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444" r:id="rId3"/>
    <p:sldId id="442" r:id="rId4"/>
    <p:sldId id="324" r:id="rId5"/>
    <p:sldId id="258" r:id="rId6"/>
    <p:sldId id="263" r:id="rId7"/>
    <p:sldId id="265" r:id="rId8"/>
    <p:sldId id="264" r:id="rId9"/>
    <p:sldId id="266" r:id="rId10"/>
    <p:sldId id="267" r:id="rId11"/>
    <p:sldId id="286" r:id="rId12"/>
    <p:sldId id="319" r:id="rId13"/>
    <p:sldId id="282" r:id="rId14"/>
    <p:sldId id="278" r:id="rId15"/>
    <p:sldId id="310" r:id="rId16"/>
    <p:sldId id="435" r:id="rId17"/>
    <p:sldId id="436" r:id="rId18"/>
    <p:sldId id="437" r:id="rId19"/>
    <p:sldId id="438" r:id="rId20"/>
    <p:sldId id="311" r:id="rId21"/>
    <p:sldId id="312" r:id="rId22"/>
    <p:sldId id="272" r:id="rId23"/>
    <p:sldId id="279" r:id="rId24"/>
    <p:sldId id="358" r:id="rId25"/>
    <p:sldId id="313" r:id="rId26"/>
    <p:sldId id="297" r:id="rId27"/>
    <p:sldId id="439" r:id="rId28"/>
    <p:sldId id="341" r:id="rId29"/>
    <p:sldId id="443" r:id="rId30"/>
    <p:sldId id="299" r:id="rId31"/>
    <p:sldId id="300" r:id="rId32"/>
    <p:sldId id="421" r:id="rId33"/>
    <p:sldId id="422" r:id="rId34"/>
    <p:sldId id="423" r:id="rId35"/>
    <p:sldId id="424" r:id="rId36"/>
    <p:sldId id="306" r:id="rId37"/>
    <p:sldId id="434" r:id="rId38"/>
    <p:sldId id="446" r:id="rId39"/>
    <p:sldId id="447" r:id="rId40"/>
    <p:sldId id="448" r:id="rId41"/>
    <p:sldId id="449" r:id="rId42"/>
    <p:sldId id="450" r:id="rId43"/>
    <p:sldId id="451" r:id="rId44"/>
    <p:sldId id="259" r:id="rId45"/>
    <p:sldId id="452" r:id="rId46"/>
  </p:sldIdLst>
  <p:sldSz cx="12192000" cy="6858000"/>
  <p:notesSz cx="6858000"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1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 initials="C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CC"/>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26" autoAdjust="0"/>
  </p:normalViewPr>
  <p:slideViewPr>
    <p:cSldViewPr>
      <p:cViewPr varScale="1">
        <p:scale>
          <a:sx n="73" d="100"/>
          <a:sy n="73" d="100"/>
        </p:scale>
        <p:origin x="96" y="182"/>
      </p:cViewPr>
      <p:guideLst>
        <p:guide orient="horz" pos="2160"/>
        <p:guide pos="3840"/>
      </p:guideLst>
    </p:cSldViewPr>
  </p:slideViewPr>
  <p:outlineViewPr>
    <p:cViewPr>
      <p:scale>
        <a:sx n="33" d="100"/>
        <a:sy n="33" d="100"/>
      </p:scale>
      <p:origin x="0" y="-20146"/>
    </p:cViewPr>
  </p:outlineViewPr>
  <p:notesTextViewPr>
    <p:cViewPr>
      <p:scale>
        <a:sx n="1" d="1"/>
        <a:sy n="1" d="1"/>
      </p:scale>
      <p:origin x="0" y="0"/>
    </p:cViewPr>
  </p:notesTextViewPr>
  <p:sorterViewPr>
    <p:cViewPr varScale="1">
      <p:scale>
        <a:sx n="100" d="100"/>
        <a:sy n="100" d="100"/>
      </p:scale>
      <p:origin x="0" y="-11554"/>
    </p:cViewPr>
  </p:sorterViewPr>
  <p:notesViewPr>
    <p:cSldViewPr>
      <p:cViewPr>
        <p:scale>
          <a:sx n="60" d="100"/>
          <a:sy n="60" d="100"/>
        </p:scale>
        <p:origin x="-2664" y="42"/>
      </p:cViewPr>
      <p:guideLst>
        <p:guide orient="horz" pos="311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068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93713"/>
          </a:xfrm>
          <a:prstGeom prst="rect">
            <a:avLst/>
          </a:prstGeom>
        </p:spPr>
        <p:txBody>
          <a:bodyPr vert="horz" lIns="91440" tIns="45720" rIns="91440" bIns="45720" rtlCol="0"/>
          <a:lstStyle>
            <a:lvl1pPr algn="r">
              <a:defRPr sz="1200"/>
            </a:lvl1pPr>
          </a:lstStyle>
          <a:p>
            <a:fld id="{504D2242-A2A0-4AAF-8083-BF4CF611079C}" type="datetimeFigureOut">
              <a:rPr lang="fr-FR" smtClean="0"/>
              <a:t>07/04/2023</a:t>
            </a:fld>
            <a:endParaRPr lang="fr-FR"/>
          </a:p>
        </p:txBody>
      </p:sp>
      <p:sp>
        <p:nvSpPr>
          <p:cNvPr id="4" name="Espace réservé de l'image des diapositives 3"/>
          <p:cNvSpPr>
            <a:spLocks noGrp="1" noRot="1" noChangeAspect="1"/>
          </p:cNvSpPr>
          <p:nvPr>
            <p:ph type="sldImg" idx="2"/>
          </p:nvPr>
        </p:nvSpPr>
        <p:spPr>
          <a:xfrm>
            <a:off x="139700" y="741363"/>
            <a:ext cx="6578600" cy="37020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90269"/>
            <a:ext cx="5486400" cy="4443413"/>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8824"/>
            <a:ext cx="2971800" cy="49371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378824"/>
            <a:ext cx="2971800" cy="493713"/>
          </a:xfrm>
          <a:prstGeom prst="rect">
            <a:avLst/>
          </a:prstGeom>
        </p:spPr>
        <p:txBody>
          <a:bodyPr vert="horz" lIns="91440" tIns="45720" rIns="91440" bIns="45720" rtlCol="0" anchor="b"/>
          <a:lstStyle>
            <a:lvl1pPr algn="r">
              <a:defRPr sz="1200"/>
            </a:lvl1pPr>
          </a:lstStyle>
          <a:p>
            <a:fld id="{FACB2331-E236-4933-A447-99DFDB74FE50}" type="slidenum">
              <a:rPr lang="fr-FR" smtClean="0"/>
              <a:t>‹N°›</a:t>
            </a:fld>
            <a:endParaRPr lang="fr-FR"/>
          </a:p>
        </p:txBody>
      </p:sp>
    </p:spTree>
    <p:extLst>
      <p:ext uri="{BB962C8B-B14F-4D97-AF65-F5344CB8AC3E}">
        <p14:creationId xmlns:p14="http://schemas.microsoft.com/office/powerpoint/2010/main" val="37591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1363"/>
            <a:ext cx="6578600" cy="37020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ACB2331-E236-4933-A447-99DFDB74FE50}" type="slidenum">
              <a:rPr lang="fr-FR" smtClean="0"/>
              <a:t>1</a:t>
            </a:fld>
            <a:endParaRPr lang="fr-FR"/>
          </a:p>
        </p:txBody>
      </p:sp>
    </p:spTree>
    <p:extLst>
      <p:ext uri="{BB962C8B-B14F-4D97-AF65-F5344CB8AC3E}">
        <p14:creationId xmlns:p14="http://schemas.microsoft.com/office/powerpoint/2010/main" val="3950622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1363"/>
            <a:ext cx="6578600" cy="3702050"/>
          </a:xfrm>
        </p:spPr>
      </p:sp>
      <p:sp>
        <p:nvSpPr>
          <p:cNvPr id="3" name="Espace réservé des commentaires 2"/>
          <p:cNvSpPr>
            <a:spLocks noGrp="1"/>
          </p:cNvSpPr>
          <p:nvPr>
            <p:ph type="body" idx="1"/>
          </p:nvPr>
        </p:nvSpPr>
        <p:spPr/>
        <p:txBody>
          <a:bodyPr/>
          <a:lstStyle/>
          <a:p>
            <a:r>
              <a:rPr lang="fr-FR" sz="2000" b="1" dirty="0"/>
              <a:t>Donc le risque et le bénéfice du dépistage sont extraordinairement surestimés. </a:t>
            </a:r>
          </a:p>
          <a:p>
            <a:r>
              <a:rPr lang="fr-FR" sz="2000" b="1" dirty="0"/>
              <a:t>On dit aussi une femme sur 8 aura un cancer du sein, ce qui est le risque cumulé sur la vie entière et chacun interprète ça en fonction de son âge comme un risque à relativement court terme.</a:t>
            </a:r>
          </a:p>
          <a:p>
            <a:r>
              <a:rPr lang="fr-FR" sz="2000" b="1" dirty="0"/>
              <a:t>Ici on voit que, sans dépistage, le risque de décès par cancer du sein dans les 10 ans est de 5 pour 1000 chez une femmes de 50 ans</a:t>
            </a:r>
          </a:p>
        </p:txBody>
      </p:sp>
      <p:sp>
        <p:nvSpPr>
          <p:cNvPr id="4" name="Espace réservé du numéro de diapositive 3"/>
          <p:cNvSpPr>
            <a:spLocks noGrp="1"/>
          </p:cNvSpPr>
          <p:nvPr>
            <p:ph type="sldNum" sz="quarter" idx="10"/>
          </p:nvPr>
        </p:nvSpPr>
        <p:spPr/>
        <p:txBody>
          <a:bodyPr/>
          <a:lstStyle/>
          <a:p>
            <a:fld id="{FACB2331-E236-4933-A447-99DFDB74FE50}" type="slidenum">
              <a:rPr lang="fr-FR" smtClean="0"/>
              <a:t>31</a:t>
            </a:fld>
            <a:endParaRPr lang="fr-FR"/>
          </a:p>
        </p:txBody>
      </p:sp>
    </p:spTree>
    <p:extLst>
      <p:ext uri="{BB962C8B-B14F-4D97-AF65-F5344CB8AC3E}">
        <p14:creationId xmlns:p14="http://schemas.microsoft.com/office/powerpoint/2010/main" val="171261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1363"/>
            <a:ext cx="6578600" cy="37020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ACB2331-E236-4933-A447-99DFDB74FE50}" type="slidenum">
              <a:rPr lang="fr-FR" smtClean="0"/>
              <a:t>36</a:t>
            </a:fld>
            <a:endParaRPr lang="fr-FR"/>
          </a:p>
        </p:txBody>
      </p:sp>
    </p:spTree>
    <p:extLst>
      <p:ext uri="{BB962C8B-B14F-4D97-AF65-F5344CB8AC3E}">
        <p14:creationId xmlns:p14="http://schemas.microsoft.com/office/powerpoint/2010/main" val="2312090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1363"/>
            <a:ext cx="6578600" cy="3702050"/>
          </a:xfrm>
        </p:spPr>
      </p:sp>
      <p:sp>
        <p:nvSpPr>
          <p:cNvPr id="3" name="Espace réservé des commentaires 2"/>
          <p:cNvSpPr>
            <a:spLocks noGrp="1"/>
          </p:cNvSpPr>
          <p:nvPr>
            <p:ph type="body" idx="1"/>
          </p:nvPr>
        </p:nvSpPr>
        <p:spPr/>
        <p:txBody>
          <a:bodyPr/>
          <a:lstStyle/>
          <a:p>
            <a:r>
              <a:rPr lang="fr-FR" sz="2000" b="1" dirty="0"/>
              <a:t>50,3% en 2018</a:t>
            </a:r>
          </a:p>
        </p:txBody>
      </p:sp>
      <p:sp>
        <p:nvSpPr>
          <p:cNvPr id="4" name="Espace réservé du numéro de diapositive 3"/>
          <p:cNvSpPr>
            <a:spLocks noGrp="1"/>
          </p:cNvSpPr>
          <p:nvPr>
            <p:ph type="sldNum" sz="quarter" idx="10"/>
          </p:nvPr>
        </p:nvSpPr>
        <p:spPr/>
        <p:txBody>
          <a:bodyPr/>
          <a:lstStyle/>
          <a:p>
            <a:fld id="{FACB2331-E236-4933-A447-99DFDB74FE50}" type="slidenum">
              <a:rPr lang="fr-FR" smtClean="0"/>
              <a:t>37</a:t>
            </a:fld>
            <a:endParaRPr lang="fr-FR"/>
          </a:p>
        </p:txBody>
      </p:sp>
    </p:spTree>
    <p:extLst>
      <p:ext uri="{BB962C8B-B14F-4D97-AF65-F5344CB8AC3E}">
        <p14:creationId xmlns:p14="http://schemas.microsoft.com/office/powerpoint/2010/main" val="264137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CB2331-E236-4933-A447-99DFDB74FE50}" type="slidenum">
              <a:rPr lang="fr-FR" smtClean="0"/>
              <a:t>39</a:t>
            </a:fld>
            <a:endParaRPr lang="fr-FR"/>
          </a:p>
        </p:txBody>
      </p:sp>
    </p:spTree>
    <p:extLst>
      <p:ext uri="{BB962C8B-B14F-4D97-AF65-F5344CB8AC3E}">
        <p14:creationId xmlns:p14="http://schemas.microsoft.com/office/powerpoint/2010/main" val="341114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ACB2331-E236-4933-A447-99DFDB74FE50}" type="slidenum">
              <a:rPr lang="fr-FR" smtClean="0"/>
              <a:t>41</a:t>
            </a:fld>
            <a:endParaRPr lang="fr-FR"/>
          </a:p>
        </p:txBody>
      </p:sp>
    </p:spTree>
    <p:extLst>
      <p:ext uri="{BB962C8B-B14F-4D97-AF65-F5344CB8AC3E}">
        <p14:creationId xmlns:p14="http://schemas.microsoft.com/office/powerpoint/2010/main" val="289782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3E82E34-5363-4CD2-A94E-D36D4727A7A9}" type="slidenum">
              <a:rPr lang="fr-FR" smtClean="0"/>
              <a:t>44</a:t>
            </a:fld>
            <a:endParaRPr lang="fr-FR"/>
          </a:p>
        </p:txBody>
      </p:sp>
    </p:spTree>
    <p:extLst>
      <p:ext uri="{BB962C8B-B14F-4D97-AF65-F5344CB8AC3E}">
        <p14:creationId xmlns:p14="http://schemas.microsoft.com/office/powerpoint/2010/main" val="105532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Dans la suite on ne va présenter que les données jusqu’à l’âge de 8 ans</a:t>
            </a:r>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5</a:t>
            </a:fld>
            <a:endParaRPr lang="fr-FR" dirty="0"/>
          </a:p>
        </p:txBody>
      </p:sp>
    </p:spTree>
    <p:extLst>
      <p:ext uri="{BB962C8B-B14F-4D97-AF65-F5344CB8AC3E}">
        <p14:creationId xmlns:p14="http://schemas.microsoft.com/office/powerpoint/2010/main" val="16362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dirty="0"/>
              <a:t>Etude du dépistage du Neuroblastome en Allemagne</a:t>
            </a:r>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6</a:t>
            </a:fld>
            <a:endParaRPr lang="fr-FR"/>
          </a:p>
        </p:txBody>
      </p:sp>
    </p:spTree>
    <p:extLst>
      <p:ext uri="{BB962C8B-B14F-4D97-AF65-F5344CB8AC3E}">
        <p14:creationId xmlns:p14="http://schemas.microsoft.com/office/powerpoint/2010/main" val="1927292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7</a:t>
            </a:fld>
            <a:endParaRPr lang="fr-FR"/>
          </a:p>
        </p:txBody>
      </p:sp>
    </p:spTree>
    <p:extLst>
      <p:ext uri="{BB962C8B-B14F-4D97-AF65-F5344CB8AC3E}">
        <p14:creationId xmlns:p14="http://schemas.microsoft.com/office/powerpoint/2010/main" val="3782389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8</a:t>
            </a:fld>
            <a:endParaRPr lang="fr-FR"/>
          </a:p>
        </p:txBody>
      </p:sp>
    </p:spTree>
    <p:extLst>
      <p:ext uri="{BB962C8B-B14F-4D97-AF65-F5344CB8AC3E}">
        <p14:creationId xmlns:p14="http://schemas.microsoft.com/office/powerpoint/2010/main" val="1382521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9</a:t>
            </a:fld>
            <a:endParaRPr lang="fr-FR"/>
          </a:p>
        </p:txBody>
      </p:sp>
    </p:spTree>
    <p:extLst>
      <p:ext uri="{BB962C8B-B14F-4D97-AF65-F5344CB8AC3E}">
        <p14:creationId xmlns:p14="http://schemas.microsoft.com/office/powerpoint/2010/main" val="208667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10</a:t>
            </a:fld>
            <a:endParaRPr lang="fr-FR"/>
          </a:p>
        </p:txBody>
      </p:sp>
    </p:spTree>
    <p:extLst>
      <p:ext uri="{BB962C8B-B14F-4D97-AF65-F5344CB8AC3E}">
        <p14:creationId xmlns:p14="http://schemas.microsoft.com/office/powerpoint/2010/main" val="377565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r>
              <a:rPr lang="fr-FR" sz="2800" b="1" dirty="0"/>
              <a:t>Le dépistage du neuroblastome par dosage urinaire à l’âge de un an identifie de très nombreux cas qui auraient régressé spontanément. Près de la moitié des diagnostics sont inutiles et dommageables pour les enfants et leur famille. Ce dépistage n’est pas utilisé.</a:t>
            </a:r>
            <a:endParaRPr lang="fr-FR" sz="2800" dirty="0"/>
          </a:p>
        </p:txBody>
      </p:sp>
      <p:sp>
        <p:nvSpPr>
          <p:cNvPr id="4" name="Espace réservé du numéro de diapositive 3"/>
          <p:cNvSpPr>
            <a:spLocks noGrp="1"/>
          </p:cNvSpPr>
          <p:nvPr>
            <p:ph type="sldNum" sz="quarter" idx="10"/>
          </p:nvPr>
        </p:nvSpPr>
        <p:spPr/>
        <p:txBody>
          <a:bodyPr/>
          <a:lstStyle/>
          <a:p>
            <a:fld id="{9E75ADD1-D5F1-4005-9D39-A729707D3E02}" type="slidenum">
              <a:rPr lang="fr-FR" smtClean="0"/>
              <a:t>11</a:t>
            </a:fld>
            <a:endParaRPr lang="fr-FR"/>
          </a:p>
        </p:txBody>
      </p:sp>
    </p:spTree>
    <p:extLst>
      <p:ext uri="{BB962C8B-B14F-4D97-AF65-F5344CB8AC3E}">
        <p14:creationId xmlns:p14="http://schemas.microsoft.com/office/powerpoint/2010/main" val="4270178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41363"/>
            <a:ext cx="6578600" cy="370205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ACB2331-E236-4933-A447-99DFDB74FE50}" type="slidenum">
              <a:rPr lang="fr-FR" smtClean="0"/>
              <a:t>30</a:t>
            </a:fld>
            <a:endParaRPr lang="fr-FR"/>
          </a:p>
        </p:txBody>
      </p:sp>
    </p:spTree>
    <p:extLst>
      <p:ext uri="{BB962C8B-B14F-4D97-AF65-F5344CB8AC3E}">
        <p14:creationId xmlns:p14="http://schemas.microsoft.com/office/powerpoint/2010/main" val="418192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F22FE5B-EA51-40A5-A5F2-A0891DF2A63A}" type="datetimeFigureOut">
              <a:rPr lang="fr-FR" smtClean="0"/>
              <a:t>07/04/2023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127447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22FE5B-EA51-40A5-A5F2-A0891DF2A63A}" type="datetimeFigureOut">
              <a:rPr lang="fr-FR" smtClean="0"/>
              <a:t>07/04/2023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296711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F22FE5B-EA51-40A5-A5F2-A0891DF2A63A}" type="datetimeFigureOut">
              <a:rPr lang="fr-FR" smtClean="0"/>
              <a:t>07/04/2023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1368207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e illustré">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marL="0" indent="0">
              <a:defRPr/>
            </a:lvl1pPr>
          </a:lstStyle>
          <a:p>
            <a:r>
              <a:rPr lang="fr-FR" dirty="0"/>
              <a:t>Modifiez le style du titre</a:t>
            </a:r>
          </a:p>
        </p:txBody>
      </p:sp>
      <p:sp>
        <p:nvSpPr>
          <p:cNvPr id="8" name="Espace réservé du texte 7"/>
          <p:cNvSpPr>
            <a:spLocks noGrp="1"/>
          </p:cNvSpPr>
          <p:nvPr>
            <p:ph type="body" sz="quarter" idx="12"/>
          </p:nvPr>
        </p:nvSpPr>
        <p:spPr>
          <a:xfrm>
            <a:off x="719403" y="1340768"/>
            <a:ext cx="9217024" cy="4824512"/>
          </a:xfrm>
        </p:spPr>
        <p:txBody>
          <a:bodyPr/>
          <a:lstStyle>
            <a:lvl1pPr>
              <a:defRPr b="1" u="none"/>
            </a:lvl1pPr>
          </a:lstStyle>
          <a:p>
            <a:pPr lvl="0"/>
            <a:r>
              <a:rPr lang="fr-FR" dirty="0"/>
              <a:t>Modifiez les styles du texte du masque</a:t>
            </a:r>
          </a:p>
          <a:p>
            <a:pPr lvl="1"/>
            <a:r>
              <a:rPr lang="fr-FR" dirty="0"/>
              <a:t>Deuxième niveau</a:t>
            </a:r>
          </a:p>
          <a:p>
            <a:pPr lvl="3"/>
            <a:r>
              <a:rPr lang="fr-FR" dirty="0"/>
              <a:t>Troisième niveau</a:t>
            </a:r>
          </a:p>
          <a:p>
            <a:pPr lvl="4"/>
            <a:r>
              <a:rPr lang="fr-FR" dirty="0"/>
              <a:t>Quatrième niveau</a:t>
            </a:r>
          </a:p>
          <a:p>
            <a:pPr lvl="5"/>
            <a:r>
              <a:rPr lang="fr-FR" dirty="0"/>
              <a:t>Cinquième niveau</a:t>
            </a:r>
          </a:p>
        </p:txBody>
      </p:sp>
    </p:spTree>
    <p:extLst>
      <p:ext uri="{BB962C8B-B14F-4D97-AF65-F5344CB8AC3E}">
        <p14:creationId xmlns:p14="http://schemas.microsoft.com/office/powerpoint/2010/main" val="895183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79591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262710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F22FE5B-EA51-40A5-A5F2-A0891DF2A63A}" type="datetimeFigureOut">
              <a:rPr lang="fr-FR" smtClean="0"/>
              <a:t>07/04/2023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390118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F22FE5B-EA51-40A5-A5F2-A0891DF2A63A}" type="datetimeFigureOut">
              <a:rPr lang="fr-FR" smtClean="0"/>
              <a:t>07/04/2023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3427183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F22FE5B-EA51-40A5-A5F2-A0891DF2A63A}" type="datetimeFigureOut">
              <a:rPr lang="fr-FR" smtClean="0"/>
              <a:t>07/04/2023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73587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F22FE5B-EA51-40A5-A5F2-A0891DF2A63A}" type="datetimeFigureOut">
              <a:rPr lang="fr-FR" smtClean="0"/>
              <a:t>07/04/2023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6844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22FE5B-EA51-40A5-A5F2-A0891DF2A63A}" type="datetimeFigureOut">
              <a:rPr lang="fr-FR" smtClean="0"/>
              <a:t>07/04/2023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1030673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F22FE5B-EA51-40A5-A5F2-A0891DF2A63A}" type="datetimeFigureOut">
              <a:rPr lang="fr-FR" smtClean="0"/>
              <a:t>07/04/2023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B1FA23D-E8F5-44AA-BBF7-174E77648C90}" type="slidenum">
              <a:rPr lang="fr-FR" smtClean="0"/>
              <a:t>‹N°›</a:t>
            </a:fld>
            <a:endParaRPr lang="fr-FR"/>
          </a:p>
        </p:txBody>
      </p:sp>
    </p:spTree>
    <p:extLst>
      <p:ext uri="{BB962C8B-B14F-4D97-AF65-F5344CB8AC3E}">
        <p14:creationId xmlns:p14="http://schemas.microsoft.com/office/powerpoint/2010/main" val="376760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2FE5B-EA51-40A5-A5F2-A0891DF2A63A}" type="datetimeFigureOut">
              <a:rPr lang="fr-FR" smtClean="0"/>
              <a:t>07/04/2023</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FA23D-E8F5-44AA-BBF7-174E77648C90}" type="slidenum">
              <a:rPr lang="fr-FR" smtClean="0"/>
              <a:t>‹N°›</a:t>
            </a:fld>
            <a:endParaRPr lang="fr-FR"/>
          </a:p>
        </p:txBody>
      </p:sp>
    </p:spTree>
    <p:extLst>
      <p:ext uri="{BB962C8B-B14F-4D97-AF65-F5344CB8AC3E}">
        <p14:creationId xmlns:p14="http://schemas.microsoft.com/office/powerpoint/2010/main" val="624671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55440" y="476673"/>
            <a:ext cx="10513168" cy="1470025"/>
          </a:xfrm>
        </p:spPr>
        <p:txBody>
          <a:bodyPr>
            <a:normAutofit fontScale="90000"/>
          </a:bodyPr>
          <a:lstStyle/>
          <a:p>
            <a:r>
              <a:rPr lang="fr-FR" b="1" dirty="0"/>
              <a:t>Discussion sur les avantages et les inconvénients du dépistage du cancer du sein </a:t>
            </a:r>
            <a:endParaRPr lang="fr-FR" sz="3600" b="1" dirty="0"/>
          </a:p>
        </p:txBody>
      </p:sp>
      <p:sp>
        <p:nvSpPr>
          <p:cNvPr id="3" name="Sous-titre 2"/>
          <p:cNvSpPr>
            <a:spLocks noGrp="1"/>
          </p:cNvSpPr>
          <p:nvPr>
            <p:ph type="subTitle" idx="1"/>
          </p:nvPr>
        </p:nvSpPr>
        <p:spPr>
          <a:xfrm>
            <a:off x="2895600" y="2780928"/>
            <a:ext cx="6400800" cy="3528392"/>
          </a:xfrm>
        </p:spPr>
        <p:txBody>
          <a:bodyPr>
            <a:noAutofit/>
          </a:bodyPr>
          <a:lstStyle/>
          <a:p>
            <a:r>
              <a:rPr lang="fr-FR" sz="3600" b="1" dirty="0">
                <a:solidFill>
                  <a:srgbClr val="3333FF"/>
                </a:solidFill>
              </a:rPr>
              <a:t>Catherine Hill</a:t>
            </a:r>
          </a:p>
          <a:p>
            <a:endParaRPr lang="fr-FR" sz="3600" b="1" dirty="0">
              <a:solidFill>
                <a:srgbClr val="3333FF"/>
              </a:solidFill>
            </a:endParaRPr>
          </a:p>
          <a:p>
            <a:r>
              <a:rPr lang="fr-FR" sz="3600" b="1" dirty="0">
                <a:solidFill>
                  <a:srgbClr val="3333FF"/>
                </a:solidFill>
              </a:rPr>
              <a:t>Catherine.hill@gustaveroussy.fr</a:t>
            </a:r>
          </a:p>
        </p:txBody>
      </p:sp>
    </p:spTree>
    <p:extLst>
      <p:ext uri="{BB962C8B-B14F-4D97-AF65-F5344CB8AC3E}">
        <p14:creationId xmlns:p14="http://schemas.microsoft.com/office/powerpoint/2010/main" val="2931552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524000" y="1214754"/>
            <a:ext cx="9144000" cy="1545636"/>
          </a:xfrm>
        </p:spPr>
        <p:txBody>
          <a:bodyPr>
            <a:noAutofit/>
          </a:bodyPr>
          <a:lstStyle/>
          <a:p>
            <a:br>
              <a:rPr lang="fr-FR" sz="3000" b="1" dirty="0"/>
            </a:br>
            <a:r>
              <a:rPr lang="fr-FR" sz="3000" b="1" dirty="0">
                <a:solidFill>
                  <a:srgbClr val="FF0000"/>
                </a:solidFill>
              </a:rPr>
              <a:t>Avec surdiagnostic</a:t>
            </a:r>
            <a:r>
              <a:rPr lang="fr-FR" sz="3000" b="1" dirty="0"/>
              <a:t>, les cas manquants ne compensent pas les diagnostics avancés</a:t>
            </a:r>
            <a:br>
              <a:rPr lang="fr-FR" sz="3000" b="1" dirty="0"/>
            </a:br>
            <a:r>
              <a:rPr lang="fr-FR" sz="3000" b="1" dirty="0">
                <a:solidFill>
                  <a:srgbClr val="FF0000"/>
                </a:solidFill>
              </a:rPr>
              <a:t>Surdiagnostic</a:t>
            </a:r>
            <a:r>
              <a:rPr lang="fr-FR" sz="3000" b="1" dirty="0"/>
              <a:t>= Nombre de diagnostics avancés </a:t>
            </a:r>
            <a:br>
              <a:rPr lang="fr-FR" sz="3000" b="1" dirty="0"/>
            </a:br>
            <a:r>
              <a:rPr lang="fr-FR" sz="3000" b="1" dirty="0"/>
              <a:t>                            - nombre de cas manquants</a:t>
            </a:r>
            <a:br>
              <a:rPr lang="fr-FR" sz="3000" b="1" dirty="0"/>
            </a:br>
            <a:br>
              <a:rPr lang="fr-FR" sz="3000" b="1" dirty="0"/>
            </a:br>
            <a:r>
              <a:rPr lang="fr-FR" sz="3000" b="1" dirty="0"/>
              <a:t>Groupe témoin             Groupe dépisté</a:t>
            </a:r>
          </a:p>
        </p:txBody>
      </p:sp>
      <p:sp>
        <p:nvSpPr>
          <p:cNvPr id="8" name="Titre 1"/>
          <p:cNvSpPr txBox="1">
            <a:spLocks/>
          </p:cNvSpPr>
          <p:nvPr/>
        </p:nvSpPr>
        <p:spPr>
          <a:xfrm>
            <a:off x="1524000" y="5143500"/>
            <a:ext cx="929640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b="1" dirty="0"/>
          </a:p>
        </p:txBody>
      </p:sp>
      <p:pic>
        <p:nvPicPr>
          <p:cNvPr id="2" name="Image 1">
            <a:extLst>
              <a:ext uri="{FF2B5EF4-FFF2-40B4-BE49-F238E27FC236}">
                <a16:creationId xmlns:a16="http://schemas.microsoft.com/office/drawing/2014/main" id="{D0D70F08-F167-4025-A0A0-4EAD56548B97}"/>
              </a:ext>
            </a:extLst>
          </p:cNvPr>
          <p:cNvPicPr>
            <a:picLocks noChangeAspect="1" noChangeArrowheads="1"/>
          </p:cNvPicPr>
          <p:nvPr>
            <p:extLst/>
          </p:nvPr>
        </p:nvPicPr>
        <p:blipFill>
          <a:blip r:embed="rId3"/>
          <a:srcRect/>
          <a:stretch>
            <a:fillRect/>
          </a:stretch>
        </p:blipFill>
        <p:spPr bwMode="auto">
          <a:xfrm>
            <a:off x="1501775" y="3535840"/>
            <a:ext cx="4522788"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a:extLst>
              <a:ext uri="{FF2B5EF4-FFF2-40B4-BE49-F238E27FC236}">
                <a16:creationId xmlns:a16="http://schemas.microsoft.com/office/drawing/2014/main" id="{53C2A4D2-966B-47A8-9524-EBF9F2D6F32A}"/>
              </a:ext>
            </a:extLst>
          </p:cNvPr>
          <p:cNvPicPr/>
          <p:nvPr>
            <p:extLst/>
          </p:nvPr>
        </p:nvPicPr>
        <p:blipFill>
          <a:blip r:embed="rId4"/>
          <a:stretch>
            <a:fillRect/>
          </a:stretch>
        </p:blipFill>
        <p:spPr>
          <a:xfrm>
            <a:off x="6149975" y="3482262"/>
            <a:ext cx="4522788" cy="2107406"/>
          </a:xfrm>
          <a:prstGeom prst="rect">
            <a:avLst/>
          </a:prstGeom>
        </p:spPr>
      </p:pic>
    </p:spTree>
    <p:extLst>
      <p:ext uri="{BB962C8B-B14F-4D97-AF65-F5344CB8AC3E}">
        <p14:creationId xmlns:p14="http://schemas.microsoft.com/office/powerpoint/2010/main" val="212832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5480" y="1109278"/>
            <a:ext cx="9361040" cy="2247714"/>
          </a:xfrm>
        </p:spPr>
        <p:txBody>
          <a:bodyPr>
            <a:noAutofit/>
          </a:bodyPr>
          <a:lstStyle/>
          <a:p>
            <a:pPr>
              <a:spcBef>
                <a:spcPts val="0"/>
              </a:spcBef>
            </a:pPr>
            <a:r>
              <a:rPr lang="fr-FR" sz="2400" b="1" dirty="0">
                <a:solidFill>
                  <a:srgbClr val="FF0000"/>
                </a:solidFill>
              </a:rPr>
              <a:t>Surdiagnostic</a:t>
            </a:r>
            <a:r>
              <a:rPr lang="fr-FR" sz="2400" b="1" dirty="0"/>
              <a:t> : différence entre les incidences</a:t>
            </a:r>
            <a:r>
              <a:rPr lang="fr-FR" sz="2400" b="1" u="sng" dirty="0"/>
              <a:t> </a:t>
            </a:r>
            <a:r>
              <a:rPr lang="fr-FR" sz="2400" b="1" dirty="0"/>
              <a:t>cumulées entre 12 et 60 mois dans le groupe dépisté et dans le groupe témoin</a:t>
            </a:r>
            <a:br>
              <a:rPr lang="fr-FR" sz="2400" b="1" dirty="0"/>
            </a:br>
            <a:r>
              <a:rPr lang="fr-FR" sz="2400" b="1" dirty="0"/>
              <a:t>Groupe témoin                 Groupe dépisté</a:t>
            </a:r>
            <a:br>
              <a:rPr lang="fr-FR" sz="2400" b="1" dirty="0"/>
            </a:br>
            <a:r>
              <a:rPr lang="fr-FR" sz="2400" b="1" dirty="0"/>
              <a:t>7,3 pour 100 000 enfants     14,2 pour 100 000 enfants</a:t>
            </a:r>
            <a:br>
              <a:rPr lang="fr-FR" sz="2400" b="1" dirty="0"/>
            </a:br>
            <a:r>
              <a:rPr lang="fr-FR" sz="2400" b="1" dirty="0">
                <a:solidFill>
                  <a:srgbClr val="FF0000"/>
                </a:solidFill>
              </a:rPr>
              <a:t>Différence : 6,9 pour 100 000</a:t>
            </a:r>
            <a:br>
              <a:rPr lang="fr-FR" sz="2400" b="1" dirty="0">
                <a:solidFill>
                  <a:srgbClr val="FF0000"/>
                </a:solidFill>
              </a:rPr>
            </a:br>
            <a:r>
              <a:rPr lang="fr-FR" sz="2400" b="1" dirty="0">
                <a:solidFill>
                  <a:srgbClr val="FF0000"/>
                </a:solidFill>
              </a:rPr>
              <a:t>Rapport : 14,2/7,3 = 1,95</a:t>
            </a:r>
            <a:br>
              <a:rPr lang="fr-FR" sz="2400" b="1" dirty="0">
                <a:solidFill>
                  <a:srgbClr val="FF0000"/>
                </a:solidFill>
              </a:rPr>
            </a:br>
            <a:endParaRPr lang="fr-FR" sz="2400" b="1" dirty="0">
              <a:solidFill>
                <a:srgbClr val="FF0000"/>
              </a:solidFill>
            </a:endParaRPr>
          </a:p>
        </p:txBody>
      </p:sp>
      <p:pic>
        <p:nvPicPr>
          <p:cNvPr id="4" name="Image 3">
            <a:extLst>
              <a:ext uri="{FF2B5EF4-FFF2-40B4-BE49-F238E27FC236}">
                <a16:creationId xmlns:a16="http://schemas.microsoft.com/office/drawing/2014/main" id="{421472FA-068E-450E-A02C-89D66D727EE9}"/>
              </a:ext>
            </a:extLst>
          </p:cNvPr>
          <p:cNvPicPr/>
          <p:nvPr>
            <p:extLst/>
          </p:nvPr>
        </p:nvPicPr>
        <p:blipFill>
          <a:blip r:embed="rId3"/>
          <a:stretch>
            <a:fillRect/>
          </a:stretch>
        </p:blipFill>
        <p:spPr>
          <a:xfrm>
            <a:off x="1657350" y="3122984"/>
            <a:ext cx="4522788" cy="2106216"/>
          </a:xfrm>
          <a:prstGeom prst="rect">
            <a:avLst/>
          </a:prstGeom>
        </p:spPr>
      </p:pic>
      <p:pic>
        <p:nvPicPr>
          <p:cNvPr id="5" name="Image 4">
            <a:extLst>
              <a:ext uri="{FF2B5EF4-FFF2-40B4-BE49-F238E27FC236}">
                <a16:creationId xmlns:a16="http://schemas.microsoft.com/office/drawing/2014/main" id="{26113F2B-8D55-4D78-A0B0-5C662779D8F5}"/>
              </a:ext>
            </a:extLst>
          </p:cNvPr>
          <p:cNvPicPr/>
          <p:nvPr>
            <p:extLst/>
          </p:nvPr>
        </p:nvPicPr>
        <p:blipFill>
          <a:blip r:embed="rId4"/>
          <a:stretch>
            <a:fillRect/>
          </a:stretch>
        </p:blipFill>
        <p:spPr>
          <a:xfrm>
            <a:off x="6169025" y="3087265"/>
            <a:ext cx="4522788" cy="2107406"/>
          </a:xfrm>
          <a:prstGeom prst="rect">
            <a:avLst/>
          </a:prstGeom>
        </p:spPr>
      </p:pic>
      <p:sp>
        <p:nvSpPr>
          <p:cNvPr id="3" name="ZoneTexte 2"/>
          <p:cNvSpPr txBox="1"/>
          <p:nvPr/>
        </p:nvSpPr>
        <p:spPr>
          <a:xfrm>
            <a:off x="1775520" y="5103188"/>
            <a:ext cx="8784976" cy="830997"/>
          </a:xfrm>
          <a:prstGeom prst="rect">
            <a:avLst/>
          </a:prstGeom>
          <a:noFill/>
        </p:spPr>
        <p:txBody>
          <a:bodyPr wrap="square" rtlCol="0">
            <a:spAutoFit/>
          </a:bodyPr>
          <a:lstStyle/>
          <a:p>
            <a:r>
              <a:rPr lang="fr-FR" sz="2400" b="1" dirty="0"/>
              <a:t>Près de la moitié des diagnostics sont inutiles et dommageables pour les enfants et leur famille. Ce dépistage n’est pas utilisé.</a:t>
            </a:r>
            <a:endParaRPr lang="fr-FR" sz="2400" dirty="0"/>
          </a:p>
        </p:txBody>
      </p:sp>
    </p:spTree>
    <p:extLst>
      <p:ext uri="{BB962C8B-B14F-4D97-AF65-F5344CB8AC3E}">
        <p14:creationId xmlns:p14="http://schemas.microsoft.com/office/powerpoint/2010/main" val="454741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9576" y="998732"/>
            <a:ext cx="7772400" cy="1102519"/>
          </a:xfrm>
        </p:spPr>
        <p:txBody>
          <a:bodyPr/>
          <a:lstStyle/>
          <a:p>
            <a:r>
              <a:rPr lang="fr-FR" dirty="0"/>
              <a:t> </a:t>
            </a:r>
          </a:p>
        </p:txBody>
      </p:sp>
      <p:sp>
        <p:nvSpPr>
          <p:cNvPr id="3" name="Sous-titre 2"/>
          <p:cNvSpPr>
            <a:spLocks noGrp="1"/>
          </p:cNvSpPr>
          <p:nvPr>
            <p:ph type="subTitle" idx="1"/>
          </p:nvPr>
        </p:nvSpPr>
        <p:spPr>
          <a:xfrm>
            <a:off x="1524000" y="1483478"/>
            <a:ext cx="9090248" cy="3888432"/>
          </a:xfrm>
        </p:spPr>
        <p:txBody>
          <a:bodyPr>
            <a:noAutofit/>
          </a:bodyPr>
          <a:lstStyle/>
          <a:p>
            <a:pPr marL="263525" algn="l"/>
            <a:r>
              <a:rPr lang="fr-FR" sz="3000" b="1" dirty="0">
                <a:solidFill>
                  <a:schemeClr val="tx1"/>
                </a:solidFill>
              </a:rPr>
              <a:t>Il faut </a:t>
            </a:r>
            <a:r>
              <a:rPr lang="fr-FR" sz="3000" b="1" u="sng" dirty="0">
                <a:solidFill>
                  <a:schemeClr val="tx1"/>
                </a:solidFill>
              </a:rPr>
              <a:t>suivre les deux populations après le dépistage</a:t>
            </a:r>
            <a:r>
              <a:rPr lang="fr-FR" sz="3000" b="1" dirty="0">
                <a:solidFill>
                  <a:schemeClr val="tx1"/>
                </a:solidFill>
              </a:rPr>
              <a:t> jusqu’à l’avance maximum du diagnostic pour observer l’ensemble des cas manquants, sinon on sous-estime le nombre de cas manquants et on surestime le surdiagnostic.</a:t>
            </a:r>
          </a:p>
          <a:p>
            <a:pPr marL="742950" indent="-742950" algn="l">
              <a:buFont typeface="+mj-lt"/>
              <a:buAutoNum type="arabicPeriod"/>
            </a:pPr>
            <a:r>
              <a:rPr lang="fr-FR" sz="3000" b="1" dirty="0">
                <a:solidFill>
                  <a:schemeClr val="bg1"/>
                </a:solidFill>
              </a:rPr>
              <a:t>Le surdiagnostic est toujours exprimé en pourcentage, mais la </a:t>
            </a:r>
            <a:r>
              <a:rPr lang="fr-FR" sz="3000" b="1" u="sng" dirty="0">
                <a:solidFill>
                  <a:schemeClr val="bg1"/>
                </a:solidFill>
              </a:rPr>
              <a:t>définition du dénominateur</a:t>
            </a:r>
            <a:r>
              <a:rPr lang="fr-FR" sz="3000" b="1" dirty="0">
                <a:solidFill>
                  <a:schemeClr val="bg1"/>
                </a:solidFill>
              </a:rPr>
              <a:t> est variable : cas sans dépistage, cas avec dépistage,…</a:t>
            </a:r>
          </a:p>
        </p:txBody>
      </p:sp>
      <p:sp>
        <p:nvSpPr>
          <p:cNvPr id="4" name="ZoneTexte 3"/>
          <p:cNvSpPr txBox="1"/>
          <p:nvPr/>
        </p:nvSpPr>
        <p:spPr>
          <a:xfrm>
            <a:off x="1933781" y="906134"/>
            <a:ext cx="8424936" cy="553998"/>
          </a:xfrm>
          <a:prstGeom prst="rect">
            <a:avLst/>
          </a:prstGeom>
          <a:noFill/>
        </p:spPr>
        <p:txBody>
          <a:bodyPr wrap="square" rtlCol="0">
            <a:spAutoFit/>
          </a:bodyPr>
          <a:lstStyle/>
          <a:p>
            <a:pPr algn="ctr"/>
            <a:r>
              <a:rPr lang="fr-FR" sz="3000" b="1" dirty="0">
                <a:solidFill>
                  <a:srgbClr val="3333FF"/>
                </a:solidFill>
              </a:rPr>
              <a:t>Leçon à tirer de cet exemple simple</a:t>
            </a:r>
          </a:p>
        </p:txBody>
      </p:sp>
      <p:pic>
        <p:nvPicPr>
          <p:cNvPr id="7" name="Image 6">
            <a:extLst>
              <a:ext uri="{FF2B5EF4-FFF2-40B4-BE49-F238E27FC236}">
                <a16:creationId xmlns:a16="http://schemas.microsoft.com/office/drawing/2014/main" id="{170F2088-43CC-4802-8050-BC1C502776FA}"/>
              </a:ext>
            </a:extLst>
          </p:cNvPr>
          <p:cNvPicPr>
            <a:picLocks noChangeAspect="1" noChangeArrowheads="1"/>
          </p:cNvPicPr>
          <p:nvPr>
            <p:extLst/>
          </p:nvPr>
        </p:nvPicPr>
        <p:blipFill>
          <a:blip r:embed="rId2">
            <a:extLst>
              <a:ext uri="{28A0092B-C50C-407E-A947-70E740481C1C}">
                <a14:useLocalDpi xmlns:a14="http://schemas.microsoft.com/office/drawing/2010/main" val="0"/>
              </a:ext>
            </a:extLst>
          </a:blip>
          <a:srcRect/>
          <a:stretch>
            <a:fillRect/>
          </a:stretch>
        </p:blipFill>
        <p:spPr bwMode="auto">
          <a:xfrm>
            <a:off x="1657350" y="3753054"/>
            <a:ext cx="4522788"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043F0C38-6D96-4058-91DB-9E9C8F351373}"/>
              </a:ext>
            </a:extLst>
          </p:cNvPr>
          <p:cNvPicPr>
            <a:picLocks noChangeAspect="1" noChangeArrowheads="1"/>
          </p:cNvPicPr>
          <p:nvPr>
            <p:extLst/>
          </p:nvPr>
        </p:nvPicPr>
        <p:blipFill>
          <a:blip r:embed="rId3">
            <a:extLst>
              <a:ext uri="{28A0092B-C50C-407E-A947-70E740481C1C}">
                <a14:useLocalDpi xmlns:a14="http://schemas.microsoft.com/office/drawing/2010/main" val="0"/>
              </a:ext>
            </a:extLst>
          </a:blip>
          <a:srcRect/>
          <a:stretch>
            <a:fillRect/>
          </a:stretch>
        </p:blipFill>
        <p:spPr bwMode="auto">
          <a:xfrm>
            <a:off x="6169025" y="3717336"/>
            <a:ext cx="4522788" cy="210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93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23592" y="878380"/>
            <a:ext cx="7200800" cy="857250"/>
          </a:xfrm>
        </p:spPr>
        <p:txBody>
          <a:bodyPr>
            <a:noAutofit/>
          </a:bodyPr>
          <a:lstStyle/>
          <a:p>
            <a:r>
              <a:rPr lang="fr-FR" sz="3000" b="1" dirty="0">
                <a:solidFill>
                  <a:srgbClr val="3333FF"/>
                </a:solidFill>
              </a:rPr>
              <a:t>Dépistage du cancer du sein : </a:t>
            </a:r>
            <a:br>
              <a:rPr lang="fr-FR" sz="3000" b="1" dirty="0">
                <a:solidFill>
                  <a:srgbClr val="3333FF"/>
                </a:solidFill>
              </a:rPr>
            </a:br>
            <a:r>
              <a:rPr lang="fr-FR" sz="3000" b="1" dirty="0">
                <a:solidFill>
                  <a:srgbClr val="3333FF"/>
                </a:solidFill>
              </a:rPr>
              <a:t>la situation se complique</a:t>
            </a:r>
          </a:p>
        </p:txBody>
      </p:sp>
      <p:sp>
        <p:nvSpPr>
          <p:cNvPr id="3" name="Espace réservé du contenu 2"/>
          <p:cNvSpPr>
            <a:spLocks noGrp="1"/>
          </p:cNvSpPr>
          <p:nvPr>
            <p:ph idx="1"/>
          </p:nvPr>
        </p:nvSpPr>
        <p:spPr>
          <a:xfrm>
            <a:off x="1991544" y="1916832"/>
            <a:ext cx="8496944" cy="3726414"/>
          </a:xfrm>
        </p:spPr>
        <p:txBody>
          <a:bodyPr>
            <a:normAutofit fontScale="77500" lnSpcReduction="20000"/>
          </a:bodyPr>
          <a:lstStyle/>
          <a:p>
            <a:pPr marL="0" indent="0">
              <a:buNone/>
            </a:pPr>
            <a:r>
              <a:rPr lang="fr-FR" sz="3600" b="1" dirty="0"/>
              <a:t>Pour comprendre le dépistage du neuroblastome, on a seulement besoin de l’incidence en fonction de l’âge, car on fait un dépistage unique à un âge précis.</a:t>
            </a:r>
          </a:p>
          <a:p>
            <a:pPr marL="0" indent="0">
              <a:buNone/>
            </a:pPr>
            <a:r>
              <a:rPr lang="fr-FR" sz="3600" b="1" dirty="0"/>
              <a:t>Pour comprendre le dépistage du cancer du sein, il faut ajouter une dimension qui est le temps, car on fait en général plusieurs dépistages à des âges variés. </a:t>
            </a:r>
          </a:p>
          <a:p>
            <a:pPr marL="0" indent="0">
              <a:buNone/>
            </a:pPr>
            <a:r>
              <a:rPr lang="fr-FR" sz="3600" b="1" dirty="0">
                <a:solidFill>
                  <a:srgbClr val="FF0000"/>
                </a:solidFill>
              </a:rPr>
              <a:t>Il faut aussi savoir si on dispose des données individuelles (femme par femme) ou de données agrégées par groupes d’âge et par période</a:t>
            </a:r>
          </a:p>
          <a:p>
            <a:pPr marL="0" indent="0">
              <a:buNone/>
            </a:pPr>
            <a:endParaRPr lang="fr-FR" sz="3600" b="1" dirty="0"/>
          </a:p>
          <a:p>
            <a:pPr marL="0" indent="0">
              <a:buNone/>
            </a:pPr>
            <a:endParaRPr lang="fr-FR" sz="3600" b="1" dirty="0"/>
          </a:p>
          <a:p>
            <a:pPr marL="0" indent="0">
              <a:buNone/>
            </a:pPr>
            <a:endParaRPr lang="fr-FR" sz="3600" b="1" dirty="0"/>
          </a:p>
        </p:txBody>
      </p:sp>
    </p:spTree>
    <p:extLst>
      <p:ext uri="{BB962C8B-B14F-4D97-AF65-F5344CB8AC3E}">
        <p14:creationId xmlns:p14="http://schemas.microsoft.com/office/powerpoint/2010/main" val="55028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03512" y="874809"/>
            <a:ext cx="8589640" cy="1005576"/>
          </a:xfrm>
        </p:spPr>
        <p:txBody>
          <a:bodyPr>
            <a:noAutofit/>
          </a:bodyPr>
          <a:lstStyle/>
          <a:p>
            <a:r>
              <a:rPr lang="fr-FR" sz="3600" b="1" dirty="0"/>
              <a:t>Diagramme de Lexis : </a:t>
            </a:r>
            <a:br>
              <a:rPr lang="fr-FR" sz="3600" b="1" dirty="0"/>
            </a:br>
            <a:r>
              <a:rPr lang="fr-FR" sz="3600" b="1" dirty="0"/>
              <a:t>âge en fonction de la date </a:t>
            </a:r>
          </a:p>
        </p:txBody>
      </p:sp>
      <p:grpSp>
        <p:nvGrpSpPr>
          <p:cNvPr id="5" name="Groupe 4"/>
          <p:cNvGrpSpPr/>
          <p:nvPr/>
        </p:nvGrpSpPr>
        <p:grpSpPr>
          <a:xfrm>
            <a:off x="1558936" y="1916833"/>
            <a:ext cx="9102743" cy="3830424"/>
            <a:chOff x="34934" y="1412776"/>
            <a:chExt cx="9102743" cy="5107233"/>
          </a:xfrm>
        </p:grpSpPr>
        <p:pic>
          <p:nvPicPr>
            <p:cNvPr id="13404" name="Picture 92" descr="https://upload.wikimedia.org/wikipedia/commons/e/e4/DL_CVds_11_V02.png"/>
            <p:cNvPicPr>
              <a:picLocks noChangeAspect="1" noChangeArrowheads="1"/>
            </p:cNvPicPr>
            <p:nvPr/>
          </p:nvPicPr>
          <p:blipFill rotWithShape="1">
            <a:blip r:embed="rId2">
              <a:extLst>
                <a:ext uri="{28A0092B-C50C-407E-A947-70E740481C1C}">
                  <a14:useLocalDpi xmlns:a14="http://schemas.microsoft.com/office/drawing/2010/main" val="0"/>
                </a:ext>
              </a:extLst>
            </a:blip>
            <a:srcRect l="17288" t="18079" r="17325" b="17514"/>
            <a:stretch/>
          </p:blipFill>
          <p:spPr bwMode="auto">
            <a:xfrm>
              <a:off x="34934" y="1412776"/>
              <a:ext cx="5833210" cy="510723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5594247" y="1474643"/>
              <a:ext cx="3543430" cy="4144725"/>
            </a:xfrm>
            <a:prstGeom prst="rect">
              <a:avLst/>
            </a:prstGeom>
            <a:noFill/>
          </p:spPr>
          <p:txBody>
            <a:bodyPr wrap="square" rtlCol="0">
              <a:spAutoFit/>
            </a:bodyPr>
            <a:lstStyle/>
            <a:p>
              <a:r>
                <a:rPr lang="fr-FR" sz="2800" b="1" dirty="0"/>
                <a:t>Le diagramme montre, en vert la génération née en 2003 et en rose la période 2005. On peut suivre les individus sur une diagonale. </a:t>
              </a:r>
            </a:p>
          </p:txBody>
        </p:sp>
        <p:sp>
          <p:nvSpPr>
            <p:cNvPr id="3" name="ZoneTexte 2"/>
            <p:cNvSpPr txBox="1"/>
            <p:nvPr/>
          </p:nvSpPr>
          <p:spPr>
            <a:xfrm rot="19076990">
              <a:off x="1764424" y="4103115"/>
              <a:ext cx="2232248" cy="615553"/>
            </a:xfrm>
            <a:prstGeom prst="rect">
              <a:avLst/>
            </a:prstGeom>
            <a:noFill/>
          </p:spPr>
          <p:txBody>
            <a:bodyPr wrap="square" rtlCol="0">
              <a:spAutoFit/>
            </a:bodyPr>
            <a:lstStyle/>
            <a:p>
              <a:r>
                <a:rPr lang="fr-FR" sz="2400" b="1" dirty="0"/>
                <a:t>Génération</a:t>
              </a:r>
            </a:p>
          </p:txBody>
        </p:sp>
        <p:sp>
          <p:nvSpPr>
            <p:cNvPr id="4" name="ZoneTexte 3"/>
            <p:cNvSpPr txBox="1"/>
            <p:nvPr/>
          </p:nvSpPr>
          <p:spPr>
            <a:xfrm rot="16200000">
              <a:off x="2734300" y="3943924"/>
              <a:ext cx="2315337" cy="461665"/>
            </a:xfrm>
            <a:prstGeom prst="rect">
              <a:avLst/>
            </a:prstGeom>
            <a:noFill/>
          </p:spPr>
          <p:txBody>
            <a:bodyPr wrap="square" rtlCol="0" anchor="ctr">
              <a:spAutoFit/>
            </a:bodyPr>
            <a:lstStyle/>
            <a:p>
              <a:pPr algn="ctr"/>
              <a:r>
                <a:rPr lang="fr-FR" sz="2400" b="1" dirty="0"/>
                <a:t>Période</a:t>
              </a:r>
            </a:p>
          </p:txBody>
        </p:sp>
      </p:grpSp>
    </p:spTree>
    <p:extLst>
      <p:ext uri="{BB962C8B-B14F-4D97-AF65-F5344CB8AC3E}">
        <p14:creationId xmlns:p14="http://schemas.microsoft.com/office/powerpoint/2010/main" val="333749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25216" y="574367"/>
            <a:ext cx="8229600" cy="583329"/>
          </a:xfrm>
        </p:spPr>
        <p:txBody>
          <a:bodyPr>
            <a:normAutofit fontScale="90000"/>
          </a:bodyPr>
          <a:lstStyle/>
          <a:p>
            <a:r>
              <a:rPr lang="fr-FR" sz="3600" b="1" dirty="0" err="1">
                <a:solidFill>
                  <a:srgbClr val="3333FF"/>
                </a:solidFill>
              </a:rPr>
              <a:t>Njor</a:t>
            </a:r>
            <a:r>
              <a:rPr lang="fr-FR" sz="3600" b="1" dirty="0">
                <a:solidFill>
                  <a:srgbClr val="3333FF"/>
                </a:solidFill>
              </a:rPr>
              <a:t> et al. 2013, données individuelles</a:t>
            </a:r>
          </a:p>
        </p:txBody>
      </p:sp>
      <p:sp>
        <p:nvSpPr>
          <p:cNvPr id="3" name="Espace réservé du contenu 2"/>
          <p:cNvSpPr>
            <a:spLocks noGrp="1"/>
          </p:cNvSpPr>
          <p:nvPr>
            <p:ph idx="1"/>
          </p:nvPr>
        </p:nvSpPr>
        <p:spPr>
          <a:xfrm>
            <a:off x="1919536" y="1476002"/>
            <a:ext cx="8640960" cy="4515966"/>
          </a:xfrm>
        </p:spPr>
        <p:txBody>
          <a:bodyPr>
            <a:normAutofit fontScale="85000" lnSpcReduction="20000"/>
          </a:bodyPr>
          <a:lstStyle/>
          <a:p>
            <a:pPr marL="0" indent="0">
              <a:buNone/>
            </a:pPr>
            <a:r>
              <a:rPr lang="fr-FR" sz="3600" b="1" dirty="0"/>
              <a:t>Estimation du surdiagnostic au Danemark à partir des </a:t>
            </a:r>
            <a:r>
              <a:rPr lang="fr-FR" sz="3600" b="1" dirty="0">
                <a:solidFill>
                  <a:srgbClr val="3333FF"/>
                </a:solidFill>
              </a:rPr>
              <a:t>données individuelles</a:t>
            </a:r>
            <a:r>
              <a:rPr lang="fr-FR" sz="3600" b="1" dirty="0"/>
              <a:t> observées </a:t>
            </a:r>
          </a:p>
          <a:p>
            <a:r>
              <a:rPr lang="fr-FR" sz="3600" b="1" dirty="0"/>
              <a:t>dans l’île de Funen où le dépistage a commencé en </a:t>
            </a:r>
            <a:r>
              <a:rPr lang="fr-FR" sz="3600" b="1" u="sng" dirty="0"/>
              <a:t>novembre 1993 </a:t>
            </a:r>
            <a:r>
              <a:rPr lang="fr-FR" sz="3600" b="1" dirty="0"/>
              <a:t>et porte sur les femmes de 50 à 69 ans</a:t>
            </a:r>
          </a:p>
          <a:p>
            <a:r>
              <a:rPr lang="fr-FR" sz="3600" b="1" dirty="0"/>
              <a:t>dans des régions du Danemark sans dépistage</a:t>
            </a:r>
          </a:p>
          <a:p>
            <a:pPr marL="0" indent="0">
              <a:buNone/>
            </a:pPr>
            <a:r>
              <a:rPr lang="fr-FR" sz="3600" b="1" dirty="0"/>
              <a:t> </a:t>
            </a:r>
          </a:p>
          <a:p>
            <a:pPr marL="0" indent="0">
              <a:buNone/>
            </a:pPr>
            <a:r>
              <a:rPr lang="fr-FR" sz="3600" b="1" dirty="0">
                <a:solidFill>
                  <a:srgbClr val="3333FF"/>
                </a:solidFill>
              </a:rPr>
              <a:t>Données individuelles : on a, pour chaque femme, ses date de naissance, de dépistages, et le suivi (diagnostic, décès éventuels)</a:t>
            </a:r>
          </a:p>
          <a:p>
            <a:pPr marL="0" indent="0">
              <a:buNone/>
            </a:pPr>
            <a:endParaRPr lang="fr-FR" sz="3600" b="1" dirty="0">
              <a:solidFill>
                <a:srgbClr val="3333FF"/>
              </a:solidFill>
            </a:endParaRPr>
          </a:p>
        </p:txBody>
      </p:sp>
    </p:spTree>
    <p:extLst>
      <p:ext uri="{BB962C8B-B14F-4D97-AF65-F5344CB8AC3E}">
        <p14:creationId xmlns:p14="http://schemas.microsoft.com/office/powerpoint/2010/main" val="279646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37A2588-C4CC-44AF-BD28-1A47855AAD80}"/>
              </a:ext>
            </a:extLst>
          </p:cNvPr>
          <p:cNvPicPr/>
          <p:nvPr>
            <p:extLst/>
          </p:nvPr>
        </p:nvPicPr>
        <p:blipFill>
          <a:blip r:embed="rId2"/>
          <a:stretch>
            <a:fillRect/>
          </a:stretch>
        </p:blipFill>
        <p:spPr>
          <a:xfrm>
            <a:off x="2787376" y="692696"/>
            <a:ext cx="9285288" cy="6057900"/>
          </a:xfrm>
          <a:prstGeom prst="rect">
            <a:avLst/>
          </a:prstGeom>
        </p:spPr>
      </p:pic>
      <p:sp>
        <p:nvSpPr>
          <p:cNvPr id="4" name="Titre 1">
            <a:extLst>
              <a:ext uri="{FF2B5EF4-FFF2-40B4-BE49-F238E27FC236}">
                <a16:creationId xmlns:a16="http://schemas.microsoft.com/office/drawing/2014/main" id="{76D16A3E-0B25-4E4D-ABBC-6B382CBD1E65}"/>
              </a:ext>
            </a:extLst>
          </p:cNvPr>
          <p:cNvSpPr>
            <a:spLocks noGrp="1"/>
          </p:cNvSpPr>
          <p:nvPr>
            <p:ph type="title"/>
          </p:nvPr>
        </p:nvSpPr>
        <p:spPr>
          <a:xfrm>
            <a:off x="2063552" y="188640"/>
            <a:ext cx="9649072" cy="504055"/>
          </a:xfrm>
        </p:spPr>
        <p:txBody>
          <a:bodyPr>
            <a:normAutofit fontScale="90000"/>
          </a:bodyPr>
          <a:lstStyle/>
          <a:p>
            <a:r>
              <a:rPr lang="fr-FR" sz="3600" b="1" dirty="0">
                <a:solidFill>
                  <a:srgbClr val="3333FF"/>
                </a:solidFill>
              </a:rPr>
              <a:t>Dépistage dans l’île de </a:t>
            </a:r>
            <a:r>
              <a:rPr lang="fr-FR" sz="3600" b="1" dirty="0" err="1">
                <a:solidFill>
                  <a:srgbClr val="3333FF"/>
                </a:solidFill>
              </a:rPr>
              <a:t>Funen</a:t>
            </a:r>
            <a:endParaRPr lang="fr-FR" sz="3600" b="1" dirty="0">
              <a:solidFill>
                <a:srgbClr val="3333FF"/>
              </a:solidFill>
            </a:endParaRPr>
          </a:p>
        </p:txBody>
      </p:sp>
    </p:spTree>
    <p:extLst>
      <p:ext uri="{BB962C8B-B14F-4D97-AF65-F5344CB8AC3E}">
        <p14:creationId xmlns:p14="http://schemas.microsoft.com/office/powerpoint/2010/main" val="3171658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6EA02A-A724-46B5-B424-3341B084816D}"/>
              </a:ext>
            </a:extLst>
          </p:cNvPr>
          <p:cNvPicPr/>
          <p:nvPr>
            <p:extLst/>
          </p:nvPr>
        </p:nvPicPr>
        <p:blipFill>
          <a:blip r:embed="rId2"/>
          <a:stretch>
            <a:fillRect/>
          </a:stretch>
        </p:blipFill>
        <p:spPr>
          <a:xfrm>
            <a:off x="1395413" y="695325"/>
            <a:ext cx="9402762" cy="6180138"/>
          </a:xfrm>
          <a:prstGeom prst="rect">
            <a:avLst/>
          </a:prstGeom>
        </p:spPr>
      </p:pic>
      <p:sp>
        <p:nvSpPr>
          <p:cNvPr id="4" name="Titre 1">
            <a:extLst>
              <a:ext uri="{FF2B5EF4-FFF2-40B4-BE49-F238E27FC236}">
                <a16:creationId xmlns:a16="http://schemas.microsoft.com/office/drawing/2014/main" id="{C1F3C8C4-8D63-454F-9C7D-C914915269FF}"/>
              </a:ext>
            </a:extLst>
          </p:cNvPr>
          <p:cNvSpPr>
            <a:spLocks noGrp="1"/>
          </p:cNvSpPr>
          <p:nvPr>
            <p:ph type="title"/>
          </p:nvPr>
        </p:nvSpPr>
        <p:spPr>
          <a:xfrm>
            <a:off x="1559496" y="44624"/>
            <a:ext cx="9649072" cy="504055"/>
          </a:xfrm>
        </p:spPr>
        <p:txBody>
          <a:bodyPr>
            <a:normAutofit fontScale="90000"/>
          </a:bodyPr>
          <a:lstStyle/>
          <a:p>
            <a:r>
              <a:rPr lang="fr-FR" sz="3600" b="1" dirty="0">
                <a:solidFill>
                  <a:srgbClr val="3333FF"/>
                </a:solidFill>
              </a:rPr>
              <a:t>Dépistage dans l’île de </a:t>
            </a:r>
            <a:r>
              <a:rPr lang="fr-FR" sz="3600" b="1" dirty="0" err="1">
                <a:solidFill>
                  <a:srgbClr val="3333FF"/>
                </a:solidFill>
              </a:rPr>
              <a:t>Funen</a:t>
            </a:r>
            <a:endParaRPr lang="fr-FR" sz="3600" b="1" dirty="0">
              <a:solidFill>
                <a:srgbClr val="3333FF"/>
              </a:solidFill>
            </a:endParaRPr>
          </a:p>
        </p:txBody>
      </p:sp>
      <p:sp>
        <p:nvSpPr>
          <p:cNvPr id="5" name="Titre 1">
            <a:extLst>
              <a:ext uri="{FF2B5EF4-FFF2-40B4-BE49-F238E27FC236}">
                <a16:creationId xmlns:a16="http://schemas.microsoft.com/office/drawing/2014/main" id="{ECD06DEF-31C1-4229-8FCE-4BA2A7F54C7B}"/>
              </a:ext>
            </a:extLst>
          </p:cNvPr>
          <p:cNvSpPr txBox="1">
            <a:spLocks/>
          </p:cNvSpPr>
          <p:nvPr/>
        </p:nvSpPr>
        <p:spPr>
          <a:xfrm>
            <a:off x="8256240" y="1124744"/>
            <a:ext cx="3312368" cy="3744416"/>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65113" indent="-265113" algn="l">
              <a:tabLst>
                <a:tab pos="176213" algn="l"/>
              </a:tabLst>
            </a:pPr>
            <a:r>
              <a:rPr lang="fr-FR" sz="3600" b="1" dirty="0">
                <a:solidFill>
                  <a:srgbClr val="00B050"/>
                </a:solidFill>
              </a:rPr>
              <a:t>En vert : population de </a:t>
            </a:r>
            <a:r>
              <a:rPr lang="fr-FR" sz="3600" b="1" dirty="0" err="1">
                <a:solidFill>
                  <a:srgbClr val="00B050"/>
                </a:solidFill>
              </a:rPr>
              <a:t>Funen</a:t>
            </a:r>
            <a:r>
              <a:rPr lang="fr-FR" sz="3600" b="1" dirty="0">
                <a:solidFill>
                  <a:srgbClr val="00B050"/>
                </a:solidFill>
              </a:rPr>
              <a:t> dépistée</a:t>
            </a:r>
          </a:p>
          <a:p>
            <a:pPr marL="265113" indent="-265113" algn="l">
              <a:tabLst>
                <a:tab pos="176213" algn="l"/>
              </a:tabLst>
            </a:pPr>
            <a:endParaRPr lang="fr-FR" sz="3600" b="1" dirty="0">
              <a:solidFill>
                <a:srgbClr val="FF0000"/>
              </a:solidFill>
            </a:endParaRPr>
          </a:p>
          <a:p>
            <a:pPr marL="265113" indent="-265113" algn="l">
              <a:tabLst>
                <a:tab pos="176213" algn="l"/>
              </a:tabLst>
            </a:pPr>
            <a:r>
              <a:rPr lang="fr-FR" sz="3600" b="1" dirty="0">
                <a:solidFill>
                  <a:srgbClr val="FF0000"/>
                </a:solidFill>
              </a:rPr>
              <a:t>En rouge : population de </a:t>
            </a:r>
            <a:r>
              <a:rPr lang="fr-FR" sz="3600" b="1" dirty="0" err="1">
                <a:solidFill>
                  <a:srgbClr val="FF0000"/>
                </a:solidFill>
              </a:rPr>
              <a:t>Funen</a:t>
            </a:r>
            <a:r>
              <a:rPr lang="fr-FR" sz="3600" b="1" dirty="0">
                <a:solidFill>
                  <a:srgbClr val="FF0000"/>
                </a:solidFill>
              </a:rPr>
              <a:t> antérieure non dépistée = contrôle 1</a:t>
            </a:r>
          </a:p>
        </p:txBody>
      </p:sp>
    </p:spTree>
    <p:extLst>
      <p:ext uri="{BB962C8B-B14F-4D97-AF65-F5344CB8AC3E}">
        <p14:creationId xmlns:p14="http://schemas.microsoft.com/office/powerpoint/2010/main" val="287162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EF8F8-CE09-42A6-BE97-4D9D2EEA9677}"/>
              </a:ext>
            </a:extLst>
          </p:cNvPr>
          <p:cNvSpPr>
            <a:spLocks noGrp="1"/>
          </p:cNvSpPr>
          <p:nvPr>
            <p:ph type="title"/>
          </p:nvPr>
        </p:nvSpPr>
        <p:spPr>
          <a:xfrm>
            <a:off x="551384" y="24176"/>
            <a:ext cx="11305256" cy="1143000"/>
          </a:xfrm>
        </p:spPr>
        <p:txBody>
          <a:bodyPr>
            <a:normAutofit fontScale="90000"/>
          </a:bodyPr>
          <a:lstStyle/>
          <a:p>
            <a:pPr algn="l">
              <a:tabLst>
                <a:tab pos="2332038" algn="ctr"/>
                <a:tab pos="8162925" algn="ctr"/>
              </a:tabLst>
            </a:pPr>
            <a:r>
              <a:rPr lang="fr-FR" sz="2800" b="1" dirty="0"/>
              <a:t>	Ile de </a:t>
            </a:r>
            <a:r>
              <a:rPr lang="fr-FR" sz="2800" b="1" dirty="0" err="1"/>
              <a:t>Funen</a:t>
            </a:r>
            <a:r>
              <a:rPr lang="fr-FR" sz="2800" b="1" dirty="0"/>
              <a:t>	Danemark sans dépistage</a:t>
            </a:r>
            <a:br>
              <a:rPr lang="fr-FR" sz="2800" b="1" dirty="0"/>
            </a:br>
            <a:r>
              <a:rPr lang="fr-FR" sz="2800" b="1" dirty="0">
                <a:solidFill>
                  <a:srgbClr val="00B050"/>
                </a:solidFill>
              </a:rPr>
              <a:t>En vert population dépistée</a:t>
            </a:r>
            <a:r>
              <a:rPr lang="fr-FR" sz="2800" b="1" dirty="0"/>
              <a:t>	En gris groupe contrôle ailleurs antérieur</a:t>
            </a:r>
            <a:br>
              <a:rPr lang="fr-FR" sz="2800" b="1" dirty="0"/>
            </a:br>
            <a:r>
              <a:rPr lang="fr-FR" sz="2800" b="1" dirty="0">
                <a:solidFill>
                  <a:srgbClr val="FF0000"/>
                </a:solidFill>
              </a:rPr>
              <a:t>En rouge groupe contrôle antérieur	  </a:t>
            </a:r>
            <a:r>
              <a:rPr lang="fr-FR" sz="2800" b="1" dirty="0">
                <a:solidFill>
                  <a:srgbClr val="0033CC"/>
                </a:solidFill>
              </a:rPr>
              <a:t>En bleu groupe contrôle ailleurs synchrone</a:t>
            </a:r>
          </a:p>
        </p:txBody>
      </p:sp>
      <p:pic>
        <p:nvPicPr>
          <p:cNvPr id="3" name="Image 2">
            <a:extLst>
              <a:ext uri="{FF2B5EF4-FFF2-40B4-BE49-F238E27FC236}">
                <a16:creationId xmlns:a16="http://schemas.microsoft.com/office/drawing/2014/main" id="{99374857-41E5-4B37-97E2-4DBAE4C6188E}"/>
              </a:ext>
            </a:extLst>
          </p:cNvPr>
          <p:cNvPicPr/>
          <p:nvPr>
            <p:extLst/>
          </p:nvPr>
        </p:nvPicPr>
        <p:blipFill>
          <a:blip r:embed="rId2"/>
          <a:stretch>
            <a:fillRect/>
          </a:stretch>
        </p:blipFill>
        <p:spPr>
          <a:xfrm>
            <a:off x="-168696" y="1340768"/>
            <a:ext cx="8388178" cy="5472608"/>
          </a:xfrm>
          <a:prstGeom prst="rect">
            <a:avLst/>
          </a:prstGeom>
        </p:spPr>
      </p:pic>
      <p:pic>
        <p:nvPicPr>
          <p:cNvPr id="6" name="Image 5">
            <a:extLst>
              <a:ext uri="{FF2B5EF4-FFF2-40B4-BE49-F238E27FC236}">
                <a16:creationId xmlns:a16="http://schemas.microsoft.com/office/drawing/2014/main" id="{4330559B-0324-4D38-82F8-6D4F91004B65}"/>
              </a:ext>
            </a:extLst>
          </p:cNvPr>
          <p:cNvPicPr/>
          <p:nvPr>
            <p:extLst/>
          </p:nvPr>
        </p:nvPicPr>
        <p:blipFill>
          <a:blip r:embed="rId3"/>
          <a:stretch>
            <a:fillRect/>
          </a:stretch>
        </p:blipFill>
        <p:spPr>
          <a:xfrm>
            <a:off x="5879976" y="1340768"/>
            <a:ext cx="8608919" cy="5616624"/>
          </a:xfrm>
          <a:prstGeom prst="rect">
            <a:avLst/>
          </a:prstGeom>
        </p:spPr>
      </p:pic>
    </p:spTree>
    <p:extLst>
      <p:ext uri="{BB962C8B-B14F-4D97-AF65-F5344CB8AC3E}">
        <p14:creationId xmlns:p14="http://schemas.microsoft.com/office/powerpoint/2010/main" val="2885985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B3569-0E98-44C2-A54D-D2773C5EAB51}"/>
              </a:ext>
            </a:extLst>
          </p:cNvPr>
          <p:cNvSpPr>
            <a:spLocks noGrp="1"/>
          </p:cNvSpPr>
          <p:nvPr>
            <p:ph type="title"/>
          </p:nvPr>
        </p:nvSpPr>
        <p:spPr/>
        <p:txBody>
          <a:bodyPr>
            <a:noAutofit/>
          </a:bodyPr>
          <a:lstStyle/>
          <a:p>
            <a:r>
              <a:rPr lang="fr-FR" sz="3200" b="1" dirty="0"/>
              <a:t>Nombre de cancers du sein pour 100 000 en fonction de l’âge, Population de </a:t>
            </a:r>
            <a:r>
              <a:rPr lang="fr-FR" sz="3200" b="1" dirty="0" err="1"/>
              <a:t>Funen</a:t>
            </a:r>
            <a:r>
              <a:rPr lang="fr-FR" sz="3200" b="1" dirty="0"/>
              <a:t> dépistée et trois populations contrôle.</a:t>
            </a:r>
          </a:p>
        </p:txBody>
      </p:sp>
      <p:pic>
        <p:nvPicPr>
          <p:cNvPr id="4" name="Image 3">
            <a:extLst>
              <a:ext uri="{FF2B5EF4-FFF2-40B4-BE49-F238E27FC236}">
                <a16:creationId xmlns:a16="http://schemas.microsoft.com/office/drawing/2014/main" id="{25EF174C-BE92-46B3-9FF2-191A39DAB1DE}"/>
              </a:ext>
            </a:extLst>
          </p:cNvPr>
          <p:cNvPicPr/>
          <p:nvPr>
            <p:extLst/>
          </p:nvPr>
        </p:nvPicPr>
        <p:blipFill>
          <a:blip r:embed="rId2"/>
          <a:stretch>
            <a:fillRect/>
          </a:stretch>
        </p:blipFill>
        <p:spPr>
          <a:xfrm>
            <a:off x="769938" y="1539875"/>
            <a:ext cx="8266112" cy="5046663"/>
          </a:xfrm>
          <a:prstGeom prst="rect">
            <a:avLst/>
          </a:prstGeom>
        </p:spPr>
      </p:pic>
      <p:cxnSp>
        <p:nvCxnSpPr>
          <p:cNvPr id="5" name="Connecteur droit avec flèche 4">
            <a:extLst>
              <a:ext uri="{FF2B5EF4-FFF2-40B4-BE49-F238E27FC236}">
                <a16:creationId xmlns:a16="http://schemas.microsoft.com/office/drawing/2014/main" id="{A6FD82E8-EDFE-45DF-B729-B2BDED33E839}"/>
              </a:ext>
            </a:extLst>
          </p:cNvPr>
          <p:cNvCxnSpPr>
            <a:cxnSpLocks/>
          </p:cNvCxnSpPr>
          <p:nvPr/>
        </p:nvCxnSpPr>
        <p:spPr>
          <a:xfrm flipV="1">
            <a:off x="6888088" y="2474893"/>
            <a:ext cx="0" cy="738083"/>
          </a:xfrm>
          <a:prstGeom prst="straightConnector1">
            <a:avLst/>
          </a:prstGeom>
          <a:ln w="50800">
            <a:solidFill>
              <a:srgbClr val="0033CC"/>
            </a:solidFill>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C7E1CE47-6668-4698-879D-3F4985A7C94F}"/>
              </a:ext>
            </a:extLst>
          </p:cNvPr>
          <p:cNvSpPr txBox="1"/>
          <p:nvPr/>
        </p:nvSpPr>
        <p:spPr>
          <a:xfrm>
            <a:off x="7104112" y="2321875"/>
            <a:ext cx="4968552" cy="523220"/>
          </a:xfrm>
          <a:prstGeom prst="rect">
            <a:avLst/>
          </a:prstGeom>
          <a:noFill/>
        </p:spPr>
        <p:txBody>
          <a:bodyPr wrap="square" rtlCol="0">
            <a:spAutoFit/>
          </a:bodyPr>
          <a:lstStyle/>
          <a:p>
            <a:r>
              <a:rPr lang="fr-FR" sz="2800" b="1" dirty="0">
                <a:solidFill>
                  <a:srgbClr val="0033CC"/>
                </a:solidFill>
              </a:rPr>
              <a:t>Effet du temps sans dépistage</a:t>
            </a:r>
          </a:p>
        </p:txBody>
      </p:sp>
    </p:spTree>
    <p:extLst>
      <p:ext uri="{BB962C8B-B14F-4D97-AF65-F5344CB8AC3E}">
        <p14:creationId xmlns:p14="http://schemas.microsoft.com/office/powerpoint/2010/main" val="150834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135560" y="548680"/>
            <a:ext cx="7772400" cy="573528"/>
          </a:xfrm>
        </p:spPr>
        <p:txBody>
          <a:bodyPr>
            <a:noAutofit/>
          </a:bodyPr>
          <a:lstStyle/>
          <a:p>
            <a:r>
              <a:rPr lang="fr-FR" sz="3600" b="1" dirty="0"/>
              <a:t>Dépistage du cancer du sein</a:t>
            </a:r>
          </a:p>
        </p:txBody>
      </p:sp>
      <p:sp>
        <p:nvSpPr>
          <p:cNvPr id="3" name="Sous-titre 2"/>
          <p:cNvSpPr>
            <a:spLocks noGrp="1"/>
          </p:cNvSpPr>
          <p:nvPr>
            <p:ph type="subTitle" idx="1"/>
          </p:nvPr>
        </p:nvSpPr>
        <p:spPr>
          <a:xfrm>
            <a:off x="1775520" y="1484784"/>
            <a:ext cx="8784976" cy="2430270"/>
          </a:xfrm>
        </p:spPr>
        <p:txBody>
          <a:bodyPr>
            <a:noAutofit/>
          </a:bodyPr>
          <a:lstStyle/>
          <a:p>
            <a:pPr algn="l">
              <a:spcBef>
                <a:spcPts val="600"/>
              </a:spcBef>
            </a:pPr>
            <a:r>
              <a:rPr lang="fr-FR" sz="3400" b="1" dirty="0">
                <a:solidFill>
                  <a:schemeClr val="tx1"/>
                </a:solidFill>
              </a:rPr>
              <a:t>Débat entre pro dépistage et anti dépistage, les désaccords portant essentiellement :</a:t>
            </a:r>
          </a:p>
          <a:p>
            <a:pPr marL="571500" indent="-571500" algn="l">
              <a:spcBef>
                <a:spcPts val="600"/>
              </a:spcBef>
              <a:buFont typeface="Arial" pitchFamily="34" charset="0"/>
              <a:buChar char="•"/>
            </a:pPr>
            <a:r>
              <a:rPr lang="fr-FR" sz="3400" b="1" dirty="0">
                <a:solidFill>
                  <a:srgbClr val="3333FF"/>
                </a:solidFill>
              </a:rPr>
              <a:t>sur l’estimation du surdiagnostic dont la définition est : cas trouvé par le dépistage qui ne serait jamais devenu symptomatique du vivant de la personne</a:t>
            </a:r>
          </a:p>
          <a:p>
            <a:pPr marL="571500" indent="-571500" algn="l">
              <a:spcBef>
                <a:spcPts val="600"/>
              </a:spcBef>
              <a:buFont typeface="Arial" pitchFamily="34" charset="0"/>
              <a:buChar char="•"/>
            </a:pPr>
            <a:r>
              <a:rPr lang="fr-FR" sz="3400" b="1" dirty="0">
                <a:solidFill>
                  <a:schemeClr val="tx1"/>
                </a:solidFill>
              </a:rPr>
              <a:t>sur l’estimation du bénéfice</a:t>
            </a:r>
          </a:p>
        </p:txBody>
      </p:sp>
    </p:spTree>
    <p:extLst>
      <p:ext uri="{BB962C8B-B14F-4D97-AF65-F5344CB8AC3E}">
        <p14:creationId xmlns:p14="http://schemas.microsoft.com/office/powerpoint/2010/main" val="3034924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857250"/>
            <a:ext cx="8229600" cy="857250"/>
          </a:xfrm>
        </p:spPr>
        <p:txBody>
          <a:bodyPr>
            <a:normAutofit/>
          </a:bodyPr>
          <a:lstStyle/>
          <a:p>
            <a:r>
              <a:rPr lang="fr-FR" sz="3400" b="1" dirty="0"/>
              <a:t>Conclusion de l’étude de </a:t>
            </a:r>
            <a:r>
              <a:rPr lang="fr-FR" sz="3400" b="1" dirty="0" err="1"/>
              <a:t>Njor</a:t>
            </a:r>
            <a:r>
              <a:rPr lang="fr-FR" sz="3400" b="1" dirty="0"/>
              <a:t> et al.</a:t>
            </a:r>
          </a:p>
        </p:txBody>
      </p:sp>
      <p:sp>
        <p:nvSpPr>
          <p:cNvPr id="3" name="Espace réservé du contenu 2"/>
          <p:cNvSpPr>
            <a:spLocks noGrp="1"/>
          </p:cNvSpPr>
          <p:nvPr>
            <p:ph idx="1"/>
          </p:nvPr>
        </p:nvSpPr>
        <p:spPr>
          <a:xfrm>
            <a:off x="1775520" y="1628800"/>
            <a:ext cx="8712968" cy="3394472"/>
          </a:xfrm>
        </p:spPr>
        <p:txBody>
          <a:bodyPr>
            <a:noAutofit/>
          </a:bodyPr>
          <a:lstStyle/>
          <a:p>
            <a:pPr marL="0" indent="0">
              <a:buNone/>
            </a:pPr>
            <a:r>
              <a:rPr lang="fr-FR" sz="3400" b="1" dirty="0"/>
              <a:t>A Funen, le surdiagnostic représente 1% des cas. </a:t>
            </a:r>
          </a:p>
          <a:p>
            <a:pPr marL="0" indent="0">
              <a:buNone/>
            </a:pPr>
            <a:r>
              <a:rPr lang="fr-FR" sz="3400" b="1" dirty="0"/>
              <a:t>L’étude de </a:t>
            </a:r>
            <a:r>
              <a:rPr lang="fr-FR" sz="3400" b="1" dirty="0" err="1"/>
              <a:t>Njor</a:t>
            </a:r>
            <a:r>
              <a:rPr lang="fr-FR" sz="3400" b="1" dirty="0"/>
              <a:t> présente aussi une estimation de 5% à partir des données de Copenhague, et conclut à une estimation globale du surdiagnostic de 4% sur la base de l’ensemble des données disponibles au Danemark.</a:t>
            </a:r>
          </a:p>
          <a:p>
            <a:pPr marL="0" indent="0">
              <a:buNone/>
            </a:pPr>
            <a:r>
              <a:rPr lang="fr-FR" sz="3400" b="1" dirty="0"/>
              <a:t> </a:t>
            </a:r>
          </a:p>
        </p:txBody>
      </p:sp>
    </p:spTree>
    <p:extLst>
      <p:ext uri="{BB962C8B-B14F-4D97-AF65-F5344CB8AC3E}">
        <p14:creationId xmlns:p14="http://schemas.microsoft.com/office/powerpoint/2010/main" val="1420449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79576" y="1106744"/>
            <a:ext cx="7772400" cy="1102519"/>
          </a:xfrm>
        </p:spPr>
        <p:txBody>
          <a:bodyPr>
            <a:normAutofit/>
          </a:bodyPr>
          <a:lstStyle/>
          <a:p>
            <a:r>
              <a:rPr lang="fr-FR" b="1" dirty="0"/>
              <a:t>Dépistage du cancer du sein</a:t>
            </a:r>
          </a:p>
        </p:txBody>
      </p:sp>
      <p:sp>
        <p:nvSpPr>
          <p:cNvPr id="3" name="Sous-titre 2"/>
          <p:cNvSpPr>
            <a:spLocks noGrp="1"/>
          </p:cNvSpPr>
          <p:nvPr>
            <p:ph type="subTitle" idx="1"/>
          </p:nvPr>
        </p:nvSpPr>
        <p:spPr>
          <a:xfrm>
            <a:off x="2279576" y="2294874"/>
            <a:ext cx="7920880" cy="2791476"/>
          </a:xfrm>
        </p:spPr>
        <p:txBody>
          <a:bodyPr>
            <a:normAutofit lnSpcReduction="10000"/>
          </a:bodyPr>
          <a:lstStyle/>
          <a:p>
            <a:r>
              <a:rPr lang="fr-FR" sz="4400" b="1" dirty="0">
                <a:solidFill>
                  <a:schemeClr val="tx1"/>
                </a:solidFill>
              </a:rPr>
              <a:t>Les estimations du surdiagnostic varient de 0% à plus de 50%</a:t>
            </a:r>
          </a:p>
          <a:p>
            <a:endParaRPr lang="fr-FR" sz="4400" b="1" dirty="0">
              <a:solidFill>
                <a:schemeClr val="tx1"/>
              </a:solidFill>
            </a:endParaRPr>
          </a:p>
          <a:p>
            <a:r>
              <a:rPr lang="fr-FR" sz="4400" b="1" dirty="0">
                <a:solidFill>
                  <a:schemeClr val="tx1"/>
                </a:solidFill>
              </a:rPr>
              <a:t>Pourquoi ?</a:t>
            </a:r>
          </a:p>
        </p:txBody>
      </p:sp>
    </p:spTree>
    <p:extLst>
      <p:ext uri="{BB962C8B-B14F-4D97-AF65-F5344CB8AC3E}">
        <p14:creationId xmlns:p14="http://schemas.microsoft.com/office/powerpoint/2010/main" val="317463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75520" y="1706029"/>
            <a:ext cx="8640960" cy="3394472"/>
          </a:xfrm>
        </p:spPr>
        <p:txBody>
          <a:bodyPr>
            <a:noAutofit/>
          </a:bodyPr>
          <a:lstStyle/>
          <a:p>
            <a:r>
              <a:rPr lang="fr-FR" sz="3000" b="1" dirty="0"/>
              <a:t>Données individuelles : pour chaque femme dates de naissance, des dépistages, du diagnostic si diagnostic, de décès avec cause si décès, date de dernières nouvelles.</a:t>
            </a:r>
          </a:p>
          <a:p>
            <a:r>
              <a:rPr lang="fr-FR" sz="3000" b="1" dirty="0"/>
              <a:t>Données agrégées : incidence du cancer du sein par exemple dans la population de 50 à 69 ans dans une région avec dépistage.</a:t>
            </a:r>
          </a:p>
          <a:p>
            <a:pPr marL="0" indent="0">
              <a:buNone/>
            </a:pPr>
            <a:endParaRPr lang="fr-FR" sz="3000" b="1" dirty="0"/>
          </a:p>
        </p:txBody>
      </p:sp>
      <p:sp>
        <p:nvSpPr>
          <p:cNvPr id="4" name="Titre 1"/>
          <p:cNvSpPr txBox="1">
            <a:spLocks/>
          </p:cNvSpPr>
          <p:nvPr/>
        </p:nvSpPr>
        <p:spPr>
          <a:xfrm>
            <a:off x="1981200" y="857250"/>
            <a:ext cx="8229600" cy="84355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Les données utilisées sont différentes </a:t>
            </a:r>
            <a:endParaRPr lang="fr-FR" sz="3200" b="1" dirty="0">
              <a:solidFill>
                <a:srgbClr val="FF0000"/>
              </a:solidFill>
            </a:endParaRPr>
          </a:p>
        </p:txBody>
      </p:sp>
    </p:spTree>
    <p:extLst>
      <p:ext uri="{BB962C8B-B14F-4D97-AF65-F5344CB8AC3E}">
        <p14:creationId xmlns:p14="http://schemas.microsoft.com/office/powerpoint/2010/main" val="4259316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1464" y="833141"/>
            <a:ext cx="9577064" cy="1005576"/>
          </a:xfrm>
        </p:spPr>
        <p:txBody>
          <a:bodyPr>
            <a:noAutofit/>
          </a:bodyPr>
          <a:lstStyle/>
          <a:p>
            <a:r>
              <a:rPr lang="fr-FR" sz="3000" b="1" dirty="0"/>
              <a:t>Avec des données agrégées, on étudie l’incidence du cancer du sein dans des rectangles du diagramme de Lexis</a:t>
            </a:r>
          </a:p>
        </p:txBody>
      </p:sp>
      <p:sp>
        <p:nvSpPr>
          <p:cNvPr id="6" name="ZoneTexte 2"/>
          <p:cNvSpPr txBox="1"/>
          <p:nvPr/>
        </p:nvSpPr>
        <p:spPr>
          <a:xfrm>
            <a:off x="4007768" y="3072781"/>
            <a:ext cx="1296144" cy="24288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fr-FR" sz="2000" b="1" dirty="0">
                <a:solidFill>
                  <a:sysClr val="windowText" lastClr="000000"/>
                </a:solidFill>
              </a:rPr>
              <a:t>Dépistage</a:t>
            </a:r>
          </a:p>
        </p:txBody>
      </p:sp>
      <p:sp>
        <p:nvSpPr>
          <p:cNvPr id="7" name="ZoneTexte 2"/>
          <p:cNvSpPr txBox="1"/>
          <p:nvPr/>
        </p:nvSpPr>
        <p:spPr>
          <a:xfrm>
            <a:off x="4007768" y="2068335"/>
            <a:ext cx="1296144" cy="5400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FR" sz="2000" b="1" dirty="0">
                <a:solidFill>
                  <a:sysClr val="windowText" lastClr="000000"/>
                </a:solidFill>
              </a:rPr>
              <a:t>Post dépistage</a:t>
            </a:r>
          </a:p>
        </p:txBody>
      </p:sp>
      <p:pic>
        <p:nvPicPr>
          <p:cNvPr id="3" name="Image 2">
            <a:extLst>
              <a:ext uri="{FF2B5EF4-FFF2-40B4-BE49-F238E27FC236}">
                <a16:creationId xmlns:a16="http://schemas.microsoft.com/office/drawing/2014/main" id="{97558A7B-566C-4CE8-9BDF-A8ED60B1E876}"/>
              </a:ext>
            </a:extLst>
          </p:cNvPr>
          <p:cNvPicPr/>
          <p:nvPr>
            <p:extLst/>
          </p:nvPr>
        </p:nvPicPr>
        <p:blipFill>
          <a:blip r:embed="rId2"/>
          <a:stretch>
            <a:fillRect/>
          </a:stretch>
        </p:blipFill>
        <p:spPr>
          <a:xfrm>
            <a:off x="1415480" y="1862826"/>
            <a:ext cx="5256584" cy="3451420"/>
          </a:xfrm>
          <a:prstGeom prst="rect">
            <a:avLst/>
          </a:prstGeom>
        </p:spPr>
      </p:pic>
      <p:sp>
        <p:nvSpPr>
          <p:cNvPr id="5" name="ZoneTexte 4"/>
          <p:cNvSpPr txBox="1"/>
          <p:nvPr/>
        </p:nvSpPr>
        <p:spPr>
          <a:xfrm>
            <a:off x="6023995" y="1964303"/>
            <a:ext cx="4536503" cy="3693319"/>
          </a:xfrm>
          <a:prstGeom prst="rect">
            <a:avLst/>
          </a:prstGeom>
          <a:noFill/>
        </p:spPr>
        <p:txBody>
          <a:bodyPr wrap="square" rtlCol="0">
            <a:spAutoFit/>
          </a:bodyPr>
          <a:lstStyle/>
          <a:p>
            <a:r>
              <a:rPr lang="fr-FR" sz="2600" b="1" dirty="0"/>
              <a:t>Jorgensen (BMC 2009) étudie l’incidence du cancer du sein dans 3 classes d’âge (35-49, 50-69, 70-79) et deux périodes (1971-1990, 1991-2002) au Danemark dans les régions avec dépistage (Copenhague &amp; Funen) et dans les régions sans dépistage.  </a:t>
            </a:r>
          </a:p>
        </p:txBody>
      </p:sp>
    </p:spTree>
    <p:extLst>
      <p:ext uri="{BB962C8B-B14F-4D97-AF65-F5344CB8AC3E}">
        <p14:creationId xmlns:p14="http://schemas.microsoft.com/office/powerpoint/2010/main" val="217002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1160748"/>
            <a:ext cx="8280920" cy="857250"/>
          </a:xfrm>
        </p:spPr>
        <p:txBody>
          <a:bodyPr>
            <a:normAutofit/>
          </a:bodyPr>
          <a:lstStyle/>
          <a:p>
            <a:pPr algn="l"/>
            <a:r>
              <a:rPr lang="fr-FR" sz="1800" b="1" dirty="0"/>
              <a:t>a) Analyse des données selon Jorgensen                  </a:t>
            </a:r>
            <a:r>
              <a:rPr lang="en-US" sz="1800" b="1" dirty="0"/>
              <a:t>b) </a:t>
            </a:r>
            <a:r>
              <a:rPr lang="fr-FR" sz="1800" b="1" dirty="0"/>
              <a:t>Problèmes</a:t>
            </a:r>
            <a:r>
              <a:rPr lang="en-US" sz="1800" b="1" dirty="0"/>
              <a:t> avec la </a:t>
            </a:r>
            <a:r>
              <a:rPr lang="fr-FR" sz="1800" b="1" dirty="0"/>
              <a:t>méthode</a:t>
            </a:r>
          </a:p>
        </p:txBody>
      </p:sp>
      <p:pic>
        <p:nvPicPr>
          <p:cNvPr id="3" name="Image 2">
            <a:extLst>
              <a:ext uri="{FF2B5EF4-FFF2-40B4-BE49-F238E27FC236}">
                <a16:creationId xmlns:a16="http://schemas.microsoft.com/office/drawing/2014/main" id="{59B95759-70F5-406D-9C3D-7389F70B2F21}"/>
              </a:ext>
            </a:extLst>
          </p:cNvPr>
          <p:cNvPicPr/>
          <p:nvPr>
            <p:extLst/>
          </p:nvPr>
        </p:nvPicPr>
        <p:blipFill>
          <a:blip r:embed="rId2"/>
          <a:stretch>
            <a:fillRect/>
          </a:stretch>
        </p:blipFill>
        <p:spPr>
          <a:xfrm>
            <a:off x="1568450" y="1865711"/>
            <a:ext cx="4954588" cy="3251597"/>
          </a:xfrm>
          <a:prstGeom prst="rect">
            <a:avLst/>
          </a:prstGeom>
        </p:spPr>
      </p:pic>
      <p:pic>
        <p:nvPicPr>
          <p:cNvPr id="4" name="Image 3">
            <a:extLst>
              <a:ext uri="{FF2B5EF4-FFF2-40B4-BE49-F238E27FC236}">
                <a16:creationId xmlns:a16="http://schemas.microsoft.com/office/drawing/2014/main" id="{392B5C75-03AF-4DDA-B523-0CD0F373C0EE}"/>
              </a:ext>
            </a:extLst>
          </p:cNvPr>
          <p:cNvPicPr/>
          <p:nvPr>
            <p:extLst/>
          </p:nvPr>
        </p:nvPicPr>
        <p:blipFill>
          <a:blip r:embed="rId3"/>
          <a:stretch>
            <a:fillRect/>
          </a:stretch>
        </p:blipFill>
        <p:spPr>
          <a:xfrm>
            <a:off x="5647903" y="1810943"/>
            <a:ext cx="5015336" cy="3292245"/>
          </a:xfrm>
          <a:prstGeom prst="rect">
            <a:avLst/>
          </a:prstGeom>
        </p:spPr>
      </p:pic>
    </p:spTree>
    <p:extLst>
      <p:ext uri="{BB962C8B-B14F-4D97-AF65-F5344CB8AC3E}">
        <p14:creationId xmlns:p14="http://schemas.microsoft.com/office/powerpoint/2010/main" val="1755592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66457" y="1443709"/>
            <a:ext cx="8892480" cy="3394472"/>
          </a:xfrm>
        </p:spPr>
        <p:txBody>
          <a:bodyPr>
            <a:noAutofit/>
          </a:bodyPr>
          <a:lstStyle/>
          <a:p>
            <a:pPr marL="0" indent="0">
              <a:buNone/>
            </a:pPr>
            <a:r>
              <a:rPr lang="fr-FR" sz="3000" b="1" dirty="0"/>
              <a:t>Estime </a:t>
            </a:r>
            <a:r>
              <a:rPr lang="fr-FR" sz="3000" b="1" dirty="0">
                <a:solidFill>
                  <a:schemeClr val="tx1">
                    <a:lumMod val="75000"/>
                    <a:lumOff val="25000"/>
                  </a:schemeClr>
                </a:solidFill>
              </a:rPr>
              <a:t>33% </a:t>
            </a:r>
            <a:r>
              <a:rPr lang="fr-FR" sz="3000" b="1" dirty="0"/>
              <a:t>de surdiagnostic au Danemark, mais :</a:t>
            </a:r>
          </a:p>
          <a:p>
            <a:r>
              <a:rPr lang="fr-FR" sz="3000" b="1" dirty="0"/>
              <a:t>étudie les incidences pendant le dépistage et après le dépistage dans des populations différentes.</a:t>
            </a:r>
          </a:p>
          <a:p>
            <a:r>
              <a:rPr lang="fr-FR" sz="3000" b="1" dirty="0"/>
              <a:t>considère comme « post-dépistage » des femmes jamais dépistées, donc sous-estime les cas manquants.</a:t>
            </a:r>
          </a:p>
          <a:p>
            <a:r>
              <a:rPr lang="fr-FR" sz="3000" b="1" dirty="0"/>
              <a:t>a une définition géographique de la population dépistée qui varie avec le temps</a:t>
            </a:r>
          </a:p>
          <a:p>
            <a:pPr marL="0" indent="0">
              <a:buNone/>
            </a:pPr>
            <a:endParaRPr lang="fr-FR" sz="3000" b="1" dirty="0"/>
          </a:p>
        </p:txBody>
      </p:sp>
      <p:sp>
        <p:nvSpPr>
          <p:cNvPr id="4" name="Titre 1"/>
          <p:cNvSpPr txBox="1">
            <a:spLocks/>
          </p:cNvSpPr>
          <p:nvPr/>
        </p:nvSpPr>
        <p:spPr>
          <a:xfrm>
            <a:off x="1963797" y="782706"/>
            <a:ext cx="8229600" cy="66100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t>Jorgensen et al. BMC 2009</a:t>
            </a:r>
          </a:p>
        </p:txBody>
      </p:sp>
    </p:spTree>
    <p:extLst>
      <p:ext uri="{BB962C8B-B14F-4D97-AF65-F5344CB8AC3E}">
        <p14:creationId xmlns:p14="http://schemas.microsoft.com/office/powerpoint/2010/main" val="2111863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857250"/>
            <a:ext cx="8229600" cy="857250"/>
          </a:xfrm>
        </p:spPr>
        <p:txBody>
          <a:bodyPr/>
          <a:lstStyle/>
          <a:p>
            <a:r>
              <a:rPr lang="fr-FR" b="1" dirty="0"/>
              <a:t>Conclusions</a:t>
            </a:r>
          </a:p>
        </p:txBody>
      </p:sp>
      <p:sp>
        <p:nvSpPr>
          <p:cNvPr id="3" name="Espace réservé du contenu 2"/>
          <p:cNvSpPr txBox="1">
            <a:spLocks/>
          </p:cNvSpPr>
          <p:nvPr/>
        </p:nvSpPr>
        <p:spPr>
          <a:xfrm>
            <a:off x="1981200" y="1916832"/>
            <a:ext cx="8229600" cy="33944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3600" b="1" dirty="0"/>
              <a:t>Pour estimer le surdiagnostic, il faut être précis.</a:t>
            </a:r>
          </a:p>
          <a:p>
            <a:r>
              <a:rPr lang="fr-FR" sz="3600" b="1" dirty="0"/>
              <a:t>Les données agrégées n’estiment pas  les incidences pendant et après le dépistage dans les mêmes générations.</a:t>
            </a:r>
          </a:p>
        </p:txBody>
      </p:sp>
    </p:spTree>
    <p:extLst>
      <p:ext uri="{BB962C8B-B14F-4D97-AF65-F5344CB8AC3E}">
        <p14:creationId xmlns:p14="http://schemas.microsoft.com/office/powerpoint/2010/main" val="1826345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07D58-1F87-4C69-A00C-634FD8AD29E1}"/>
              </a:ext>
            </a:extLst>
          </p:cNvPr>
          <p:cNvSpPr>
            <a:spLocks noGrp="1"/>
          </p:cNvSpPr>
          <p:nvPr>
            <p:ph type="title"/>
          </p:nvPr>
        </p:nvSpPr>
        <p:spPr>
          <a:xfrm>
            <a:off x="609600" y="-99392"/>
            <a:ext cx="10972800" cy="610716"/>
          </a:xfrm>
        </p:spPr>
        <p:txBody>
          <a:bodyPr>
            <a:noAutofit/>
          </a:bodyPr>
          <a:lstStyle/>
          <a:p>
            <a:r>
              <a:rPr lang="fr-FR" sz="2000" b="1" dirty="0"/>
              <a:t>Estimations publiées du surdiagnostic des cancers du sein in situ et invasifs</a:t>
            </a:r>
          </a:p>
        </p:txBody>
      </p:sp>
      <p:sp>
        <p:nvSpPr>
          <p:cNvPr id="6" name="Rectangle 5">
            <a:extLst>
              <a:ext uri="{FF2B5EF4-FFF2-40B4-BE49-F238E27FC236}">
                <a16:creationId xmlns:a16="http://schemas.microsoft.com/office/drawing/2014/main" id="{0C446127-BBD9-4925-AFEB-081DB8F15888}"/>
              </a:ext>
            </a:extLst>
          </p:cNvPr>
          <p:cNvSpPr/>
          <p:nvPr/>
        </p:nvSpPr>
        <p:spPr>
          <a:xfrm>
            <a:off x="0" y="6488668"/>
            <a:ext cx="9840416" cy="369332"/>
          </a:xfrm>
          <a:prstGeom prst="rect">
            <a:avLst/>
          </a:prstGeom>
        </p:spPr>
        <p:txBody>
          <a:bodyPr wrap="square">
            <a:spAutoFit/>
          </a:bodyPr>
          <a:lstStyle/>
          <a:p>
            <a:r>
              <a:rPr lang="en-US" dirty="0"/>
              <a:t>Chaltiel D, Hill C. BMJ Open 2021;11:e046353. doi:10.1136/bmjopen-2020-046353 + mise à jour</a:t>
            </a:r>
          </a:p>
        </p:txBody>
      </p:sp>
      <p:pic>
        <p:nvPicPr>
          <p:cNvPr id="4" name="Image 3">
            <a:extLst>
              <a:ext uri="{FF2B5EF4-FFF2-40B4-BE49-F238E27FC236}">
                <a16:creationId xmlns:a16="http://schemas.microsoft.com/office/drawing/2014/main" id="{4D1780F9-6D82-4E17-9F2A-E57F1FC1B9D2}"/>
              </a:ext>
            </a:extLst>
          </p:cNvPr>
          <p:cNvPicPr/>
          <p:nvPr>
            <p:extLst/>
          </p:nvPr>
        </p:nvPicPr>
        <p:blipFill>
          <a:blip r:embed="rId2"/>
          <a:stretch>
            <a:fillRect/>
          </a:stretch>
        </p:blipFill>
        <p:spPr>
          <a:xfrm>
            <a:off x="1452563" y="400050"/>
            <a:ext cx="9286875" cy="6057900"/>
          </a:xfrm>
          <a:prstGeom prst="rect">
            <a:avLst/>
          </a:prstGeom>
        </p:spPr>
      </p:pic>
    </p:spTree>
    <p:extLst>
      <p:ext uri="{BB962C8B-B14F-4D97-AF65-F5344CB8AC3E}">
        <p14:creationId xmlns:p14="http://schemas.microsoft.com/office/powerpoint/2010/main" val="2381682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81200" y="1700808"/>
            <a:ext cx="8229600" cy="3798422"/>
          </a:xfrm>
        </p:spPr>
        <p:txBody>
          <a:bodyPr>
            <a:normAutofit fontScale="90000"/>
          </a:bodyPr>
          <a:lstStyle/>
          <a:p>
            <a:pPr algn="l"/>
            <a:r>
              <a:rPr lang="fr-FR" b="1" dirty="0"/>
              <a:t>Le plus probable est que les surdiagnostics représentent moins de 10% des cas.</a:t>
            </a:r>
            <a:br>
              <a:rPr lang="fr-FR" b="1" dirty="0"/>
            </a:br>
            <a:br>
              <a:rPr lang="fr-FR" b="1" dirty="0"/>
            </a:br>
            <a:r>
              <a:rPr lang="fr-FR" b="1" dirty="0"/>
              <a:t>Les anti dépistages (Cancer Rose, Bernard Duperray …) présentent des estimations du surdiagnostic trop élevées.</a:t>
            </a:r>
          </a:p>
        </p:txBody>
      </p:sp>
      <p:sp>
        <p:nvSpPr>
          <p:cNvPr id="3" name="Titre 1"/>
          <p:cNvSpPr txBox="1">
            <a:spLocks/>
          </p:cNvSpPr>
          <p:nvPr/>
        </p:nvSpPr>
        <p:spPr>
          <a:xfrm>
            <a:off x="1981200" y="332656"/>
            <a:ext cx="8229600" cy="62753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t>Conclusions</a:t>
            </a:r>
          </a:p>
        </p:txBody>
      </p:sp>
    </p:spTree>
    <p:extLst>
      <p:ext uri="{BB962C8B-B14F-4D97-AF65-F5344CB8AC3E}">
        <p14:creationId xmlns:p14="http://schemas.microsoft.com/office/powerpoint/2010/main" val="259713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07568" y="857251"/>
            <a:ext cx="7772400" cy="573528"/>
          </a:xfrm>
        </p:spPr>
        <p:txBody>
          <a:bodyPr>
            <a:noAutofit/>
          </a:bodyPr>
          <a:lstStyle/>
          <a:p>
            <a:r>
              <a:rPr lang="fr-FR" sz="3600" b="1" dirty="0"/>
              <a:t>Dépistage du cancer du sein</a:t>
            </a:r>
          </a:p>
        </p:txBody>
      </p:sp>
      <p:sp>
        <p:nvSpPr>
          <p:cNvPr id="3" name="Sous-titre 2"/>
          <p:cNvSpPr>
            <a:spLocks noGrp="1"/>
          </p:cNvSpPr>
          <p:nvPr>
            <p:ph type="subTitle" idx="1"/>
          </p:nvPr>
        </p:nvSpPr>
        <p:spPr>
          <a:xfrm>
            <a:off x="1775520" y="1484784"/>
            <a:ext cx="8784976" cy="2430270"/>
          </a:xfrm>
        </p:spPr>
        <p:txBody>
          <a:bodyPr>
            <a:noAutofit/>
          </a:bodyPr>
          <a:lstStyle/>
          <a:p>
            <a:pPr algn="l">
              <a:spcBef>
                <a:spcPts val="600"/>
              </a:spcBef>
            </a:pPr>
            <a:r>
              <a:rPr lang="fr-FR" sz="3400" b="1" dirty="0">
                <a:solidFill>
                  <a:schemeClr val="tx1"/>
                </a:solidFill>
              </a:rPr>
              <a:t>Débat entre pro dépistage et anti dépistage, les désaccords portant essentiellement :</a:t>
            </a:r>
          </a:p>
          <a:p>
            <a:pPr marL="571500" indent="-571500" algn="l">
              <a:spcBef>
                <a:spcPts val="600"/>
              </a:spcBef>
              <a:buFont typeface="Arial" pitchFamily="34" charset="0"/>
              <a:buChar char="•"/>
            </a:pPr>
            <a:r>
              <a:rPr lang="fr-FR" sz="3400" b="1" dirty="0">
                <a:solidFill>
                  <a:schemeClr val="tx1"/>
                </a:solidFill>
              </a:rPr>
              <a:t>sur l’estimation du surdiagnostic dont la définition est : cas trouvé par le dépistage qui ne serait jamais devenu symptomatique du vivant de la personne</a:t>
            </a:r>
          </a:p>
          <a:p>
            <a:pPr marL="571500" indent="-571500" algn="l">
              <a:spcBef>
                <a:spcPts val="600"/>
              </a:spcBef>
              <a:buFont typeface="Arial" pitchFamily="34" charset="0"/>
              <a:buChar char="•"/>
            </a:pPr>
            <a:r>
              <a:rPr lang="fr-FR" sz="3400" b="1" dirty="0">
                <a:solidFill>
                  <a:srgbClr val="3333FF"/>
                </a:solidFill>
              </a:rPr>
              <a:t>sur l’estimation du bénéfice</a:t>
            </a:r>
          </a:p>
          <a:p>
            <a:pPr marL="571500" indent="-571500" algn="l">
              <a:spcBef>
                <a:spcPts val="600"/>
              </a:spcBef>
              <a:buFont typeface="Arial" pitchFamily="34" charset="0"/>
              <a:buChar char="•"/>
            </a:pPr>
            <a:endParaRPr lang="fr-FR" sz="3400" b="1" dirty="0">
              <a:solidFill>
                <a:schemeClr val="tx1"/>
              </a:solidFill>
            </a:endParaRPr>
          </a:p>
        </p:txBody>
      </p:sp>
    </p:spTree>
    <p:extLst>
      <p:ext uri="{BB962C8B-B14F-4D97-AF65-F5344CB8AC3E}">
        <p14:creationId xmlns:p14="http://schemas.microsoft.com/office/powerpoint/2010/main" val="3767093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1BEAEECD-3295-4F2B-B585-08100AE1851B}"/>
              </a:ext>
            </a:extLst>
          </p:cNvPr>
          <p:cNvSpPr txBox="1">
            <a:spLocks/>
          </p:cNvSpPr>
          <p:nvPr/>
        </p:nvSpPr>
        <p:spPr>
          <a:xfrm>
            <a:off x="609600" y="-99392"/>
            <a:ext cx="10972800" cy="6107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dirty="0"/>
              <a:t>Estimations publiées du surdiagnostic des cancers du sein in situ et invasifs</a:t>
            </a:r>
          </a:p>
        </p:txBody>
      </p:sp>
      <p:sp>
        <p:nvSpPr>
          <p:cNvPr id="6" name="Rectangle 5">
            <a:extLst>
              <a:ext uri="{FF2B5EF4-FFF2-40B4-BE49-F238E27FC236}">
                <a16:creationId xmlns:a16="http://schemas.microsoft.com/office/drawing/2014/main" id="{43D142FA-0DD7-41E3-B492-9B23A5527355}"/>
              </a:ext>
            </a:extLst>
          </p:cNvPr>
          <p:cNvSpPr/>
          <p:nvPr/>
        </p:nvSpPr>
        <p:spPr>
          <a:xfrm>
            <a:off x="0" y="6488668"/>
            <a:ext cx="9984432" cy="369332"/>
          </a:xfrm>
          <a:prstGeom prst="rect">
            <a:avLst/>
          </a:prstGeom>
        </p:spPr>
        <p:txBody>
          <a:bodyPr wrap="square">
            <a:spAutoFit/>
          </a:bodyPr>
          <a:lstStyle/>
          <a:p>
            <a:r>
              <a:rPr lang="en-US" b="1" dirty="0"/>
              <a:t>Chaltiel D, Hill C. BMJ Open 2021;11:e046353. doi:10.1136/bmjopen-2020-046353 + mise à jour</a:t>
            </a:r>
          </a:p>
        </p:txBody>
      </p:sp>
      <p:pic>
        <p:nvPicPr>
          <p:cNvPr id="3" name="Image 2">
            <a:extLst>
              <a:ext uri="{FF2B5EF4-FFF2-40B4-BE49-F238E27FC236}">
                <a16:creationId xmlns:a16="http://schemas.microsoft.com/office/drawing/2014/main" id="{1AEF8CA8-722E-49D0-8D46-DCD6D7B00402}"/>
              </a:ext>
            </a:extLst>
          </p:cNvPr>
          <p:cNvPicPr/>
          <p:nvPr>
            <p:extLst/>
          </p:nvPr>
        </p:nvPicPr>
        <p:blipFill>
          <a:blip r:embed="rId2"/>
          <a:stretch>
            <a:fillRect/>
          </a:stretch>
        </p:blipFill>
        <p:spPr>
          <a:xfrm>
            <a:off x="1452563" y="400050"/>
            <a:ext cx="9286875" cy="6057900"/>
          </a:xfrm>
          <a:prstGeom prst="rect">
            <a:avLst/>
          </a:prstGeom>
        </p:spPr>
      </p:pic>
    </p:spTree>
    <p:extLst>
      <p:ext uri="{BB962C8B-B14F-4D97-AF65-F5344CB8AC3E}">
        <p14:creationId xmlns:p14="http://schemas.microsoft.com/office/powerpoint/2010/main" val="181322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41936" r="50000"/>
          <a:stretch>
            <a:fillRect/>
          </a:stretch>
        </p:blipFill>
        <p:spPr bwMode="auto">
          <a:xfrm>
            <a:off x="5834063" y="3932239"/>
            <a:ext cx="4572000" cy="218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
          <p:cNvSpPr>
            <a:spLocks noChangeArrowheads="1"/>
          </p:cNvSpPr>
          <p:nvPr/>
        </p:nvSpPr>
        <p:spPr bwMode="auto">
          <a:xfrm>
            <a:off x="1524000" y="6367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a:t>Source: Biller-Andorno N, Jüni P. N Engl J Med 2014 22 mai</a:t>
            </a:r>
          </a:p>
        </p:txBody>
      </p:sp>
      <p:sp>
        <p:nvSpPr>
          <p:cNvPr id="7172" name="Rectangle 2"/>
          <p:cNvSpPr>
            <a:spLocks noChangeArrowheads="1"/>
          </p:cNvSpPr>
          <p:nvPr/>
        </p:nvSpPr>
        <p:spPr bwMode="auto">
          <a:xfrm>
            <a:off x="1524000" y="1"/>
            <a:ext cx="9144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3200" b="1" u="sng" dirty="0"/>
              <a:t>Estimation par les femmes</a:t>
            </a:r>
            <a:r>
              <a:rPr lang="fr-FR" sz="3200" b="1" dirty="0"/>
              <a:t> de la réduction du risque de décès si on fait une mammographie tous les deux ans à partir de </a:t>
            </a:r>
            <a:r>
              <a:rPr lang="fr-FR" sz="3200" b="1" dirty="0">
                <a:solidFill>
                  <a:srgbClr val="0000FF"/>
                </a:solidFill>
              </a:rPr>
              <a:t>50 ans</a:t>
            </a:r>
            <a:r>
              <a:rPr lang="fr-FR" sz="3200" b="1" dirty="0"/>
              <a:t> à </a:t>
            </a:r>
            <a:r>
              <a:rPr lang="fr-FR" sz="3200" b="1" dirty="0">
                <a:solidFill>
                  <a:srgbClr val="0000FF"/>
                </a:solidFill>
              </a:rPr>
              <a:t>1000 femmes </a:t>
            </a:r>
            <a:r>
              <a:rPr lang="fr-FR" sz="3200" b="1" dirty="0"/>
              <a:t>suivies </a:t>
            </a:r>
            <a:r>
              <a:rPr lang="fr-FR" sz="3200" b="1" dirty="0">
                <a:solidFill>
                  <a:srgbClr val="0000FF"/>
                </a:solidFill>
              </a:rPr>
              <a:t>10 ans </a:t>
            </a:r>
            <a:r>
              <a:rPr lang="fr-FR" sz="3200" b="1" dirty="0"/>
              <a:t>(enquête sur 4000 femmes, Etats-Unis, Royaume-Uni, Italie et Suisse)</a:t>
            </a:r>
          </a:p>
        </p:txBody>
      </p:sp>
      <p:grpSp>
        <p:nvGrpSpPr>
          <p:cNvPr id="7173" name="Groupe 2"/>
          <p:cNvGrpSpPr>
            <a:grpSpLocks/>
          </p:cNvGrpSpPr>
          <p:nvPr/>
        </p:nvGrpSpPr>
        <p:grpSpPr bwMode="auto">
          <a:xfrm>
            <a:off x="1698626" y="2757489"/>
            <a:ext cx="4354513" cy="3360737"/>
            <a:chOff x="4789714" y="2757713"/>
            <a:chExt cx="4354288" cy="3360511"/>
          </a:xfrm>
        </p:grpSpPr>
        <p:pic>
          <p:nvPicPr>
            <p:cNvPr id="718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2380" t="11465"/>
            <a:stretch>
              <a:fillRect/>
            </a:stretch>
          </p:blipFill>
          <p:spPr bwMode="auto">
            <a:xfrm>
              <a:off x="4789714" y="2757713"/>
              <a:ext cx="4354286" cy="336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2" name="ZoneTexte 1"/>
            <p:cNvSpPr txBox="1">
              <a:spLocks noChangeArrowheads="1"/>
            </p:cNvSpPr>
            <p:nvPr/>
          </p:nvSpPr>
          <p:spPr bwMode="auto">
            <a:xfrm>
              <a:off x="5529944" y="2757713"/>
              <a:ext cx="3236686"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a:t>Sans dépistage</a:t>
              </a:r>
            </a:p>
          </p:txBody>
        </p:sp>
        <p:sp>
          <p:nvSpPr>
            <p:cNvPr id="7183" name="ZoneTexte 5"/>
            <p:cNvSpPr txBox="1">
              <a:spLocks noChangeArrowheads="1"/>
            </p:cNvSpPr>
            <p:nvPr/>
          </p:nvSpPr>
          <p:spPr bwMode="auto">
            <a:xfrm>
              <a:off x="5210629" y="3470323"/>
              <a:ext cx="175622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a:t>801 en vie</a:t>
              </a:r>
            </a:p>
          </p:txBody>
        </p:sp>
        <p:sp>
          <p:nvSpPr>
            <p:cNvPr id="7184" name="ZoneTexte 6"/>
            <p:cNvSpPr txBox="1">
              <a:spLocks noChangeArrowheads="1"/>
            </p:cNvSpPr>
            <p:nvPr/>
          </p:nvSpPr>
          <p:spPr bwMode="auto">
            <a:xfrm>
              <a:off x="8062688" y="3708214"/>
              <a:ext cx="1081314" cy="1569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39 décès autre cause</a:t>
              </a:r>
            </a:p>
          </p:txBody>
        </p:sp>
        <p:sp>
          <p:nvSpPr>
            <p:cNvPr id="7185" name="ZoneTexte 7"/>
            <p:cNvSpPr txBox="1">
              <a:spLocks noChangeArrowheads="1"/>
            </p:cNvSpPr>
            <p:nvPr/>
          </p:nvSpPr>
          <p:spPr bwMode="auto">
            <a:xfrm>
              <a:off x="7046685" y="3320741"/>
              <a:ext cx="1132114"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160 décès K sein</a:t>
              </a:r>
            </a:p>
          </p:txBody>
        </p:sp>
      </p:grpSp>
      <p:sp>
        <p:nvSpPr>
          <p:cNvPr id="7174" name="ZoneTexte 8"/>
          <p:cNvSpPr txBox="1">
            <a:spLocks noChangeArrowheads="1"/>
          </p:cNvSpPr>
          <p:nvPr/>
        </p:nvSpPr>
        <p:spPr bwMode="auto">
          <a:xfrm>
            <a:off x="4764088" y="4376739"/>
            <a:ext cx="279400"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endParaRPr lang="fr-FR" sz="2400"/>
          </a:p>
        </p:txBody>
      </p:sp>
      <p:grpSp>
        <p:nvGrpSpPr>
          <p:cNvPr id="7175" name="Groupe 11"/>
          <p:cNvGrpSpPr>
            <a:grpSpLocks/>
          </p:cNvGrpSpPr>
          <p:nvPr/>
        </p:nvGrpSpPr>
        <p:grpSpPr bwMode="auto">
          <a:xfrm>
            <a:off x="6524626" y="2751138"/>
            <a:ext cx="3933825" cy="2578100"/>
            <a:chOff x="674688" y="2663548"/>
            <a:chExt cx="3933825" cy="2578272"/>
          </a:xfrm>
        </p:grpSpPr>
        <p:sp>
          <p:nvSpPr>
            <p:cNvPr id="7176" name="ZoneTexte 12"/>
            <p:cNvSpPr txBox="1">
              <a:spLocks noChangeArrowheads="1"/>
            </p:cNvSpPr>
            <p:nvPr/>
          </p:nvSpPr>
          <p:spPr bwMode="auto">
            <a:xfrm>
              <a:off x="993775" y="2663548"/>
              <a:ext cx="3236913" cy="5239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a:t>Avec dépistage</a:t>
              </a:r>
            </a:p>
          </p:txBody>
        </p:sp>
        <p:sp>
          <p:nvSpPr>
            <p:cNvPr id="7177" name="ZoneTexte 13"/>
            <p:cNvSpPr txBox="1">
              <a:spLocks noChangeArrowheads="1"/>
            </p:cNvSpPr>
            <p:nvPr/>
          </p:nvSpPr>
          <p:spPr bwMode="auto">
            <a:xfrm>
              <a:off x="674688" y="3376383"/>
              <a:ext cx="1755775" cy="4619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a:t>881 en vie</a:t>
              </a:r>
            </a:p>
          </p:txBody>
        </p:sp>
        <p:sp>
          <p:nvSpPr>
            <p:cNvPr id="7178" name="ZoneTexte 14"/>
            <p:cNvSpPr txBox="1">
              <a:spLocks noChangeArrowheads="1"/>
            </p:cNvSpPr>
            <p:nvPr/>
          </p:nvSpPr>
          <p:spPr bwMode="auto">
            <a:xfrm>
              <a:off x="3527425" y="3671678"/>
              <a:ext cx="1081088" cy="157014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39 décès autre cause</a:t>
              </a:r>
            </a:p>
          </p:txBody>
        </p:sp>
        <p:sp>
          <p:nvSpPr>
            <p:cNvPr id="7179" name="ZoneTexte 15"/>
            <p:cNvSpPr txBox="1">
              <a:spLocks noChangeArrowheads="1"/>
            </p:cNvSpPr>
            <p:nvPr/>
          </p:nvSpPr>
          <p:spPr bwMode="auto">
            <a:xfrm>
              <a:off x="2497138" y="3227148"/>
              <a:ext cx="1131887" cy="12002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80 décès K sein</a:t>
              </a:r>
            </a:p>
          </p:txBody>
        </p:sp>
        <p:sp>
          <p:nvSpPr>
            <p:cNvPr id="7180" name="ZoneTexte 17"/>
            <p:cNvSpPr txBox="1">
              <a:spLocks noChangeArrowheads="1"/>
            </p:cNvSpPr>
            <p:nvPr/>
          </p:nvSpPr>
          <p:spPr bwMode="auto">
            <a:xfrm>
              <a:off x="3294063" y="4297194"/>
              <a:ext cx="334962" cy="4616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endParaRPr lang="fr-FR" sz="2400"/>
            </a:p>
          </p:txBody>
        </p:sp>
      </p:grpSp>
    </p:spTree>
    <p:extLst>
      <p:ext uri="{BB962C8B-B14F-4D97-AF65-F5344CB8AC3E}">
        <p14:creationId xmlns:p14="http://schemas.microsoft.com/office/powerpoint/2010/main" val="3391941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6367463"/>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dirty="0"/>
              <a:t>Source: Biller-</a:t>
            </a:r>
            <a:r>
              <a:rPr lang="fr-FR" sz="2400" b="1" dirty="0" err="1"/>
              <a:t>Andorno</a:t>
            </a:r>
            <a:r>
              <a:rPr lang="fr-FR" sz="2400" b="1" dirty="0"/>
              <a:t> N, </a:t>
            </a:r>
            <a:r>
              <a:rPr lang="fr-FR" sz="2400" b="1" dirty="0" err="1"/>
              <a:t>Jüni</a:t>
            </a:r>
            <a:r>
              <a:rPr lang="fr-FR" sz="2400" b="1" dirty="0"/>
              <a:t> P. N </a:t>
            </a:r>
            <a:r>
              <a:rPr lang="fr-FR" sz="2400" b="1" dirty="0" err="1"/>
              <a:t>Engl</a:t>
            </a:r>
            <a:r>
              <a:rPr lang="fr-FR" sz="2400" b="1" dirty="0"/>
              <a:t> J Med 2014 22 mai</a:t>
            </a:r>
          </a:p>
        </p:txBody>
      </p:sp>
      <p:sp>
        <p:nvSpPr>
          <p:cNvPr id="8195" name="Rectangle 2"/>
          <p:cNvSpPr>
            <a:spLocks noChangeArrowheads="1"/>
          </p:cNvSpPr>
          <p:nvPr/>
        </p:nvSpPr>
        <p:spPr bwMode="auto">
          <a:xfrm>
            <a:off x="1524000" y="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2400" b="1" u="sng" dirty="0"/>
              <a:t>Effet réel </a:t>
            </a:r>
            <a:r>
              <a:rPr lang="fr-FR" sz="2400" b="1" dirty="0"/>
              <a:t>du dépistage mammographique sur la mortalité par cancer du sein en 10 ans, calculé à partir des données de mortalité observées en 2008 aux Etats-Unis avec une réduction du risque de 20% de la mortalité par cancer du sein chez 1000 femmes de 50 ans invitées au dépistage.</a:t>
            </a:r>
          </a:p>
        </p:txBody>
      </p:sp>
      <p:pic>
        <p:nvPicPr>
          <p:cNvPr id="819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24" t="37103" r="53848" b="-9402"/>
          <a:stretch>
            <a:fillRect/>
          </a:stretch>
        </p:blipFill>
        <p:spPr bwMode="auto">
          <a:xfrm>
            <a:off x="5892801" y="3763963"/>
            <a:ext cx="4208463"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ZoneTexte 12"/>
          <p:cNvSpPr txBox="1">
            <a:spLocks noChangeArrowheads="1"/>
          </p:cNvSpPr>
          <p:nvPr/>
        </p:nvSpPr>
        <p:spPr bwMode="auto">
          <a:xfrm>
            <a:off x="6451601" y="2333625"/>
            <a:ext cx="359886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a:t>Avec dépistage</a:t>
            </a:r>
          </a:p>
        </p:txBody>
      </p:sp>
      <p:grpSp>
        <p:nvGrpSpPr>
          <p:cNvPr id="8198" name="Groupe 2"/>
          <p:cNvGrpSpPr>
            <a:grpSpLocks/>
          </p:cNvGrpSpPr>
          <p:nvPr/>
        </p:nvGrpSpPr>
        <p:grpSpPr bwMode="auto">
          <a:xfrm>
            <a:off x="6197600" y="2873376"/>
            <a:ext cx="4572000" cy="2416175"/>
            <a:chOff x="304800" y="2844800"/>
            <a:chExt cx="4572000" cy="2416175"/>
          </a:xfrm>
        </p:grpSpPr>
        <p:sp>
          <p:nvSpPr>
            <p:cNvPr id="8206" name="ZoneTexte 13"/>
            <p:cNvSpPr txBox="1">
              <a:spLocks noChangeArrowheads="1"/>
            </p:cNvSpPr>
            <p:nvPr/>
          </p:nvSpPr>
          <p:spPr bwMode="auto">
            <a:xfrm>
              <a:off x="304800" y="2851150"/>
              <a:ext cx="22225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956 ou 957 </a:t>
              </a:r>
            </a:p>
            <a:p>
              <a:pPr algn="ctr" eaLnBrk="1" hangingPunct="1"/>
              <a:r>
                <a:rPr lang="fr-FR" sz="2400"/>
                <a:t>en vie</a:t>
              </a:r>
            </a:p>
          </p:txBody>
        </p:sp>
        <p:sp>
          <p:nvSpPr>
            <p:cNvPr id="8207" name="ZoneTexte 14"/>
            <p:cNvSpPr txBox="1">
              <a:spLocks noChangeArrowheads="1"/>
            </p:cNvSpPr>
            <p:nvPr/>
          </p:nvSpPr>
          <p:spPr bwMode="auto">
            <a:xfrm>
              <a:off x="3324225" y="3783013"/>
              <a:ext cx="1552575" cy="1477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39 ou 40 décès autre cause</a:t>
              </a:r>
            </a:p>
          </p:txBody>
        </p:sp>
        <p:sp>
          <p:nvSpPr>
            <p:cNvPr id="8208" name="ZoneTexte 15"/>
            <p:cNvSpPr txBox="1">
              <a:spLocks noChangeArrowheads="1"/>
            </p:cNvSpPr>
            <p:nvPr/>
          </p:nvSpPr>
          <p:spPr bwMode="auto">
            <a:xfrm>
              <a:off x="2527300" y="2844800"/>
              <a:ext cx="955675" cy="1476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4 décès K sein</a:t>
              </a:r>
            </a:p>
            <a:p>
              <a:pPr algn="ctr" eaLnBrk="1" hangingPunct="1"/>
              <a:endParaRPr lang="fr-FR" sz="2400"/>
            </a:p>
          </p:txBody>
        </p:sp>
      </p:grpSp>
      <p:sp>
        <p:nvSpPr>
          <p:cNvPr id="8199" name="ZoneTexte 12"/>
          <p:cNvSpPr txBox="1">
            <a:spLocks noChangeArrowheads="1"/>
          </p:cNvSpPr>
          <p:nvPr/>
        </p:nvSpPr>
        <p:spPr bwMode="auto">
          <a:xfrm>
            <a:off x="2127250" y="2328864"/>
            <a:ext cx="32385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a:t>Sans dépistage</a:t>
            </a:r>
          </a:p>
        </p:txBody>
      </p:sp>
      <p:grpSp>
        <p:nvGrpSpPr>
          <p:cNvPr id="8200" name="Groupe 14"/>
          <p:cNvGrpSpPr>
            <a:grpSpLocks/>
          </p:cNvGrpSpPr>
          <p:nvPr/>
        </p:nvGrpSpPr>
        <p:grpSpPr bwMode="auto">
          <a:xfrm>
            <a:off x="1597026" y="3236914"/>
            <a:ext cx="4310063" cy="3273425"/>
            <a:chOff x="4934913" y="3237527"/>
            <a:chExt cx="4310683" cy="3272576"/>
          </a:xfrm>
        </p:grpSpPr>
        <p:pic>
          <p:nvPicPr>
            <p:cNvPr id="82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52408" t="39285" r="2773" b="-9402"/>
            <a:stretch>
              <a:fillRect/>
            </a:stretch>
          </p:blipFill>
          <p:spPr bwMode="auto">
            <a:xfrm>
              <a:off x="4934913" y="3862024"/>
              <a:ext cx="4107543" cy="264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3" name="ZoneTexte 13"/>
            <p:cNvSpPr txBox="1">
              <a:spLocks noChangeArrowheads="1"/>
            </p:cNvSpPr>
            <p:nvPr/>
          </p:nvSpPr>
          <p:spPr bwMode="auto">
            <a:xfrm>
              <a:off x="5050741" y="3305244"/>
              <a:ext cx="2119312"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956 en vie</a:t>
              </a:r>
            </a:p>
          </p:txBody>
        </p:sp>
        <p:sp>
          <p:nvSpPr>
            <p:cNvPr id="8204" name="ZoneTexte 14"/>
            <p:cNvSpPr txBox="1">
              <a:spLocks noChangeArrowheads="1"/>
            </p:cNvSpPr>
            <p:nvPr/>
          </p:nvSpPr>
          <p:spPr bwMode="auto">
            <a:xfrm>
              <a:off x="8099421" y="3766909"/>
              <a:ext cx="1146175"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39 décès autre cause</a:t>
              </a:r>
            </a:p>
          </p:txBody>
        </p:sp>
        <p:sp>
          <p:nvSpPr>
            <p:cNvPr id="8205" name="ZoneTexte 15"/>
            <p:cNvSpPr txBox="1">
              <a:spLocks noChangeArrowheads="1"/>
            </p:cNvSpPr>
            <p:nvPr/>
          </p:nvSpPr>
          <p:spPr bwMode="auto">
            <a:xfrm>
              <a:off x="7300682" y="3237527"/>
              <a:ext cx="928688" cy="12003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fr-FR" sz="2400"/>
                <a:t>5 décès K sein</a:t>
              </a:r>
            </a:p>
          </p:txBody>
        </p:sp>
      </p:grpSp>
      <p:sp>
        <p:nvSpPr>
          <p:cNvPr id="8201" name="ZoneTexte 1"/>
          <p:cNvSpPr txBox="1">
            <a:spLocks noChangeArrowheads="1"/>
          </p:cNvSpPr>
          <p:nvPr/>
        </p:nvSpPr>
        <p:spPr bwMode="auto">
          <a:xfrm>
            <a:off x="1625600" y="1865314"/>
            <a:ext cx="1944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a:solidFill>
                  <a:srgbClr val="009900"/>
                </a:solidFill>
              </a:rPr>
              <a:t>Réalité</a:t>
            </a:r>
          </a:p>
        </p:txBody>
      </p:sp>
    </p:spTree>
    <p:extLst>
      <p:ext uri="{BB962C8B-B14F-4D97-AF65-F5344CB8AC3E}">
        <p14:creationId xmlns:p14="http://schemas.microsoft.com/office/powerpoint/2010/main" val="32039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1980" y="885825"/>
            <a:ext cx="420052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a:spLocks noChangeArrowheads="1"/>
          </p:cNvSpPr>
          <p:nvPr/>
        </p:nvSpPr>
        <p:spPr bwMode="auto">
          <a:xfrm>
            <a:off x="1559496" y="423818"/>
            <a:ext cx="4872483"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dirty="0"/>
              <a:t>Pour </a:t>
            </a:r>
            <a:r>
              <a:rPr lang="fr-FR" sz="2400" u="sng" dirty="0"/>
              <a:t>1 000 femmes de 50 à 59</a:t>
            </a:r>
            <a:r>
              <a:rPr lang="fr-FR" sz="2400" dirty="0"/>
              <a:t> ans dépistées tous les 2 ou 3 ans et suivies 7 ans, </a:t>
            </a:r>
            <a:r>
              <a:rPr lang="fr-FR" sz="2400" dirty="0">
                <a:solidFill>
                  <a:srgbClr val="FF5050"/>
                </a:solidFill>
              </a:rPr>
              <a:t>12 femmes </a:t>
            </a:r>
            <a:r>
              <a:rPr lang="fr-FR" sz="2400" dirty="0"/>
              <a:t>auront un diagnostic de cancer du sein dont </a:t>
            </a:r>
            <a:r>
              <a:rPr lang="fr-FR" sz="2400" dirty="0">
                <a:solidFill>
                  <a:srgbClr val="FF0000"/>
                </a:solidFill>
              </a:rPr>
              <a:t>3 surdiagnostics, </a:t>
            </a:r>
            <a:br>
              <a:rPr lang="fr-FR" sz="2400" dirty="0">
                <a:solidFill>
                  <a:srgbClr val="FF0000"/>
                </a:solidFill>
              </a:rPr>
            </a:br>
            <a:r>
              <a:rPr lang="fr-FR" sz="2400" dirty="0">
                <a:solidFill>
                  <a:srgbClr val="00B050"/>
                </a:solidFill>
              </a:rPr>
              <a:t>~1 décès par cancer du sein sera évité</a:t>
            </a:r>
          </a:p>
          <a:p>
            <a:pPr eaLnBrk="1" hangingPunct="1"/>
            <a:r>
              <a:rPr lang="fr-FR" sz="2400" dirty="0">
                <a:solidFill>
                  <a:srgbClr val="0070C0"/>
                </a:solidFill>
              </a:rPr>
              <a:t>294 femmes auront une mammographie positive à tort</a:t>
            </a:r>
            <a:r>
              <a:rPr lang="fr-FR" sz="2400" dirty="0">
                <a:solidFill>
                  <a:srgbClr val="CC00FF"/>
                </a:solidFill>
              </a:rPr>
              <a:t>, </a:t>
            </a:r>
            <a:r>
              <a:rPr lang="fr-FR" sz="2400" dirty="0">
                <a:solidFill>
                  <a:srgbClr val="7030A0"/>
                </a:solidFill>
              </a:rPr>
              <a:t>et 37 d’entre elles auront une biopsie pour confirmer l’absence de cancer </a:t>
            </a:r>
            <a:endParaRPr lang="fr-FR" sz="2400" dirty="0">
              <a:solidFill>
                <a:srgbClr val="009900"/>
              </a:solidFill>
            </a:endParaRPr>
          </a:p>
          <a:p>
            <a:pPr eaLnBrk="1" hangingPunct="1"/>
            <a:endParaRPr lang="fr-FR" sz="2400" dirty="0"/>
          </a:p>
          <a:p>
            <a:pPr eaLnBrk="1" hangingPunct="1"/>
            <a:r>
              <a:rPr lang="fr-FR" sz="2400" dirty="0"/>
              <a:t>Pour éviter </a:t>
            </a:r>
            <a:r>
              <a:rPr lang="fr-FR" sz="2400" dirty="0">
                <a:solidFill>
                  <a:srgbClr val="009900"/>
                </a:solidFill>
              </a:rPr>
              <a:t>1 décès par cancer du sein  </a:t>
            </a:r>
            <a:r>
              <a:rPr lang="fr-FR" sz="2400" dirty="0"/>
              <a:t>avec un suivi de 7 ans, il faut dépister </a:t>
            </a:r>
            <a:r>
              <a:rPr lang="fr-FR" sz="2400" u="sng" dirty="0"/>
              <a:t>1 333 femmes de 50 à 59 ans</a:t>
            </a:r>
            <a:r>
              <a:rPr lang="fr-FR" sz="2400" dirty="0"/>
              <a:t> tous les 2 ou 3 ans.</a:t>
            </a:r>
          </a:p>
          <a:p>
            <a:pPr eaLnBrk="1" hangingPunct="1"/>
            <a:endParaRPr lang="fr-FR" sz="2400" dirty="0"/>
          </a:p>
          <a:p>
            <a:pPr eaLnBrk="1" hangingPunct="1"/>
            <a:endParaRPr lang="fr-FR" sz="2400" dirty="0"/>
          </a:p>
        </p:txBody>
      </p:sp>
      <p:sp>
        <p:nvSpPr>
          <p:cNvPr id="4" name="ZoneTexte 3"/>
          <p:cNvSpPr txBox="1"/>
          <p:nvPr/>
        </p:nvSpPr>
        <p:spPr>
          <a:xfrm>
            <a:off x="6458056" y="6162037"/>
            <a:ext cx="4248472" cy="523220"/>
          </a:xfrm>
          <a:prstGeom prst="rect">
            <a:avLst/>
          </a:prstGeom>
          <a:noFill/>
        </p:spPr>
        <p:txBody>
          <a:bodyPr wrap="square" rtlCol="0">
            <a:spAutoFit/>
          </a:bodyPr>
          <a:lstStyle/>
          <a:p>
            <a:r>
              <a:rPr lang="fr-FR" sz="2800" b="1" dirty="0"/>
              <a:t>www.canadiantaskforce.ca</a:t>
            </a:r>
          </a:p>
        </p:txBody>
      </p:sp>
      <p:sp>
        <p:nvSpPr>
          <p:cNvPr id="2" name="ZoneTexte 1"/>
          <p:cNvSpPr txBox="1"/>
          <p:nvPr/>
        </p:nvSpPr>
        <p:spPr>
          <a:xfrm>
            <a:off x="1524001" y="1"/>
            <a:ext cx="9055853" cy="461665"/>
          </a:xfrm>
          <a:prstGeom prst="rect">
            <a:avLst/>
          </a:prstGeom>
          <a:noFill/>
        </p:spPr>
        <p:txBody>
          <a:bodyPr wrap="square" rtlCol="0">
            <a:spAutoFit/>
          </a:bodyPr>
          <a:lstStyle/>
          <a:p>
            <a:r>
              <a:rPr lang="fr-FR" sz="2400" b="1" dirty="0">
                <a:latin typeface="Arial" pitchFamily="34" charset="0"/>
                <a:cs typeface="Arial" pitchFamily="34" charset="0"/>
              </a:rPr>
              <a:t>Balance bénéfice/risque vue du canada</a:t>
            </a:r>
          </a:p>
        </p:txBody>
      </p:sp>
    </p:spTree>
    <p:extLst>
      <p:ext uri="{BB962C8B-B14F-4D97-AF65-F5344CB8AC3E}">
        <p14:creationId xmlns:p14="http://schemas.microsoft.com/office/powerpoint/2010/main" val="309537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a:spLocks noChangeArrowheads="1"/>
          </p:cNvSpPr>
          <p:nvPr/>
        </p:nvSpPr>
        <p:spPr bwMode="auto">
          <a:xfrm>
            <a:off x="1559496" y="423818"/>
            <a:ext cx="4896544"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dirty="0"/>
              <a:t>Pour </a:t>
            </a:r>
            <a:r>
              <a:rPr lang="fr-FR" sz="2400" u="sng" dirty="0"/>
              <a:t>1 000 femmes de 60 à 69</a:t>
            </a:r>
            <a:r>
              <a:rPr lang="fr-FR" sz="2400" dirty="0"/>
              <a:t> ans dépistées tous les 2 ou 3 ans et suivies 7 ans, </a:t>
            </a:r>
            <a:r>
              <a:rPr lang="fr-FR" sz="2400" dirty="0">
                <a:solidFill>
                  <a:srgbClr val="FF5050"/>
                </a:solidFill>
              </a:rPr>
              <a:t>21 femmes </a:t>
            </a:r>
            <a:r>
              <a:rPr lang="fr-FR" sz="2400" dirty="0"/>
              <a:t>auront un diagnostic de cancer du sein dont </a:t>
            </a:r>
            <a:r>
              <a:rPr lang="fr-FR" sz="2400" dirty="0">
                <a:solidFill>
                  <a:srgbClr val="FF0000"/>
                </a:solidFill>
              </a:rPr>
              <a:t>? surdiagnostics, </a:t>
            </a:r>
            <a:br>
              <a:rPr lang="fr-FR" sz="2400" dirty="0">
                <a:solidFill>
                  <a:srgbClr val="FF0000"/>
                </a:solidFill>
              </a:rPr>
            </a:br>
            <a:r>
              <a:rPr lang="fr-FR" sz="2400" dirty="0">
                <a:solidFill>
                  <a:srgbClr val="00B050"/>
                </a:solidFill>
              </a:rPr>
              <a:t>1 décès par cancer du sein sera évité</a:t>
            </a:r>
          </a:p>
          <a:p>
            <a:pPr eaLnBrk="1" hangingPunct="1"/>
            <a:r>
              <a:rPr lang="fr-FR" sz="2400" dirty="0">
                <a:solidFill>
                  <a:srgbClr val="0070C0"/>
                </a:solidFill>
              </a:rPr>
              <a:t>256 femmes auront une mammographie positive à tort</a:t>
            </a:r>
            <a:r>
              <a:rPr lang="fr-FR" sz="2400" dirty="0">
                <a:solidFill>
                  <a:srgbClr val="CC00FF"/>
                </a:solidFill>
              </a:rPr>
              <a:t>, </a:t>
            </a:r>
            <a:r>
              <a:rPr lang="fr-FR" sz="2400" dirty="0">
                <a:solidFill>
                  <a:srgbClr val="7030A0"/>
                </a:solidFill>
              </a:rPr>
              <a:t>et 35 d’entre elles auront une biopsie pour confirmer l’absence de cancer </a:t>
            </a:r>
            <a:endParaRPr lang="fr-FR" sz="2400" dirty="0">
              <a:solidFill>
                <a:srgbClr val="009900"/>
              </a:solidFill>
            </a:endParaRPr>
          </a:p>
          <a:p>
            <a:pPr eaLnBrk="1" hangingPunct="1"/>
            <a:endParaRPr lang="fr-FR" sz="2400" dirty="0"/>
          </a:p>
          <a:p>
            <a:pPr eaLnBrk="1" hangingPunct="1"/>
            <a:r>
              <a:rPr lang="fr-FR" sz="2400" dirty="0"/>
              <a:t>Pour éviter </a:t>
            </a:r>
            <a:r>
              <a:rPr lang="fr-FR" sz="2400" dirty="0">
                <a:solidFill>
                  <a:srgbClr val="009900"/>
                </a:solidFill>
              </a:rPr>
              <a:t>1 décès par cancer du sein  </a:t>
            </a:r>
            <a:r>
              <a:rPr lang="fr-FR" sz="2400" dirty="0"/>
              <a:t>avec un suivi de 7 ans, il faut dépister </a:t>
            </a:r>
            <a:r>
              <a:rPr lang="fr-FR" sz="2400" u="sng" dirty="0"/>
              <a:t>1 087 femmes de 60 à 69 ans</a:t>
            </a:r>
            <a:r>
              <a:rPr lang="fr-FR" sz="2400" dirty="0"/>
              <a:t> tous les 2 ou 3 ans.</a:t>
            </a:r>
          </a:p>
          <a:p>
            <a:pPr eaLnBrk="1" hangingPunct="1"/>
            <a:endParaRPr lang="fr-FR" sz="2400" dirty="0"/>
          </a:p>
          <a:p>
            <a:pPr eaLnBrk="1" hangingPunct="1"/>
            <a:endParaRPr lang="fr-FR" sz="2400" dirty="0"/>
          </a:p>
        </p:txBody>
      </p:sp>
      <p:sp>
        <p:nvSpPr>
          <p:cNvPr id="4" name="ZoneTexte 3"/>
          <p:cNvSpPr txBox="1"/>
          <p:nvPr/>
        </p:nvSpPr>
        <p:spPr>
          <a:xfrm>
            <a:off x="6240016" y="6165304"/>
            <a:ext cx="4248472" cy="523220"/>
          </a:xfrm>
          <a:prstGeom prst="rect">
            <a:avLst/>
          </a:prstGeom>
          <a:noFill/>
        </p:spPr>
        <p:txBody>
          <a:bodyPr wrap="square" rtlCol="0">
            <a:spAutoFit/>
          </a:bodyPr>
          <a:lstStyle/>
          <a:p>
            <a:r>
              <a:rPr lang="fr-FR" sz="2800" b="1" dirty="0"/>
              <a:t>www.canadiantaskforce.ca</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780" y="871539"/>
            <a:ext cx="42767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524001" y="1"/>
            <a:ext cx="9055853" cy="461665"/>
          </a:xfrm>
          <a:prstGeom prst="rect">
            <a:avLst/>
          </a:prstGeom>
          <a:noFill/>
        </p:spPr>
        <p:txBody>
          <a:bodyPr wrap="square" rtlCol="0">
            <a:spAutoFit/>
          </a:bodyPr>
          <a:lstStyle/>
          <a:p>
            <a:r>
              <a:rPr lang="fr-FR" sz="2400" b="1" dirty="0">
                <a:latin typeface="Arial" pitchFamily="34" charset="0"/>
                <a:cs typeface="Arial" pitchFamily="34" charset="0"/>
              </a:rPr>
              <a:t>Balance bénéfice/risque vue du canada</a:t>
            </a:r>
          </a:p>
        </p:txBody>
      </p:sp>
    </p:spTree>
    <p:extLst>
      <p:ext uri="{BB962C8B-B14F-4D97-AF65-F5344CB8AC3E}">
        <p14:creationId xmlns:p14="http://schemas.microsoft.com/office/powerpoint/2010/main" val="328218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930" y="692696"/>
            <a:ext cx="421957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a:spLocks noChangeArrowheads="1"/>
          </p:cNvSpPr>
          <p:nvPr/>
        </p:nvSpPr>
        <p:spPr bwMode="auto">
          <a:xfrm>
            <a:off x="1559496" y="423818"/>
            <a:ext cx="4896544"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dirty="0"/>
              <a:t>Pour </a:t>
            </a:r>
            <a:r>
              <a:rPr lang="fr-FR" sz="2400" u="sng" dirty="0"/>
              <a:t>1 000 femmes de 70 à 74</a:t>
            </a:r>
            <a:r>
              <a:rPr lang="fr-FR" sz="2400" dirty="0"/>
              <a:t> ans dépistées tous les 2 ou 3 ans et suivies 7 ans, </a:t>
            </a:r>
            <a:r>
              <a:rPr lang="fr-FR" sz="2400" dirty="0">
                <a:solidFill>
                  <a:srgbClr val="FF5050"/>
                </a:solidFill>
              </a:rPr>
              <a:t>32 femmes </a:t>
            </a:r>
            <a:r>
              <a:rPr lang="fr-FR" sz="2400" dirty="0"/>
              <a:t>auront un diagnostic de cancer du sein dont </a:t>
            </a:r>
            <a:r>
              <a:rPr lang="fr-FR" sz="2400" dirty="0">
                <a:solidFill>
                  <a:srgbClr val="FF0000"/>
                </a:solidFill>
              </a:rPr>
              <a:t>? surdiagnostics, </a:t>
            </a:r>
            <a:br>
              <a:rPr lang="fr-FR" sz="2400" dirty="0">
                <a:solidFill>
                  <a:srgbClr val="FF0000"/>
                </a:solidFill>
              </a:rPr>
            </a:br>
            <a:r>
              <a:rPr lang="fr-FR" sz="2400" dirty="0">
                <a:solidFill>
                  <a:srgbClr val="00B050"/>
                </a:solidFill>
              </a:rPr>
              <a:t>2 décès par cancer du sein seront évités</a:t>
            </a:r>
          </a:p>
          <a:p>
            <a:pPr eaLnBrk="1" hangingPunct="1"/>
            <a:r>
              <a:rPr lang="fr-FR" sz="2400" dirty="0">
                <a:solidFill>
                  <a:srgbClr val="0070C0"/>
                </a:solidFill>
              </a:rPr>
              <a:t>219 femmes auront une mammographie positive à tort</a:t>
            </a:r>
            <a:r>
              <a:rPr lang="fr-FR" sz="2400" dirty="0">
                <a:solidFill>
                  <a:srgbClr val="CC00FF"/>
                </a:solidFill>
              </a:rPr>
              <a:t>, </a:t>
            </a:r>
            <a:r>
              <a:rPr lang="fr-FR" sz="2400" dirty="0">
                <a:solidFill>
                  <a:srgbClr val="7030A0"/>
                </a:solidFill>
              </a:rPr>
              <a:t>et 30 d’entre elles auront une biopsie pour confirmer l’absence de cancer </a:t>
            </a:r>
            <a:endParaRPr lang="fr-FR" sz="2400" dirty="0">
              <a:solidFill>
                <a:srgbClr val="009900"/>
              </a:solidFill>
            </a:endParaRPr>
          </a:p>
          <a:p>
            <a:pPr eaLnBrk="1" hangingPunct="1"/>
            <a:endParaRPr lang="fr-FR" sz="2400" dirty="0"/>
          </a:p>
          <a:p>
            <a:pPr eaLnBrk="1" hangingPunct="1"/>
            <a:r>
              <a:rPr lang="fr-FR" sz="2400" dirty="0"/>
              <a:t>Pour éviter </a:t>
            </a:r>
            <a:r>
              <a:rPr lang="fr-FR" sz="2400" dirty="0">
                <a:solidFill>
                  <a:srgbClr val="009900"/>
                </a:solidFill>
              </a:rPr>
              <a:t>1 décès par cancer du sein  </a:t>
            </a:r>
            <a:r>
              <a:rPr lang="fr-FR" sz="2400" dirty="0"/>
              <a:t>avec un suivi de 7 ans, il faut dépister </a:t>
            </a:r>
            <a:r>
              <a:rPr lang="fr-FR" sz="2400" u="sng" dirty="0"/>
              <a:t>645 femmes de 70 à 74 ans</a:t>
            </a:r>
            <a:r>
              <a:rPr lang="fr-FR" sz="2400" dirty="0"/>
              <a:t> tous les 2 ou 3 ans.</a:t>
            </a:r>
          </a:p>
          <a:p>
            <a:pPr eaLnBrk="1" hangingPunct="1"/>
            <a:endParaRPr lang="fr-FR" sz="2400" dirty="0"/>
          </a:p>
          <a:p>
            <a:pPr eaLnBrk="1" hangingPunct="1"/>
            <a:endParaRPr lang="fr-FR" sz="2400" dirty="0"/>
          </a:p>
        </p:txBody>
      </p:sp>
      <p:sp>
        <p:nvSpPr>
          <p:cNvPr id="4" name="ZoneTexte 3"/>
          <p:cNvSpPr txBox="1"/>
          <p:nvPr/>
        </p:nvSpPr>
        <p:spPr>
          <a:xfrm>
            <a:off x="6240016" y="6165304"/>
            <a:ext cx="4248472" cy="523220"/>
          </a:xfrm>
          <a:prstGeom prst="rect">
            <a:avLst/>
          </a:prstGeom>
          <a:noFill/>
        </p:spPr>
        <p:txBody>
          <a:bodyPr wrap="square" rtlCol="0">
            <a:spAutoFit/>
          </a:bodyPr>
          <a:lstStyle/>
          <a:p>
            <a:r>
              <a:rPr lang="fr-FR" sz="2800" b="1" dirty="0"/>
              <a:t>www.canadiantaskforce.ca</a:t>
            </a:r>
          </a:p>
        </p:txBody>
      </p:sp>
      <p:sp>
        <p:nvSpPr>
          <p:cNvPr id="5" name="ZoneTexte 4"/>
          <p:cNvSpPr txBox="1"/>
          <p:nvPr/>
        </p:nvSpPr>
        <p:spPr>
          <a:xfrm>
            <a:off x="1524001" y="1"/>
            <a:ext cx="9055853" cy="461665"/>
          </a:xfrm>
          <a:prstGeom prst="rect">
            <a:avLst/>
          </a:prstGeom>
          <a:noFill/>
        </p:spPr>
        <p:txBody>
          <a:bodyPr wrap="square" rtlCol="0">
            <a:spAutoFit/>
          </a:bodyPr>
          <a:lstStyle/>
          <a:p>
            <a:r>
              <a:rPr lang="fr-FR" sz="2400" b="1" dirty="0">
                <a:latin typeface="Arial" pitchFamily="34" charset="0"/>
                <a:cs typeface="Arial" pitchFamily="34" charset="0"/>
              </a:rPr>
              <a:t>Balance bénéfice/risque vue du canada</a:t>
            </a:r>
          </a:p>
        </p:txBody>
      </p:sp>
    </p:spTree>
    <p:extLst>
      <p:ext uri="{BB962C8B-B14F-4D97-AF65-F5344CB8AC3E}">
        <p14:creationId xmlns:p14="http://schemas.microsoft.com/office/powerpoint/2010/main" val="357717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970" y="451242"/>
            <a:ext cx="4414543" cy="5354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a:spLocks noChangeArrowheads="1"/>
          </p:cNvSpPr>
          <p:nvPr/>
        </p:nvSpPr>
        <p:spPr bwMode="auto">
          <a:xfrm>
            <a:off x="1546670" y="423818"/>
            <a:ext cx="4837362"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r>
              <a:rPr lang="fr-FR" sz="2400" dirty="0"/>
              <a:t>Pour </a:t>
            </a:r>
            <a:r>
              <a:rPr lang="fr-FR" sz="2400" u="sng" dirty="0"/>
              <a:t>1000 femmes de 40 à 49 </a:t>
            </a:r>
            <a:r>
              <a:rPr lang="fr-FR" sz="2400" dirty="0"/>
              <a:t>ans dépistées tous les 2 ou 3 ans et suivies 7ans, </a:t>
            </a:r>
            <a:r>
              <a:rPr lang="fr-FR" sz="2400" dirty="0">
                <a:solidFill>
                  <a:srgbClr val="FF5050"/>
                </a:solidFill>
              </a:rPr>
              <a:t>7 femmes </a:t>
            </a:r>
            <a:r>
              <a:rPr lang="fr-FR" sz="2400" dirty="0"/>
              <a:t>auront un diagnostic de cancer du sein dont </a:t>
            </a:r>
            <a:r>
              <a:rPr lang="fr-FR" sz="2400" dirty="0">
                <a:solidFill>
                  <a:srgbClr val="FF0000"/>
                </a:solidFill>
              </a:rPr>
              <a:t>3 surdiagnostics, </a:t>
            </a:r>
            <a:r>
              <a:rPr lang="fr-FR" sz="2400" dirty="0">
                <a:solidFill>
                  <a:srgbClr val="00B050"/>
                </a:solidFill>
              </a:rPr>
              <a:t>moins d’un décès par cancer du sein sera évité</a:t>
            </a:r>
          </a:p>
          <a:p>
            <a:pPr eaLnBrk="1" hangingPunct="1"/>
            <a:r>
              <a:rPr lang="fr-FR" sz="2400" dirty="0">
                <a:solidFill>
                  <a:srgbClr val="0070C0"/>
                </a:solidFill>
              </a:rPr>
              <a:t>294 femmes auront une mammographie positive à tort</a:t>
            </a:r>
            <a:r>
              <a:rPr lang="fr-FR" sz="2400" dirty="0">
                <a:solidFill>
                  <a:srgbClr val="CC00FF"/>
                </a:solidFill>
              </a:rPr>
              <a:t>, </a:t>
            </a:r>
            <a:r>
              <a:rPr lang="fr-FR" sz="2400" dirty="0">
                <a:solidFill>
                  <a:srgbClr val="7030A0"/>
                </a:solidFill>
              </a:rPr>
              <a:t>et 43 d’entre elles auront une biopsie pour confirmer l’absence de cancer </a:t>
            </a:r>
            <a:endParaRPr lang="fr-FR" sz="2400" dirty="0">
              <a:solidFill>
                <a:srgbClr val="009900"/>
              </a:solidFill>
            </a:endParaRPr>
          </a:p>
          <a:p>
            <a:pPr eaLnBrk="1" hangingPunct="1"/>
            <a:endParaRPr lang="fr-FR" sz="2400" dirty="0"/>
          </a:p>
          <a:p>
            <a:pPr eaLnBrk="1" hangingPunct="1"/>
            <a:r>
              <a:rPr lang="fr-FR" sz="2400" dirty="0"/>
              <a:t>Pour éviter </a:t>
            </a:r>
            <a:r>
              <a:rPr lang="fr-FR" sz="2400" dirty="0">
                <a:solidFill>
                  <a:srgbClr val="009900"/>
                </a:solidFill>
              </a:rPr>
              <a:t>1 décès par cancer du sein  </a:t>
            </a:r>
            <a:r>
              <a:rPr lang="fr-FR" sz="2400" dirty="0"/>
              <a:t>avec un suivi de 7 ans, il faut dépister </a:t>
            </a:r>
            <a:r>
              <a:rPr lang="fr-FR" sz="2400" u="sng" dirty="0"/>
              <a:t>1 724 femmes de 40 à 49 ans</a:t>
            </a:r>
            <a:r>
              <a:rPr lang="fr-FR" sz="2400" dirty="0"/>
              <a:t> tous les 2 ou 3 ans.</a:t>
            </a:r>
          </a:p>
          <a:p>
            <a:pPr eaLnBrk="1" hangingPunct="1"/>
            <a:endParaRPr lang="fr-FR" sz="2400" dirty="0"/>
          </a:p>
          <a:p>
            <a:pPr eaLnBrk="1" hangingPunct="1"/>
            <a:endParaRPr lang="fr-FR" sz="2400" dirty="0"/>
          </a:p>
        </p:txBody>
      </p:sp>
      <p:sp>
        <p:nvSpPr>
          <p:cNvPr id="2" name="ZoneTexte 1"/>
          <p:cNvSpPr txBox="1"/>
          <p:nvPr/>
        </p:nvSpPr>
        <p:spPr>
          <a:xfrm>
            <a:off x="6240016" y="6165304"/>
            <a:ext cx="4248472" cy="523220"/>
          </a:xfrm>
          <a:prstGeom prst="rect">
            <a:avLst/>
          </a:prstGeom>
          <a:noFill/>
        </p:spPr>
        <p:txBody>
          <a:bodyPr wrap="square" rtlCol="0">
            <a:spAutoFit/>
          </a:bodyPr>
          <a:lstStyle/>
          <a:p>
            <a:r>
              <a:rPr lang="fr-FR" sz="2800" b="1" dirty="0"/>
              <a:t>www.canadiantaskforce.ca</a:t>
            </a:r>
          </a:p>
        </p:txBody>
      </p:sp>
      <p:sp>
        <p:nvSpPr>
          <p:cNvPr id="4" name="ZoneTexte 3"/>
          <p:cNvSpPr txBox="1"/>
          <p:nvPr/>
        </p:nvSpPr>
        <p:spPr>
          <a:xfrm rot="19614361">
            <a:off x="830771" y="3117346"/>
            <a:ext cx="10698297" cy="707886"/>
          </a:xfrm>
          <a:prstGeom prst="rect">
            <a:avLst/>
          </a:prstGeom>
          <a:solidFill>
            <a:schemeClr val="bg1"/>
          </a:solidFill>
        </p:spPr>
        <p:txBody>
          <a:bodyPr wrap="square" rtlCol="0">
            <a:spAutoFit/>
          </a:bodyPr>
          <a:lstStyle/>
          <a:p>
            <a:r>
              <a:rPr lang="fr-FR" sz="4000" b="1" dirty="0">
                <a:solidFill>
                  <a:srgbClr val="FF0000"/>
                </a:solidFill>
              </a:rPr>
              <a:t>Le dépistage n’est pas recommandé avant 50 ans</a:t>
            </a:r>
          </a:p>
        </p:txBody>
      </p:sp>
      <p:sp>
        <p:nvSpPr>
          <p:cNvPr id="6" name="ZoneTexte 5"/>
          <p:cNvSpPr txBox="1"/>
          <p:nvPr/>
        </p:nvSpPr>
        <p:spPr>
          <a:xfrm>
            <a:off x="1524001" y="1"/>
            <a:ext cx="9055853" cy="461665"/>
          </a:xfrm>
          <a:prstGeom prst="rect">
            <a:avLst/>
          </a:prstGeom>
          <a:noFill/>
        </p:spPr>
        <p:txBody>
          <a:bodyPr wrap="square" rtlCol="0">
            <a:spAutoFit/>
          </a:bodyPr>
          <a:lstStyle/>
          <a:p>
            <a:r>
              <a:rPr lang="fr-FR" sz="2400" b="1" dirty="0">
                <a:latin typeface="Arial" pitchFamily="34" charset="0"/>
                <a:cs typeface="Arial" pitchFamily="34" charset="0"/>
              </a:rPr>
              <a:t>2. Balance bénéfice/risque vue du canada</a:t>
            </a:r>
          </a:p>
        </p:txBody>
      </p:sp>
    </p:spTree>
    <p:extLst>
      <p:ext uri="{BB962C8B-B14F-4D97-AF65-F5344CB8AC3E}">
        <p14:creationId xmlns:p14="http://schemas.microsoft.com/office/powerpoint/2010/main" val="3671336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u contenu 2"/>
          <p:cNvSpPr>
            <a:spLocks noGrp="1"/>
          </p:cNvSpPr>
          <p:nvPr>
            <p:ph idx="1"/>
          </p:nvPr>
        </p:nvSpPr>
        <p:spPr>
          <a:xfrm>
            <a:off x="1919537" y="1658665"/>
            <a:ext cx="8491983" cy="4240212"/>
          </a:xfrm>
        </p:spPr>
        <p:txBody>
          <a:bodyPr>
            <a:noAutofit/>
          </a:bodyPr>
          <a:lstStyle/>
          <a:p>
            <a:pPr marL="0" indent="0" algn="ctr">
              <a:buNone/>
            </a:pPr>
            <a:r>
              <a:rPr lang="fr-FR" sz="3600" b="1" dirty="0">
                <a:solidFill>
                  <a:srgbClr val="00B050"/>
                </a:solidFill>
              </a:rPr>
              <a:t>Oui</a:t>
            </a:r>
          </a:p>
          <a:p>
            <a:pPr marL="0" indent="0">
              <a:buNone/>
            </a:pPr>
            <a:r>
              <a:rPr lang="fr-FR" sz="3600" b="1" dirty="0">
                <a:solidFill>
                  <a:srgbClr val="FF0000"/>
                </a:solidFill>
              </a:rPr>
              <a:t>Mais il n’est pas légitime de faire des mammographies de dépistage avant 50 ans </a:t>
            </a:r>
          </a:p>
          <a:p>
            <a:pPr marL="0" indent="0">
              <a:buNone/>
            </a:pPr>
            <a:endParaRPr lang="fr-FR" sz="3600" b="1" dirty="0"/>
          </a:p>
          <a:p>
            <a:pPr marL="0" indent="0">
              <a:buNone/>
            </a:pPr>
            <a:r>
              <a:rPr lang="fr-FR" sz="3600" b="1" dirty="0"/>
              <a:t>Un dépistage dont l’intensité dépend d’une estimation du risque est à l’étude, mais il faut attendre les résultats de cette expérience avant de l’adopter</a:t>
            </a:r>
          </a:p>
        </p:txBody>
      </p:sp>
      <p:sp>
        <p:nvSpPr>
          <p:cNvPr id="5" name="Rectangle 2"/>
          <p:cNvSpPr txBox="1">
            <a:spLocks noChangeArrowheads="1"/>
          </p:cNvSpPr>
          <p:nvPr/>
        </p:nvSpPr>
        <p:spPr bwMode="auto">
          <a:xfrm>
            <a:off x="1703513" y="188641"/>
            <a:ext cx="8499351"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defRPr/>
            </a:pPr>
            <a:r>
              <a:rPr lang="fr-FR" sz="3600" b="1" kern="0" dirty="0">
                <a:solidFill>
                  <a:schemeClr val="tx1"/>
                </a:solidFill>
              </a:rPr>
              <a:t>Le dépistage organisé du cancer du sein par mammographie est-il encore d’actualité ?</a:t>
            </a:r>
          </a:p>
        </p:txBody>
      </p:sp>
    </p:spTree>
    <p:extLst>
      <p:ext uri="{BB962C8B-B14F-4D97-AF65-F5344CB8AC3E}">
        <p14:creationId xmlns:p14="http://schemas.microsoft.com/office/powerpoint/2010/main" val="316918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80ED71F-0F11-473A-B382-651DBFA657E5}"/>
              </a:ext>
            </a:extLst>
          </p:cNvPr>
          <p:cNvPicPr/>
          <p:nvPr>
            <p:extLst/>
          </p:nvPr>
        </p:nvPicPr>
        <p:blipFill>
          <a:blip r:embed="rId3"/>
          <a:stretch>
            <a:fillRect/>
          </a:stretch>
        </p:blipFill>
        <p:spPr>
          <a:xfrm>
            <a:off x="1631505" y="404665"/>
            <a:ext cx="9505826" cy="6245016"/>
          </a:xfrm>
          <a:prstGeom prst="rect">
            <a:avLst/>
          </a:prstGeom>
        </p:spPr>
      </p:pic>
      <p:sp>
        <p:nvSpPr>
          <p:cNvPr id="5" name="Rectangle 7"/>
          <p:cNvSpPr>
            <a:spLocks noChangeArrowheads="1"/>
          </p:cNvSpPr>
          <p:nvPr/>
        </p:nvSpPr>
        <p:spPr bwMode="auto">
          <a:xfrm>
            <a:off x="1524001" y="0"/>
            <a:ext cx="91440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ctr"/>
            <a:r>
              <a:rPr lang="fr-FR" sz="2800" b="1" dirty="0"/>
              <a:t>Recours à la mammographie, 2019-2020</a:t>
            </a:r>
          </a:p>
        </p:txBody>
      </p:sp>
      <p:sp>
        <p:nvSpPr>
          <p:cNvPr id="2" name="ZoneTexte 1"/>
          <p:cNvSpPr txBox="1"/>
          <p:nvPr/>
        </p:nvSpPr>
        <p:spPr>
          <a:xfrm>
            <a:off x="2423592" y="3284984"/>
            <a:ext cx="3528392" cy="1569660"/>
          </a:xfrm>
          <a:prstGeom prst="rect">
            <a:avLst/>
          </a:prstGeom>
          <a:noFill/>
        </p:spPr>
        <p:txBody>
          <a:bodyPr wrap="square" rtlCol="0">
            <a:spAutoFit/>
          </a:bodyPr>
          <a:lstStyle/>
          <a:p>
            <a:pPr marL="285750" lvl="1">
              <a:spcBef>
                <a:spcPts val="600"/>
              </a:spcBef>
            </a:pPr>
            <a:r>
              <a:rPr lang="fr-FR" sz="2400" b="1" dirty="0">
                <a:solidFill>
                  <a:srgbClr val="FF0000"/>
                </a:solidFill>
              </a:rPr>
              <a:t>En 2015-2016, 76% des femmes entrant dans le système avaient déjà eu une mammographie </a:t>
            </a:r>
          </a:p>
        </p:txBody>
      </p:sp>
    </p:spTree>
    <p:extLst>
      <p:ext uri="{BB962C8B-B14F-4D97-AF65-F5344CB8AC3E}">
        <p14:creationId xmlns:p14="http://schemas.microsoft.com/office/powerpoint/2010/main" val="702547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C125D00-3DE1-4492-90A1-96639F433A6A}"/>
              </a:ext>
            </a:extLst>
          </p:cNvPr>
          <p:cNvPicPr/>
          <p:nvPr>
            <p:extLst/>
          </p:nvPr>
        </p:nvPicPr>
        <p:blipFill>
          <a:blip r:embed="rId2"/>
          <a:stretch>
            <a:fillRect/>
          </a:stretch>
        </p:blipFill>
        <p:spPr>
          <a:xfrm>
            <a:off x="744653" y="0"/>
            <a:ext cx="10705169" cy="6858000"/>
          </a:xfrm>
          <a:prstGeom prst="rect">
            <a:avLst/>
          </a:prstGeom>
        </p:spPr>
      </p:pic>
    </p:spTree>
    <p:extLst>
      <p:ext uri="{BB962C8B-B14F-4D97-AF65-F5344CB8AC3E}">
        <p14:creationId xmlns:p14="http://schemas.microsoft.com/office/powerpoint/2010/main" val="1786083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A0000-3C1F-4CF3-8558-2909C9677C61}"/>
              </a:ext>
            </a:extLst>
          </p:cNvPr>
          <p:cNvSpPr>
            <a:spLocks noGrp="1"/>
          </p:cNvSpPr>
          <p:nvPr>
            <p:ph type="title"/>
          </p:nvPr>
        </p:nvSpPr>
        <p:spPr>
          <a:xfrm>
            <a:off x="585596" y="2464"/>
            <a:ext cx="10972800" cy="1143000"/>
          </a:xfrm>
        </p:spPr>
        <p:txBody>
          <a:bodyPr/>
          <a:lstStyle/>
          <a:p>
            <a:r>
              <a:rPr lang="fr-FR" dirty="0"/>
              <a:t>Conclusions</a:t>
            </a:r>
          </a:p>
        </p:txBody>
      </p:sp>
      <p:sp>
        <p:nvSpPr>
          <p:cNvPr id="3" name="Espace réservé du texte 2">
            <a:extLst>
              <a:ext uri="{FF2B5EF4-FFF2-40B4-BE49-F238E27FC236}">
                <a16:creationId xmlns:a16="http://schemas.microsoft.com/office/drawing/2014/main" id="{54D04806-E96D-44F8-955F-B6F9F614B1D3}"/>
              </a:ext>
            </a:extLst>
          </p:cNvPr>
          <p:cNvSpPr>
            <a:spLocks noGrp="1"/>
          </p:cNvSpPr>
          <p:nvPr>
            <p:ph type="body" sz="quarter" idx="12"/>
          </p:nvPr>
        </p:nvSpPr>
        <p:spPr>
          <a:xfrm>
            <a:off x="743405" y="1130768"/>
            <a:ext cx="10705189" cy="5517232"/>
          </a:xfrm>
        </p:spPr>
        <p:txBody>
          <a:bodyPr>
            <a:normAutofit fontScale="92500" lnSpcReduction="10000"/>
          </a:bodyPr>
          <a:lstStyle/>
          <a:p>
            <a:r>
              <a:rPr lang="fr-FR" dirty="0"/>
              <a:t>Risque de cancer du sein et efficacité du dépistage très surestimés. </a:t>
            </a:r>
          </a:p>
          <a:p>
            <a:r>
              <a:rPr lang="fr-FR" dirty="0"/>
              <a:t>Informations sur l’efficacité du dépistage peu claires </a:t>
            </a:r>
          </a:p>
          <a:p>
            <a:r>
              <a:rPr lang="fr-FR" dirty="0"/>
              <a:t>Estimations du risque de surdiagnostic reposant </a:t>
            </a:r>
          </a:p>
          <a:p>
            <a:pPr marL="0" indent="0">
              <a:buNone/>
            </a:pPr>
            <a:r>
              <a:rPr lang="fr-FR" dirty="0"/>
              <a:t>        soit sur des analyses trop complexes</a:t>
            </a:r>
          </a:p>
          <a:p>
            <a:pPr marL="0" indent="0">
              <a:buNone/>
            </a:pPr>
            <a:r>
              <a:rPr lang="fr-FR" dirty="0"/>
              <a:t>        soit sur des analyses trop simplistes</a:t>
            </a:r>
          </a:p>
          <a:p>
            <a:pPr marL="0" indent="0">
              <a:buNone/>
            </a:pPr>
            <a:r>
              <a:rPr lang="fr-FR" dirty="0"/>
              <a:t>La plaquette d’information diffusée par l’Institut national du cancer ne met en avant qu’un avantage qualitatif du dépistage </a:t>
            </a:r>
            <a:r>
              <a:rPr lang="fr-FR" i="1" dirty="0"/>
              <a:t>(« </a:t>
            </a:r>
            <a:r>
              <a:rPr lang="fr-FR" i="1" dirty="0">
                <a:solidFill>
                  <a:srgbClr val="FF0000"/>
                </a:solidFill>
              </a:rPr>
              <a:t>plus les cancers du sein sont détectés tôt et plus les chances de guérison sont importantes</a:t>
            </a:r>
            <a:r>
              <a:rPr lang="fr-FR" i="1" dirty="0"/>
              <a:t> »</a:t>
            </a:r>
            <a:r>
              <a:rPr lang="fr-FR" dirty="0"/>
              <a:t>) et une phrase incompréhensible : </a:t>
            </a:r>
            <a:r>
              <a:rPr lang="fr-FR" i="1" dirty="0"/>
              <a:t>« </a:t>
            </a:r>
            <a:r>
              <a:rPr lang="fr-FR" i="1" dirty="0">
                <a:solidFill>
                  <a:srgbClr val="FF0000"/>
                </a:solidFill>
              </a:rPr>
              <a:t>La détection précoce permet à 99 femmes sur 100 d’être en vie 5 ans après le diagnostic</a:t>
            </a:r>
            <a:r>
              <a:rPr lang="fr-FR" i="1" dirty="0"/>
              <a:t> ». </a:t>
            </a:r>
            <a:endParaRPr lang="fr-FR" dirty="0"/>
          </a:p>
          <a:p>
            <a:pPr marL="0" indent="0">
              <a:buNone/>
            </a:pPr>
            <a:endParaRPr lang="fr-FR" dirty="0"/>
          </a:p>
        </p:txBody>
      </p:sp>
    </p:spTree>
    <p:extLst>
      <p:ext uri="{BB962C8B-B14F-4D97-AF65-F5344CB8AC3E}">
        <p14:creationId xmlns:p14="http://schemas.microsoft.com/office/powerpoint/2010/main" val="285398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83432" y="1124744"/>
            <a:ext cx="9793088" cy="4248472"/>
          </a:xfrm>
        </p:spPr>
        <p:txBody>
          <a:bodyPr>
            <a:normAutofit fontScale="77500" lnSpcReduction="20000"/>
          </a:bodyPr>
          <a:lstStyle/>
          <a:p>
            <a:r>
              <a:rPr lang="fr-FR" sz="4400" b="1" dirty="0">
                <a:solidFill>
                  <a:schemeClr val="tx1"/>
                </a:solidFill>
              </a:rPr>
              <a:t>Les estimations du surdiagnostic associé au dépistage du cancer du sein varient de 0% à plus de 50%</a:t>
            </a:r>
          </a:p>
          <a:p>
            <a:endParaRPr lang="fr-FR" sz="4400" b="1" dirty="0">
              <a:solidFill>
                <a:schemeClr val="tx1"/>
              </a:solidFill>
            </a:endParaRPr>
          </a:p>
          <a:p>
            <a:r>
              <a:rPr lang="fr-FR" sz="4400" b="1" dirty="0">
                <a:solidFill>
                  <a:schemeClr val="tx1"/>
                </a:solidFill>
              </a:rPr>
              <a:t>Si l’estimation du surdiagnostic était facile à faire, tout le monde serait d’accord</a:t>
            </a:r>
          </a:p>
          <a:p>
            <a:endParaRPr lang="fr-FR" sz="4400" b="1" dirty="0">
              <a:solidFill>
                <a:schemeClr val="tx1"/>
              </a:solidFill>
            </a:endParaRPr>
          </a:p>
          <a:p>
            <a:r>
              <a:rPr lang="fr-FR" sz="4400" b="1" dirty="0">
                <a:solidFill>
                  <a:schemeClr val="tx1"/>
                </a:solidFill>
              </a:rPr>
              <a:t>Commençons par un exemple particulièrement simple</a:t>
            </a:r>
          </a:p>
          <a:p>
            <a:endParaRPr lang="fr-FR" sz="4400" b="1" dirty="0">
              <a:solidFill>
                <a:schemeClr val="tx1"/>
              </a:solidFill>
            </a:endParaRPr>
          </a:p>
        </p:txBody>
      </p:sp>
    </p:spTree>
    <p:extLst>
      <p:ext uri="{BB962C8B-B14F-4D97-AF65-F5344CB8AC3E}">
        <p14:creationId xmlns:p14="http://schemas.microsoft.com/office/powerpoint/2010/main" val="2166905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A0000-3C1F-4CF3-8558-2909C9677C61}"/>
              </a:ext>
            </a:extLst>
          </p:cNvPr>
          <p:cNvSpPr>
            <a:spLocks noGrp="1"/>
          </p:cNvSpPr>
          <p:nvPr>
            <p:ph type="title"/>
          </p:nvPr>
        </p:nvSpPr>
        <p:spPr>
          <a:xfrm>
            <a:off x="609599" y="19813"/>
            <a:ext cx="10972800" cy="1143000"/>
          </a:xfrm>
        </p:spPr>
        <p:txBody>
          <a:bodyPr/>
          <a:lstStyle/>
          <a:p>
            <a:r>
              <a:rPr lang="fr-FR" dirty="0"/>
              <a:t>Conclusions</a:t>
            </a:r>
          </a:p>
        </p:txBody>
      </p:sp>
      <p:sp>
        <p:nvSpPr>
          <p:cNvPr id="3" name="Espace réservé du texte 2">
            <a:extLst>
              <a:ext uri="{FF2B5EF4-FFF2-40B4-BE49-F238E27FC236}">
                <a16:creationId xmlns:a16="http://schemas.microsoft.com/office/drawing/2014/main" id="{54D04806-E96D-44F8-955F-B6F9F614B1D3}"/>
              </a:ext>
            </a:extLst>
          </p:cNvPr>
          <p:cNvSpPr>
            <a:spLocks noGrp="1"/>
          </p:cNvSpPr>
          <p:nvPr>
            <p:ph type="body" sz="quarter" idx="12"/>
          </p:nvPr>
        </p:nvSpPr>
        <p:spPr>
          <a:xfrm>
            <a:off x="719402" y="1162813"/>
            <a:ext cx="11209246" cy="5695187"/>
          </a:xfrm>
        </p:spPr>
        <p:txBody>
          <a:bodyPr>
            <a:normAutofit fontScale="77500" lnSpcReduction="20000"/>
          </a:bodyPr>
          <a:lstStyle/>
          <a:p>
            <a:r>
              <a:rPr lang="fr-FR" dirty="0"/>
              <a:t>La couverture médiatique du dépistage du cancer du sein est beaucoup plus importante que celle des </a:t>
            </a:r>
            <a:r>
              <a:rPr lang="fr-FR" dirty="0">
                <a:solidFill>
                  <a:srgbClr val="3333FF"/>
                </a:solidFill>
              </a:rPr>
              <a:t>dépistages du cancer du col de l’utérus et du cancer colorectal,</a:t>
            </a:r>
            <a:r>
              <a:rPr lang="fr-FR" dirty="0"/>
              <a:t> alors que ces deux dépistages sont beaucoup plus efficaces, car en partie </a:t>
            </a:r>
            <a:r>
              <a:rPr lang="fr-FR" dirty="0">
                <a:solidFill>
                  <a:srgbClr val="3333FF"/>
                </a:solidFill>
              </a:rPr>
              <a:t>préventifs</a:t>
            </a:r>
            <a:r>
              <a:rPr lang="fr-FR" dirty="0"/>
              <a:t>. </a:t>
            </a:r>
          </a:p>
          <a:p>
            <a:r>
              <a:rPr lang="fr-FR" dirty="0"/>
              <a:t>Le dépistage du cancer du sein </a:t>
            </a:r>
            <a:r>
              <a:rPr lang="fr-FR" dirty="0">
                <a:solidFill>
                  <a:srgbClr val="FF0000"/>
                </a:solidFill>
              </a:rPr>
              <a:t>ne prévient pas </a:t>
            </a:r>
            <a:r>
              <a:rPr lang="fr-FR" dirty="0"/>
              <a:t>l’apparition de ce cancer. Tout ce que peut faire une mammographie c’est détecter un cancer plus précocement. </a:t>
            </a:r>
          </a:p>
          <a:p>
            <a:r>
              <a:rPr lang="fr-FR" dirty="0"/>
              <a:t>Pour prévenir le cancer du sein, il faut </a:t>
            </a:r>
          </a:p>
          <a:p>
            <a:pPr marL="1162050" indent="-538163">
              <a:buNone/>
            </a:pPr>
            <a:r>
              <a:rPr lang="fr-FR" dirty="0"/>
              <a:t>Réduire sa consommation de </a:t>
            </a:r>
            <a:r>
              <a:rPr lang="fr-FR" dirty="0">
                <a:solidFill>
                  <a:srgbClr val="FF0000"/>
                </a:solidFill>
              </a:rPr>
              <a:t>boisson alcoolisée </a:t>
            </a:r>
            <a:r>
              <a:rPr lang="fr-FR" dirty="0"/>
              <a:t>autant que possible (et le vin est de l’alcool !) car le risque augmente de 7% par verre quotidien, </a:t>
            </a:r>
          </a:p>
          <a:p>
            <a:pPr marL="1162050" indent="-538163">
              <a:buNone/>
            </a:pPr>
            <a:r>
              <a:rPr lang="fr-FR" dirty="0"/>
              <a:t>Eviter le </a:t>
            </a:r>
            <a:r>
              <a:rPr lang="fr-FR" dirty="0">
                <a:solidFill>
                  <a:srgbClr val="FF0000"/>
                </a:solidFill>
              </a:rPr>
              <a:t>surpoids et l’obésité</a:t>
            </a:r>
            <a:r>
              <a:rPr lang="fr-FR" dirty="0"/>
              <a:t>, et </a:t>
            </a:r>
          </a:p>
          <a:p>
            <a:pPr marL="1162050" indent="-538163">
              <a:buNone/>
            </a:pPr>
            <a:r>
              <a:rPr lang="fr-FR" dirty="0"/>
              <a:t>N’avoir recours au </a:t>
            </a:r>
            <a:r>
              <a:rPr lang="fr-FR" dirty="0">
                <a:solidFill>
                  <a:srgbClr val="FF0000"/>
                </a:solidFill>
              </a:rPr>
              <a:t>traitement hormonal de la ménopause</a:t>
            </a:r>
            <a:r>
              <a:rPr lang="fr-FR" dirty="0"/>
              <a:t>, pour une durée aussi courte que possible, seulement si les symptômes sont très gênants, </a:t>
            </a:r>
          </a:p>
          <a:p>
            <a:pPr marL="0" indent="0">
              <a:buNone/>
            </a:pPr>
            <a:r>
              <a:rPr lang="fr-FR" dirty="0"/>
              <a:t>     pour ne citer que les causes les plus importantes en France à l’heure actuelle. </a:t>
            </a:r>
          </a:p>
        </p:txBody>
      </p:sp>
    </p:spTree>
    <p:extLst>
      <p:ext uri="{BB962C8B-B14F-4D97-AF65-F5344CB8AC3E}">
        <p14:creationId xmlns:p14="http://schemas.microsoft.com/office/powerpoint/2010/main" val="254989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A0000-3C1F-4CF3-8558-2909C9677C61}"/>
              </a:ext>
            </a:extLst>
          </p:cNvPr>
          <p:cNvSpPr>
            <a:spLocks noGrp="1"/>
          </p:cNvSpPr>
          <p:nvPr>
            <p:ph type="title"/>
          </p:nvPr>
        </p:nvSpPr>
        <p:spPr>
          <a:xfrm>
            <a:off x="609600" y="121220"/>
            <a:ext cx="10972800" cy="1143000"/>
          </a:xfrm>
        </p:spPr>
        <p:txBody>
          <a:bodyPr/>
          <a:lstStyle/>
          <a:p>
            <a:r>
              <a:rPr lang="fr-FR" b="1" dirty="0"/>
              <a:t>Conclusion finale</a:t>
            </a:r>
          </a:p>
        </p:txBody>
      </p:sp>
      <p:sp>
        <p:nvSpPr>
          <p:cNvPr id="3" name="Espace réservé du texte 2">
            <a:extLst>
              <a:ext uri="{FF2B5EF4-FFF2-40B4-BE49-F238E27FC236}">
                <a16:creationId xmlns:a16="http://schemas.microsoft.com/office/drawing/2014/main" id="{54D04806-E96D-44F8-955F-B6F9F614B1D3}"/>
              </a:ext>
            </a:extLst>
          </p:cNvPr>
          <p:cNvSpPr>
            <a:spLocks noGrp="1"/>
          </p:cNvSpPr>
          <p:nvPr>
            <p:ph type="body" sz="quarter" idx="12"/>
          </p:nvPr>
        </p:nvSpPr>
        <p:spPr>
          <a:xfrm>
            <a:off x="719402" y="1340768"/>
            <a:ext cx="10972799" cy="5184576"/>
          </a:xfrm>
        </p:spPr>
        <p:txBody>
          <a:bodyPr>
            <a:normAutofit/>
          </a:bodyPr>
          <a:lstStyle/>
          <a:p>
            <a:pPr marL="0" indent="0">
              <a:buNone/>
            </a:pPr>
            <a:r>
              <a:rPr lang="fr-FR" dirty="0"/>
              <a:t>Participer au programme national de dépistage du cancer du sein en continuant à fumer, à boire plus de dix verres de boisson alcoolisée par semaine ou en étant en surpoids ou obèse, c’est avoir une stratégie inadaptée de prévention des cancers. </a:t>
            </a:r>
          </a:p>
          <a:p>
            <a:pPr marL="0" indent="0">
              <a:buNone/>
            </a:pPr>
            <a:r>
              <a:rPr lang="fr-FR" dirty="0"/>
              <a:t>Ne pas réaliser de dépistage du cancer du sein en préférant éviter le tabac, l'alcool, le surpoids et l’obésité, en ayant une alimentation équilibrée, et en étant vaccinée contre les papillomavirus et l’hépatite B n’a vraiment rien de déraisonnable.</a:t>
            </a:r>
          </a:p>
          <a:p>
            <a:pPr marL="0" indent="0">
              <a:buNone/>
            </a:pPr>
            <a:endParaRPr lang="fr-FR" dirty="0"/>
          </a:p>
        </p:txBody>
      </p:sp>
    </p:spTree>
    <p:extLst>
      <p:ext uri="{BB962C8B-B14F-4D97-AF65-F5344CB8AC3E}">
        <p14:creationId xmlns:p14="http://schemas.microsoft.com/office/powerpoint/2010/main" val="4148428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A0000-3C1F-4CF3-8558-2909C9677C61}"/>
              </a:ext>
            </a:extLst>
          </p:cNvPr>
          <p:cNvSpPr>
            <a:spLocks noGrp="1"/>
          </p:cNvSpPr>
          <p:nvPr>
            <p:ph type="title"/>
          </p:nvPr>
        </p:nvSpPr>
        <p:spPr>
          <a:xfrm>
            <a:off x="609600" y="0"/>
            <a:ext cx="10972800" cy="1143000"/>
          </a:xfrm>
        </p:spPr>
        <p:txBody>
          <a:bodyPr/>
          <a:lstStyle/>
          <a:p>
            <a:r>
              <a:rPr lang="fr-FR" b="1" dirty="0"/>
              <a:t>Quelques références</a:t>
            </a:r>
          </a:p>
        </p:txBody>
      </p:sp>
      <p:sp>
        <p:nvSpPr>
          <p:cNvPr id="3" name="Espace réservé du texte 2">
            <a:extLst>
              <a:ext uri="{FF2B5EF4-FFF2-40B4-BE49-F238E27FC236}">
                <a16:creationId xmlns:a16="http://schemas.microsoft.com/office/drawing/2014/main" id="{54D04806-E96D-44F8-955F-B6F9F614B1D3}"/>
              </a:ext>
            </a:extLst>
          </p:cNvPr>
          <p:cNvSpPr>
            <a:spLocks noGrp="1"/>
          </p:cNvSpPr>
          <p:nvPr>
            <p:ph type="body" sz="quarter" idx="12"/>
          </p:nvPr>
        </p:nvSpPr>
        <p:spPr>
          <a:xfrm>
            <a:off x="609600" y="1340768"/>
            <a:ext cx="11082601" cy="4824512"/>
          </a:xfrm>
        </p:spPr>
        <p:txBody>
          <a:bodyPr>
            <a:normAutofit fontScale="92500" lnSpcReduction="10000"/>
          </a:bodyPr>
          <a:lstStyle/>
          <a:p>
            <a:r>
              <a:rPr lang="en-GB" dirty="0"/>
              <a:t>Chaltiel D, Hill C. Estimations of overdiagnosis in breast cancer screening vary between 0% and over 50%: why? BMJ Open. 2021 Jun 22;11(6):e046353. </a:t>
            </a:r>
            <a:r>
              <a:rPr lang="en-GB" dirty="0" err="1"/>
              <a:t>doi</a:t>
            </a:r>
            <a:r>
              <a:rPr lang="en-GB" dirty="0"/>
              <a:t>: 10.1136/bmjopen-2020-046353.PMID: 34158298 </a:t>
            </a:r>
          </a:p>
          <a:p>
            <a:r>
              <a:rPr lang="fr-FR" dirty="0"/>
              <a:t>Hill C. Octobre rose déclenche tous les ans des réactions violentes, pourquoi ? Science et pseudo-sciences 2023 sous presse.</a:t>
            </a:r>
          </a:p>
          <a:p>
            <a:r>
              <a:rPr lang="en-GB" dirty="0" err="1"/>
              <a:t>Soerjomataram</a:t>
            </a:r>
            <a:r>
              <a:rPr lang="en-GB" dirty="0"/>
              <a:t> I, Shield K, </a:t>
            </a:r>
            <a:r>
              <a:rPr lang="en-GB" dirty="0" err="1"/>
              <a:t>Marant</a:t>
            </a:r>
            <a:r>
              <a:rPr lang="en-GB" dirty="0"/>
              <a:t>-Micallef C, </a:t>
            </a:r>
            <a:r>
              <a:rPr lang="en-GB" dirty="0" err="1"/>
              <a:t>Vignat</a:t>
            </a:r>
            <a:r>
              <a:rPr lang="en-GB" dirty="0"/>
              <a:t> J, Hill C, </a:t>
            </a:r>
            <a:r>
              <a:rPr lang="en-GB" dirty="0" err="1"/>
              <a:t>Rogel</a:t>
            </a:r>
            <a:r>
              <a:rPr lang="en-GB" dirty="0"/>
              <a:t> A, </a:t>
            </a:r>
            <a:r>
              <a:rPr lang="en-GB" dirty="0" err="1"/>
              <a:t>Menvielle</a:t>
            </a:r>
            <a:r>
              <a:rPr lang="en-GB" dirty="0"/>
              <a:t> G, </a:t>
            </a:r>
            <a:r>
              <a:rPr lang="en-GB" dirty="0" err="1"/>
              <a:t>Dossus</a:t>
            </a:r>
            <a:r>
              <a:rPr lang="en-GB" dirty="0"/>
              <a:t> L, Ormsby JN, Rehm J, Rushton L, </a:t>
            </a:r>
            <a:r>
              <a:rPr lang="en-GB" dirty="0" err="1"/>
              <a:t>Vineis</a:t>
            </a:r>
            <a:r>
              <a:rPr lang="en-GB" dirty="0"/>
              <a:t> P, Parkin M, Bray F. Cancers related to lifestyle and environmental factors in France in 2015. </a:t>
            </a:r>
            <a:r>
              <a:rPr lang="fr-FR" dirty="0" err="1"/>
              <a:t>Eur</a:t>
            </a:r>
            <a:r>
              <a:rPr lang="fr-FR" dirty="0"/>
              <a:t> J Cancer. 2018 Dec;105:103-113. </a:t>
            </a:r>
            <a:r>
              <a:rPr lang="fr-FR" dirty="0" err="1"/>
              <a:t>doi</a:t>
            </a:r>
            <a:r>
              <a:rPr lang="fr-FR" dirty="0"/>
              <a:t>: 10.1016/j.ejca.2018.09.009.</a:t>
            </a:r>
          </a:p>
          <a:p>
            <a:pPr marL="0" indent="0">
              <a:buNone/>
            </a:pPr>
            <a:endParaRPr lang="fr-FR" dirty="0"/>
          </a:p>
        </p:txBody>
      </p:sp>
    </p:spTree>
    <p:extLst>
      <p:ext uri="{BB962C8B-B14F-4D97-AF65-F5344CB8AC3E}">
        <p14:creationId xmlns:p14="http://schemas.microsoft.com/office/powerpoint/2010/main" val="34230557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86BBD3-B1C4-4895-A929-5279D4E4C16A}"/>
              </a:ext>
            </a:extLst>
          </p:cNvPr>
          <p:cNvSpPr>
            <a:spLocks noGrp="1"/>
          </p:cNvSpPr>
          <p:nvPr>
            <p:ph type="title"/>
          </p:nvPr>
        </p:nvSpPr>
        <p:spPr>
          <a:xfrm>
            <a:off x="609600" y="2306684"/>
            <a:ext cx="10972800" cy="1143000"/>
          </a:xfrm>
        </p:spPr>
        <p:txBody>
          <a:bodyPr/>
          <a:lstStyle/>
          <a:p>
            <a:r>
              <a:rPr lang="fr-FR" b="1" dirty="0"/>
              <a:t>Complément au cours</a:t>
            </a:r>
          </a:p>
        </p:txBody>
      </p:sp>
    </p:spTree>
    <p:extLst>
      <p:ext uri="{BB962C8B-B14F-4D97-AF65-F5344CB8AC3E}">
        <p14:creationId xmlns:p14="http://schemas.microsoft.com/office/powerpoint/2010/main" val="1353992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2712" y="0"/>
            <a:ext cx="12457384" cy="634082"/>
          </a:xfrm>
        </p:spPr>
        <p:txBody>
          <a:bodyPr>
            <a:noAutofit/>
          </a:bodyPr>
          <a:lstStyle/>
          <a:p>
            <a:r>
              <a:rPr lang="fr-FR" sz="3600" b="1" dirty="0"/>
              <a:t>Estimation des cancers du sein évitables, données de 2015</a:t>
            </a:r>
          </a:p>
        </p:txBody>
      </p:sp>
      <p:graphicFrame>
        <p:nvGraphicFramePr>
          <p:cNvPr id="4" name="Tableau 3"/>
          <p:cNvGraphicFramePr>
            <a:graphicFrameLocks noGrp="1"/>
          </p:cNvGraphicFramePr>
          <p:nvPr>
            <p:extLst>
              <p:ext uri="{D42A27DB-BD31-4B8C-83A1-F6EECF244321}">
                <p14:modId xmlns:p14="http://schemas.microsoft.com/office/powerpoint/2010/main" val="416881577"/>
              </p:ext>
            </p:extLst>
          </p:nvPr>
        </p:nvGraphicFramePr>
        <p:xfrm>
          <a:off x="1631504" y="764704"/>
          <a:ext cx="8496944" cy="5120640"/>
        </p:xfrm>
        <a:graphic>
          <a:graphicData uri="http://schemas.openxmlformats.org/drawingml/2006/table">
            <a:tbl>
              <a:tblPr firstRow="1" bandRow="1">
                <a:tableStyleId>{2D5ABB26-0587-4C30-8999-92F81FD0307C}</a:tableStyleId>
              </a:tblPr>
              <a:tblGrid>
                <a:gridCol w="5260014">
                  <a:extLst>
                    <a:ext uri="{9D8B030D-6E8A-4147-A177-3AD203B41FA5}">
                      <a16:colId xmlns:a16="http://schemas.microsoft.com/office/drawing/2014/main" val="20000"/>
                    </a:ext>
                  </a:extLst>
                </a:gridCol>
                <a:gridCol w="1618465">
                  <a:extLst>
                    <a:ext uri="{9D8B030D-6E8A-4147-A177-3AD203B41FA5}">
                      <a16:colId xmlns:a16="http://schemas.microsoft.com/office/drawing/2014/main" val="20001"/>
                    </a:ext>
                  </a:extLst>
                </a:gridCol>
                <a:gridCol w="1618465">
                  <a:extLst>
                    <a:ext uri="{9D8B030D-6E8A-4147-A177-3AD203B41FA5}">
                      <a16:colId xmlns:a16="http://schemas.microsoft.com/office/drawing/2014/main" val="20002"/>
                    </a:ext>
                  </a:extLst>
                </a:gridCol>
              </a:tblGrid>
              <a:tr h="426720">
                <a:tc>
                  <a:txBody>
                    <a:bodyPr/>
                    <a:lstStyle/>
                    <a:p>
                      <a:r>
                        <a:rPr lang="fr-FR" sz="2800" b="1" dirty="0"/>
                        <a:t>Cause</a:t>
                      </a:r>
                    </a:p>
                  </a:txBody>
                  <a:tcPr marL="91424" marR="914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r>
                        <a:rPr lang="fr-FR" sz="2800" b="1" dirty="0"/>
                        <a:t>Nombre</a:t>
                      </a:r>
                    </a:p>
                  </a:txBody>
                  <a:tcPr marL="91424" marR="914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r"/>
                      <a:r>
                        <a:rPr lang="fr-FR" sz="2800" b="1" dirty="0"/>
                        <a:t>Fraction</a:t>
                      </a:r>
                    </a:p>
                  </a:txBody>
                  <a:tcPr marL="91424" marR="914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26671">
                <a:tc>
                  <a:txBody>
                    <a:bodyPr/>
                    <a:lstStyle/>
                    <a:p>
                      <a:r>
                        <a:rPr lang="fr-FR" sz="2800" b="1" dirty="0"/>
                        <a:t>Alcool</a:t>
                      </a:r>
                    </a:p>
                  </a:txBody>
                  <a:tcPr marL="91424" marR="91424" marT="0" marB="0">
                    <a:lnT w="12700" cap="flat" cmpd="sng" algn="ctr">
                      <a:solidFill>
                        <a:schemeClr val="tx1"/>
                      </a:solidFill>
                      <a:prstDash val="solid"/>
                      <a:round/>
                      <a:headEnd type="none" w="med" len="med"/>
                      <a:tailEnd type="none" w="med" len="med"/>
                    </a:lnT>
                  </a:tcPr>
                </a:tc>
                <a:tc>
                  <a:txBody>
                    <a:bodyPr/>
                    <a:lstStyle/>
                    <a:p>
                      <a:pPr algn="r"/>
                      <a:r>
                        <a:rPr lang="fr-FR" sz="2800" b="1" dirty="0"/>
                        <a:t>8 100</a:t>
                      </a:r>
                    </a:p>
                  </a:txBody>
                  <a:tcPr marL="91424" marR="91424" marT="0" marB="0">
                    <a:lnT w="12700" cap="flat" cmpd="sng" algn="ctr">
                      <a:solidFill>
                        <a:schemeClr val="tx1"/>
                      </a:solidFill>
                      <a:prstDash val="solid"/>
                      <a:round/>
                      <a:headEnd type="none" w="med" len="med"/>
                      <a:tailEnd type="none" w="med" len="med"/>
                    </a:lnT>
                  </a:tcPr>
                </a:tc>
                <a:tc>
                  <a:txBody>
                    <a:bodyPr/>
                    <a:lstStyle/>
                    <a:p>
                      <a:pPr algn="r"/>
                      <a:r>
                        <a:rPr lang="fr-FR" sz="2800" b="1" dirty="0"/>
                        <a:t>15%</a:t>
                      </a:r>
                    </a:p>
                  </a:txBody>
                  <a:tcPr marL="91424" marR="91424" marT="0" marB="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26671">
                <a:tc>
                  <a:txBody>
                    <a:bodyPr/>
                    <a:lstStyle/>
                    <a:p>
                      <a:r>
                        <a:rPr lang="fr-FR" sz="2800" b="1" dirty="0"/>
                        <a:t>Surpoids et obésité</a:t>
                      </a:r>
                    </a:p>
                  </a:txBody>
                  <a:tcPr marL="91424" marR="91424" marT="0" marB="0"/>
                </a:tc>
                <a:tc>
                  <a:txBody>
                    <a:bodyPr/>
                    <a:lstStyle/>
                    <a:p>
                      <a:pPr algn="r"/>
                      <a:r>
                        <a:rPr lang="fr-FR" sz="2800" b="1" dirty="0"/>
                        <a:t>4</a:t>
                      </a:r>
                      <a:r>
                        <a:rPr lang="fr-FR" sz="2800" b="1" baseline="0" dirty="0"/>
                        <a:t> 500</a:t>
                      </a:r>
                      <a:endParaRPr lang="fr-FR" sz="2800" b="1" dirty="0"/>
                    </a:p>
                  </a:txBody>
                  <a:tcPr marL="91424" marR="91424" marT="0" marB="0"/>
                </a:tc>
                <a:tc>
                  <a:txBody>
                    <a:bodyPr/>
                    <a:lstStyle/>
                    <a:p>
                      <a:pPr algn="r"/>
                      <a:r>
                        <a:rPr lang="fr-FR" sz="2800" b="1" dirty="0"/>
                        <a:t>8%</a:t>
                      </a:r>
                    </a:p>
                  </a:txBody>
                  <a:tcPr marL="91424" marR="91424" marT="0" marB="0"/>
                </a:tc>
                <a:extLst>
                  <a:ext uri="{0D108BD9-81ED-4DB2-BD59-A6C34878D82A}">
                    <a16:rowId xmlns:a16="http://schemas.microsoft.com/office/drawing/2014/main" val="10002"/>
                  </a:ext>
                </a:extLst>
              </a:tr>
              <a:tr h="426671">
                <a:tc>
                  <a:txBody>
                    <a:bodyPr/>
                    <a:lstStyle/>
                    <a:p>
                      <a:r>
                        <a:rPr lang="fr-FR" sz="2800" b="1" dirty="0"/>
                        <a:t>Traitement</a:t>
                      </a:r>
                      <a:r>
                        <a:rPr lang="fr-FR" sz="2800" b="1" baseline="0" dirty="0"/>
                        <a:t> hormonal, pilule</a:t>
                      </a:r>
                      <a:endParaRPr lang="fr-FR" sz="2800" b="1" dirty="0"/>
                    </a:p>
                  </a:txBody>
                  <a:tcPr marL="91424" marR="91424" marT="0" marB="0">
                    <a:lnB>
                      <a:noFill/>
                    </a:lnB>
                  </a:tcPr>
                </a:tc>
                <a:tc>
                  <a:txBody>
                    <a:bodyPr/>
                    <a:lstStyle/>
                    <a:p>
                      <a:pPr algn="r"/>
                      <a:r>
                        <a:rPr lang="fr-FR" sz="2800" b="1" dirty="0"/>
                        <a:t>2 700</a:t>
                      </a:r>
                    </a:p>
                  </a:txBody>
                  <a:tcPr marL="91424" marR="91424" marT="0" marB="0">
                    <a:lnB>
                      <a:noFill/>
                    </a:lnB>
                  </a:tcPr>
                </a:tc>
                <a:tc>
                  <a:txBody>
                    <a:bodyPr/>
                    <a:lstStyle/>
                    <a:p>
                      <a:pPr algn="r"/>
                      <a:r>
                        <a:rPr lang="fr-FR" sz="2800" b="1" dirty="0"/>
                        <a:t>5%</a:t>
                      </a:r>
                    </a:p>
                  </a:txBody>
                  <a:tcPr marL="91424" marR="91424" marT="0" marB="0">
                    <a:lnB>
                      <a:noFill/>
                    </a:lnB>
                  </a:tcPr>
                </a:tc>
                <a:extLst>
                  <a:ext uri="{0D108BD9-81ED-4DB2-BD59-A6C34878D82A}">
                    <a16:rowId xmlns:a16="http://schemas.microsoft.com/office/drawing/2014/main" val="10003"/>
                  </a:ext>
                </a:extLst>
              </a:tr>
              <a:tr h="426671">
                <a:tc>
                  <a:txBody>
                    <a:bodyPr/>
                    <a:lstStyle/>
                    <a:p>
                      <a:r>
                        <a:rPr lang="fr-FR" sz="2800" b="1" dirty="0">
                          <a:solidFill>
                            <a:schemeClr val="bg1">
                              <a:lumMod val="50000"/>
                            </a:schemeClr>
                          </a:solidFill>
                        </a:rPr>
                        <a:t>Tabac</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r>
                        <a:rPr lang="fr-FR" sz="2800" b="1" dirty="0">
                          <a:solidFill>
                            <a:schemeClr val="bg1">
                              <a:lumMod val="50000"/>
                            </a:schemeClr>
                          </a:solidFill>
                        </a:rPr>
                        <a:t>2 400</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r"/>
                      <a:r>
                        <a:rPr lang="fr-FR" sz="2800" b="1" dirty="0">
                          <a:solidFill>
                            <a:schemeClr val="bg1">
                              <a:lumMod val="50000"/>
                            </a:schemeClr>
                          </a:solidFill>
                        </a:rPr>
                        <a:t>4%</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6671">
                <a:tc>
                  <a:txBody>
                    <a:bodyPr/>
                    <a:lstStyle/>
                    <a:p>
                      <a:r>
                        <a:rPr lang="fr-FR" sz="2800" b="1" dirty="0"/>
                        <a:t>Alimentation (pas assez de fibres)</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2 300</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4%</a:t>
                      </a:r>
                    </a:p>
                  </a:txBody>
                  <a:tcPr marL="91424" marR="91424" marT="0" marB="0">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6671">
                <a:tc>
                  <a:txBody>
                    <a:bodyPr/>
                    <a:lstStyle/>
                    <a:p>
                      <a:r>
                        <a:rPr lang="fr-FR" sz="2800" b="1" dirty="0"/>
                        <a:t>Allaitement insuffisant</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1</a:t>
                      </a:r>
                      <a:r>
                        <a:rPr lang="fr-FR" sz="2800" b="1" baseline="0" dirty="0"/>
                        <a:t> 6</a:t>
                      </a:r>
                      <a:r>
                        <a:rPr lang="fr-FR" sz="2800" b="1" dirty="0"/>
                        <a:t>50</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3%</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26671">
                <a:tc>
                  <a:txBody>
                    <a:bodyPr/>
                    <a:lstStyle/>
                    <a:p>
                      <a:r>
                        <a:rPr lang="fr-FR" sz="2800" b="1" dirty="0"/>
                        <a:t>Activité physique insuffisante</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1 600</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3%</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6671">
                <a:tc>
                  <a:txBody>
                    <a:bodyPr/>
                    <a:lstStyle/>
                    <a:p>
                      <a:r>
                        <a:rPr lang="fr-FR" sz="2800" b="1" dirty="0"/>
                        <a:t>Expositions professionnelles</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680</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1%</a:t>
                      </a:r>
                    </a:p>
                  </a:txBody>
                  <a:tcPr marL="91424" marR="91424"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26671">
                <a:tc>
                  <a:txBody>
                    <a:bodyPr/>
                    <a:lstStyle/>
                    <a:p>
                      <a:r>
                        <a:rPr lang="fr-FR" sz="2800" b="1" dirty="0"/>
                        <a:t>Irradiation</a:t>
                      </a:r>
                      <a:r>
                        <a:rPr lang="fr-FR" sz="2800" b="1" baseline="0" dirty="0"/>
                        <a:t> diagnostiques</a:t>
                      </a:r>
                      <a:endParaRPr lang="fr-FR" sz="2800" b="1" dirty="0"/>
                    </a:p>
                  </a:txBody>
                  <a:tcPr marL="91424" marR="91424"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570</a:t>
                      </a:r>
                    </a:p>
                  </a:txBody>
                  <a:tcPr marL="91424" marR="91424"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fr-FR" sz="2800" b="1" dirty="0"/>
                        <a:t>1%</a:t>
                      </a:r>
                    </a:p>
                  </a:txBody>
                  <a:tcPr marL="91424" marR="91424" marT="0" marB="0">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426671">
                <a:tc>
                  <a:txBody>
                    <a:bodyPr/>
                    <a:lstStyle/>
                    <a:p>
                      <a:r>
                        <a:rPr lang="fr-FR" sz="2800" b="1" dirty="0"/>
                        <a:t>Nombre évitable/</a:t>
                      </a:r>
                      <a:r>
                        <a:rPr lang="fr-FR" sz="2800" b="1" baseline="0" dirty="0"/>
                        <a:t> T</a:t>
                      </a:r>
                      <a:r>
                        <a:rPr lang="fr-FR" sz="2800" b="1" dirty="0"/>
                        <a:t>otal</a:t>
                      </a:r>
                    </a:p>
                  </a:txBody>
                  <a:tcPr marL="91424" marR="9142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800" b="1" dirty="0">
                          <a:solidFill>
                            <a:srgbClr val="FF0000"/>
                          </a:solidFill>
                        </a:rPr>
                        <a:t>20 000/ 53 000</a:t>
                      </a:r>
                    </a:p>
                  </a:txBody>
                  <a:tcPr marL="91424" marR="91424"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800" b="1" dirty="0">
                          <a:solidFill>
                            <a:srgbClr val="FF0000"/>
                          </a:solidFill>
                        </a:rPr>
                        <a:t>38%</a:t>
                      </a:r>
                    </a:p>
                  </a:txBody>
                  <a:tcPr marL="91424" marR="9142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ZoneTexte 4"/>
          <p:cNvSpPr txBox="1"/>
          <p:nvPr/>
        </p:nvSpPr>
        <p:spPr>
          <a:xfrm>
            <a:off x="1775520" y="5877273"/>
            <a:ext cx="8892480" cy="954107"/>
          </a:xfrm>
          <a:prstGeom prst="rect">
            <a:avLst/>
          </a:prstGeom>
          <a:noFill/>
        </p:spPr>
        <p:txBody>
          <a:bodyPr wrap="square" rtlCol="0">
            <a:spAutoFit/>
          </a:bodyPr>
          <a:lstStyle/>
          <a:p>
            <a:r>
              <a:rPr lang="fr-FR" sz="2800" b="1" dirty="0">
                <a:solidFill>
                  <a:srgbClr val="3333FF"/>
                </a:solidFill>
              </a:rPr>
              <a:t>Les nombres et les fractions ne peuvent pas s’additionner</a:t>
            </a:r>
          </a:p>
          <a:p>
            <a:r>
              <a:rPr lang="fr-FR" sz="2800" b="1" dirty="0">
                <a:solidFill>
                  <a:schemeClr val="bg1">
                    <a:lumMod val="50000"/>
                  </a:schemeClr>
                </a:solidFill>
              </a:rPr>
              <a:t>Le lien entre tabac et cancer du sein est discuté </a:t>
            </a:r>
          </a:p>
        </p:txBody>
      </p:sp>
    </p:spTree>
    <p:extLst>
      <p:ext uri="{BB962C8B-B14F-4D97-AF65-F5344CB8AC3E}">
        <p14:creationId xmlns:p14="http://schemas.microsoft.com/office/powerpoint/2010/main" val="342113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93F44-3131-4DE9-8111-235413727F2F}"/>
              </a:ext>
            </a:extLst>
          </p:cNvPr>
          <p:cNvSpPr>
            <a:spLocks noGrp="1"/>
          </p:cNvSpPr>
          <p:nvPr>
            <p:ph type="title"/>
          </p:nvPr>
        </p:nvSpPr>
        <p:spPr>
          <a:xfrm>
            <a:off x="609600" y="274638"/>
            <a:ext cx="10972800" cy="778098"/>
          </a:xfrm>
        </p:spPr>
        <p:txBody>
          <a:bodyPr>
            <a:normAutofit/>
          </a:bodyPr>
          <a:lstStyle/>
          <a:p>
            <a:r>
              <a:rPr lang="fr-FR" sz="3200" b="1" dirty="0"/>
              <a:t>Idées infondées sur les causes évitables de cancer du sein</a:t>
            </a:r>
          </a:p>
        </p:txBody>
      </p:sp>
      <p:sp>
        <p:nvSpPr>
          <p:cNvPr id="3" name="Espace réservé du contenu 2">
            <a:extLst>
              <a:ext uri="{FF2B5EF4-FFF2-40B4-BE49-F238E27FC236}">
                <a16:creationId xmlns:a16="http://schemas.microsoft.com/office/drawing/2014/main" id="{A3A20385-9DC6-4A6B-A1D8-73BDD7221929}"/>
              </a:ext>
            </a:extLst>
          </p:cNvPr>
          <p:cNvSpPr>
            <a:spLocks noGrp="1"/>
          </p:cNvSpPr>
          <p:nvPr>
            <p:ph idx="1"/>
          </p:nvPr>
        </p:nvSpPr>
        <p:spPr>
          <a:xfrm>
            <a:off x="582074" y="1166018"/>
            <a:ext cx="10972800" cy="2262982"/>
          </a:xfrm>
        </p:spPr>
        <p:txBody>
          <a:bodyPr>
            <a:normAutofit fontScale="92500" lnSpcReduction="20000"/>
          </a:bodyPr>
          <a:lstStyle/>
          <a:p>
            <a:pPr marL="0" indent="0">
              <a:buNone/>
            </a:pPr>
            <a:r>
              <a:rPr lang="fr-FR" b="1" dirty="0"/>
              <a:t>Le stress (un cancer est cause de stress, mais le stress n’est pas</a:t>
            </a:r>
            <a:br>
              <a:rPr lang="fr-FR" b="1" dirty="0"/>
            </a:br>
            <a:r>
              <a:rPr lang="fr-FR" b="1" dirty="0"/>
              <a:t>                  cause de cancers)</a:t>
            </a:r>
          </a:p>
          <a:p>
            <a:pPr marL="0" indent="0">
              <a:buNone/>
            </a:pPr>
            <a:r>
              <a:rPr lang="fr-FR" b="1" dirty="0"/>
              <a:t>Le soleil</a:t>
            </a:r>
          </a:p>
          <a:p>
            <a:pPr marL="0" indent="0">
              <a:buNone/>
            </a:pPr>
            <a:r>
              <a:rPr lang="fr-FR" b="1" dirty="0"/>
              <a:t>Les déodorants </a:t>
            </a:r>
          </a:p>
          <a:p>
            <a:pPr marL="0" indent="0">
              <a:buNone/>
            </a:pPr>
            <a:r>
              <a:rPr lang="fr-FR" b="1" dirty="0"/>
              <a:t>…</a:t>
            </a:r>
          </a:p>
          <a:p>
            <a:pPr marL="0" indent="0">
              <a:buNone/>
            </a:pPr>
            <a:endParaRPr lang="fr-FR" b="1" dirty="0"/>
          </a:p>
        </p:txBody>
      </p:sp>
      <p:sp>
        <p:nvSpPr>
          <p:cNvPr id="4" name="Titre 1">
            <a:extLst>
              <a:ext uri="{FF2B5EF4-FFF2-40B4-BE49-F238E27FC236}">
                <a16:creationId xmlns:a16="http://schemas.microsoft.com/office/drawing/2014/main" id="{FFD55463-8F3D-41BD-BDFA-6373CAB5CB21}"/>
              </a:ext>
            </a:extLst>
          </p:cNvPr>
          <p:cNvSpPr txBox="1">
            <a:spLocks/>
          </p:cNvSpPr>
          <p:nvPr/>
        </p:nvSpPr>
        <p:spPr>
          <a:xfrm>
            <a:off x="609600" y="3603749"/>
            <a:ext cx="109728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t>Idées infondées sur la prévention du cancer du sein</a:t>
            </a:r>
          </a:p>
        </p:txBody>
      </p:sp>
      <p:sp>
        <p:nvSpPr>
          <p:cNvPr id="6" name="Espace réservé du contenu 2">
            <a:extLst>
              <a:ext uri="{FF2B5EF4-FFF2-40B4-BE49-F238E27FC236}">
                <a16:creationId xmlns:a16="http://schemas.microsoft.com/office/drawing/2014/main" id="{25E3F7BF-9950-4595-B774-1667CA3CECEE}"/>
              </a:ext>
            </a:extLst>
          </p:cNvPr>
          <p:cNvSpPr txBox="1">
            <a:spLocks/>
          </p:cNvSpPr>
          <p:nvPr/>
        </p:nvSpPr>
        <p:spPr>
          <a:xfrm>
            <a:off x="695400" y="4550394"/>
            <a:ext cx="10972800" cy="22629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b="1" dirty="0"/>
              <a:t>Le curcuma et autres antioxydants</a:t>
            </a:r>
          </a:p>
          <a:p>
            <a:pPr marL="0" indent="0">
              <a:buFont typeface="Arial" pitchFamily="34" charset="0"/>
              <a:buNone/>
            </a:pPr>
            <a:r>
              <a:rPr lang="fr-FR" b="1" dirty="0"/>
              <a:t>Les compléments alimentaires (pourraient augmenter le risque)</a:t>
            </a:r>
          </a:p>
          <a:p>
            <a:pPr marL="0" indent="0">
              <a:buFont typeface="Arial" pitchFamily="34" charset="0"/>
              <a:buNone/>
            </a:pPr>
            <a:r>
              <a:rPr lang="fr-FR" b="1" dirty="0"/>
              <a:t>… (la liste est </a:t>
            </a:r>
            <a:r>
              <a:rPr lang="fr-FR" b="1"/>
              <a:t>sans limite) </a:t>
            </a:r>
            <a:endParaRPr lang="fr-FR" b="1" dirty="0"/>
          </a:p>
        </p:txBody>
      </p:sp>
    </p:spTree>
    <p:extLst>
      <p:ext uri="{BB962C8B-B14F-4D97-AF65-F5344CB8AC3E}">
        <p14:creationId xmlns:p14="http://schemas.microsoft.com/office/powerpoint/2010/main" val="1232456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AA0B4F8-B0DB-44A2-9E49-A507D2B07490}"/>
              </a:ext>
            </a:extLst>
          </p:cNvPr>
          <p:cNvPicPr/>
          <p:nvPr>
            <p:extLst/>
          </p:nvPr>
        </p:nvPicPr>
        <p:blipFill>
          <a:blip r:embed="rId3"/>
          <a:stretch>
            <a:fillRect/>
          </a:stretch>
        </p:blipFill>
        <p:spPr>
          <a:xfrm>
            <a:off x="1476376" y="1506141"/>
            <a:ext cx="9229725" cy="4300538"/>
          </a:xfrm>
          <a:prstGeom prst="rect">
            <a:avLst/>
          </a:prstGeom>
        </p:spPr>
      </p:pic>
      <p:sp>
        <p:nvSpPr>
          <p:cNvPr id="2" name="Titre 1"/>
          <p:cNvSpPr>
            <a:spLocks noGrp="1"/>
          </p:cNvSpPr>
          <p:nvPr>
            <p:ph type="title"/>
          </p:nvPr>
        </p:nvSpPr>
        <p:spPr>
          <a:xfrm>
            <a:off x="1703512" y="1214754"/>
            <a:ext cx="8784976" cy="1998222"/>
          </a:xfrm>
        </p:spPr>
        <p:txBody>
          <a:bodyPr>
            <a:noAutofit/>
          </a:bodyPr>
          <a:lstStyle/>
          <a:p>
            <a:r>
              <a:rPr lang="fr-FR" sz="3400" b="1" dirty="0">
                <a:solidFill>
                  <a:srgbClr val="3333FF"/>
                </a:solidFill>
              </a:rPr>
              <a:t>Le cas simple du neuroblastome</a:t>
            </a:r>
            <a:br>
              <a:rPr lang="fr-FR" sz="3400" b="1" dirty="0">
                <a:solidFill>
                  <a:srgbClr val="3333FF"/>
                </a:solidFill>
              </a:rPr>
            </a:br>
            <a:r>
              <a:rPr lang="fr-FR" sz="3400" b="1" dirty="0">
                <a:solidFill>
                  <a:srgbClr val="3333FF"/>
                </a:solidFill>
              </a:rPr>
              <a:t>un cancer de l’enfant</a:t>
            </a:r>
            <a:br>
              <a:rPr lang="fr-FR" sz="3400" b="1" dirty="0"/>
            </a:br>
            <a:r>
              <a:rPr lang="fr-FR" sz="3400" b="1" dirty="0"/>
              <a:t>Incidence du neuroblastome symptomatique en fonction de l’âge, sans dépistage</a:t>
            </a:r>
            <a:br>
              <a:rPr lang="fr-FR" sz="3400" b="1" dirty="0"/>
            </a:br>
            <a:endParaRPr lang="fr-FR" sz="3400" b="1" dirty="0"/>
          </a:p>
        </p:txBody>
      </p:sp>
    </p:spTree>
    <p:extLst>
      <p:ext uri="{BB962C8B-B14F-4D97-AF65-F5344CB8AC3E}">
        <p14:creationId xmlns:p14="http://schemas.microsoft.com/office/powerpoint/2010/main" val="100041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980728"/>
            <a:ext cx="9144000" cy="1998222"/>
          </a:xfrm>
        </p:spPr>
        <p:txBody>
          <a:bodyPr>
            <a:noAutofit/>
          </a:bodyPr>
          <a:lstStyle/>
          <a:p>
            <a:pPr>
              <a:spcBef>
                <a:spcPts val="600"/>
              </a:spcBef>
              <a:spcAft>
                <a:spcPts val="600"/>
              </a:spcAft>
            </a:pPr>
            <a:br>
              <a:rPr lang="fr-FR" sz="3000" b="1" dirty="0"/>
            </a:br>
            <a:r>
              <a:rPr lang="fr-FR" sz="3000" b="1" dirty="0">
                <a:solidFill>
                  <a:srgbClr val="3333FF"/>
                </a:solidFill>
              </a:rPr>
              <a:t>Neuroblastome, incidence en fonction de l’âge dans une étude du dépistage par dosage des catécholamines urinaires à l’âge d’un an</a:t>
            </a:r>
            <a:br>
              <a:rPr lang="fr-FR" sz="3000" b="1" dirty="0">
                <a:solidFill>
                  <a:srgbClr val="3333FF"/>
                </a:solidFill>
              </a:rPr>
            </a:br>
            <a:r>
              <a:rPr lang="fr-FR" sz="3000" b="1" dirty="0"/>
              <a:t>Régions témoins              Régions invitées</a:t>
            </a:r>
            <a:br>
              <a:rPr lang="fr-FR" sz="3000" b="1" dirty="0"/>
            </a:br>
            <a:r>
              <a:rPr lang="fr-FR" sz="3000" b="1" dirty="0"/>
              <a:t>sans dépistage                    au dépistage</a:t>
            </a:r>
            <a:br>
              <a:rPr lang="fr-FR" sz="3000" b="1" dirty="0"/>
            </a:br>
            <a:r>
              <a:rPr lang="fr-FR" sz="3000" b="1" dirty="0"/>
              <a:t>1,1 million d’enfants        1,5 million d’enfants</a:t>
            </a:r>
            <a:endParaRPr lang="fr-FR" sz="3000" b="1" dirty="0">
              <a:solidFill>
                <a:schemeClr val="bg1"/>
              </a:solidFill>
            </a:endParaRPr>
          </a:p>
        </p:txBody>
      </p:sp>
      <p:pic>
        <p:nvPicPr>
          <p:cNvPr id="4" name="Image 3">
            <a:extLst>
              <a:ext uri="{FF2B5EF4-FFF2-40B4-BE49-F238E27FC236}">
                <a16:creationId xmlns:a16="http://schemas.microsoft.com/office/drawing/2014/main" id="{6A6907AC-3814-4F86-9B28-B65C29C34AB7}"/>
              </a:ext>
            </a:extLst>
          </p:cNvPr>
          <p:cNvPicPr/>
          <p:nvPr>
            <p:extLst/>
          </p:nvPr>
        </p:nvPicPr>
        <p:blipFill>
          <a:blip r:embed="rId3"/>
          <a:stretch>
            <a:fillRect/>
          </a:stretch>
        </p:blipFill>
        <p:spPr>
          <a:xfrm>
            <a:off x="6248400" y="3359569"/>
            <a:ext cx="4522788" cy="2107406"/>
          </a:xfrm>
          <a:prstGeom prst="rect">
            <a:avLst/>
          </a:prstGeom>
        </p:spPr>
      </p:pic>
      <p:cxnSp>
        <p:nvCxnSpPr>
          <p:cNvPr id="10" name="Connecteur droit 9"/>
          <p:cNvCxnSpPr/>
          <p:nvPr/>
        </p:nvCxnSpPr>
        <p:spPr>
          <a:xfrm>
            <a:off x="1631504" y="4153614"/>
            <a:ext cx="5112568"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8759E004-3F12-4B56-8933-F3B757FE860E}"/>
              </a:ext>
            </a:extLst>
          </p:cNvPr>
          <p:cNvPicPr/>
          <p:nvPr>
            <p:extLst/>
          </p:nvPr>
        </p:nvPicPr>
        <p:blipFill>
          <a:blip r:embed="rId4"/>
          <a:stretch>
            <a:fillRect/>
          </a:stretch>
        </p:blipFill>
        <p:spPr>
          <a:xfrm>
            <a:off x="1619872" y="3374994"/>
            <a:ext cx="4476131" cy="2106234"/>
          </a:xfrm>
          <a:prstGeom prst="rect">
            <a:avLst/>
          </a:prstGeom>
        </p:spPr>
      </p:pic>
      <p:sp>
        <p:nvSpPr>
          <p:cNvPr id="11" name="ZoneTexte 10"/>
          <p:cNvSpPr txBox="1"/>
          <p:nvPr/>
        </p:nvSpPr>
        <p:spPr>
          <a:xfrm>
            <a:off x="1721260" y="5436513"/>
            <a:ext cx="8856984" cy="523220"/>
          </a:xfrm>
          <a:prstGeom prst="rect">
            <a:avLst/>
          </a:prstGeom>
          <a:noFill/>
        </p:spPr>
        <p:txBody>
          <a:bodyPr wrap="square" rtlCol="0">
            <a:spAutoFit/>
          </a:bodyPr>
          <a:lstStyle/>
          <a:p>
            <a:r>
              <a:rPr lang="fr-FR" sz="2800" b="1" dirty="0"/>
              <a:t>Schilling et al. New </a:t>
            </a:r>
            <a:r>
              <a:rPr lang="fr-FR" sz="2800" b="1" dirty="0" err="1"/>
              <a:t>England</a:t>
            </a:r>
            <a:r>
              <a:rPr lang="fr-FR" sz="2800" b="1" dirty="0"/>
              <a:t> J Med 2002; 346: 1047</a:t>
            </a:r>
          </a:p>
        </p:txBody>
      </p:sp>
    </p:spTree>
    <p:extLst>
      <p:ext uri="{BB962C8B-B14F-4D97-AF65-F5344CB8AC3E}">
        <p14:creationId xmlns:p14="http://schemas.microsoft.com/office/powerpoint/2010/main" val="1413645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5FB07E0-A820-486B-9EC5-34B0639B9FA7}"/>
              </a:ext>
            </a:extLst>
          </p:cNvPr>
          <p:cNvPicPr/>
          <p:nvPr>
            <p:extLst/>
          </p:nvPr>
        </p:nvPicPr>
        <p:blipFill>
          <a:blip r:embed="rId3"/>
          <a:stretch>
            <a:fillRect/>
          </a:stretch>
        </p:blipFill>
        <p:spPr>
          <a:xfrm>
            <a:off x="1566866" y="3394045"/>
            <a:ext cx="4524375" cy="2107406"/>
          </a:xfrm>
          <a:prstGeom prst="rect">
            <a:avLst/>
          </a:prstGeom>
        </p:spPr>
      </p:pic>
      <p:pic>
        <p:nvPicPr>
          <p:cNvPr id="5" name="Image 4">
            <a:extLst>
              <a:ext uri="{FF2B5EF4-FFF2-40B4-BE49-F238E27FC236}">
                <a16:creationId xmlns:a16="http://schemas.microsoft.com/office/drawing/2014/main" id="{C03C29B9-9ECC-4C63-8336-D5D091374E3A}"/>
              </a:ext>
            </a:extLst>
          </p:cNvPr>
          <p:cNvPicPr/>
          <p:nvPr>
            <p:extLst/>
          </p:nvPr>
        </p:nvPicPr>
        <p:blipFill>
          <a:blip r:embed="rId4"/>
          <a:stretch>
            <a:fillRect/>
          </a:stretch>
        </p:blipFill>
        <p:spPr>
          <a:xfrm>
            <a:off x="6126166" y="3386620"/>
            <a:ext cx="4522787" cy="2106215"/>
          </a:xfrm>
          <a:prstGeom prst="rect">
            <a:avLst/>
          </a:prstGeom>
        </p:spPr>
      </p:pic>
      <p:sp>
        <p:nvSpPr>
          <p:cNvPr id="10" name="Titre 1"/>
          <p:cNvSpPr txBox="1">
            <a:spLocks/>
          </p:cNvSpPr>
          <p:nvPr/>
        </p:nvSpPr>
        <p:spPr>
          <a:xfrm>
            <a:off x="1524000" y="1023973"/>
            <a:ext cx="9144000" cy="295929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r-FR" sz="3000" b="1" dirty="0">
                <a:solidFill>
                  <a:srgbClr val="3333FF"/>
                </a:solidFill>
              </a:rPr>
              <a:t>Comparaison de la  répartition des cas en fonction de l’âge :</a:t>
            </a:r>
          </a:p>
          <a:p>
            <a:pPr marL="293688" indent="-293688" algn="l">
              <a:spcBef>
                <a:spcPts val="600"/>
              </a:spcBef>
              <a:buAutoNum type="arabicParenR"/>
            </a:pPr>
            <a:r>
              <a:rPr lang="fr-FR" sz="3000" b="1" dirty="0"/>
              <a:t> </a:t>
            </a:r>
            <a:r>
              <a:rPr lang="fr-FR" sz="3000" b="1" dirty="0">
                <a:solidFill>
                  <a:srgbClr val="008000"/>
                </a:solidFill>
              </a:rPr>
              <a:t>avec le dépistage, l’incidence à 1 ans est augmentée,  c’est un but du dépistage</a:t>
            </a:r>
          </a:p>
          <a:p>
            <a:pPr>
              <a:spcBef>
                <a:spcPts val="600"/>
              </a:spcBef>
            </a:pPr>
            <a:r>
              <a:rPr lang="fr-FR" sz="3000" b="1" dirty="0"/>
              <a:t>Groupe témoin             Groupe dépisté</a:t>
            </a:r>
            <a:endParaRPr lang="fr-FR" sz="3000" b="1" dirty="0">
              <a:solidFill>
                <a:srgbClr val="008000"/>
              </a:solidFill>
            </a:endParaRPr>
          </a:p>
          <a:p>
            <a:pPr algn="l">
              <a:spcBef>
                <a:spcPts val="600"/>
              </a:spcBef>
            </a:pPr>
            <a:endParaRPr lang="fr-FR" sz="3000" b="1" dirty="0">
              <a:solidFill>
                <a:srgbClr val="008000"/>
              </a:solidFill>
            </a:endParaRPr>
          </a:p>
        </p:txBody>
      </p:sp>
      <p:cxnSp>
        <p:nvCxnSpPr>
          <p:cNvPr id="6" name="Connecteur droit 5"/>
          <p:cNvCxnSpPr/>
          <p:nvPr/>
        </p:nvCxnSpPr>
        <p:spPr>
          <a:xfrm>
            <a:off x="2094548" y="4563126"/>
            <a:ext cx="876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1631504" y="4185084"/>
            <a:ext cx="504056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6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0406" y="3104964"/>
            <a:ext cx="9144000" cy="702078"/>
          </a:xfrm>
        </p:spPr>
        <p:txBody>
          <a:bodyPr>
            <a:normAutofit/>
          </a:bodyPr>
          <a:lstStyle/>
          <a:p>
            <a:r>
              <a:rPr lang="fr-FR" sz="3000" b="1" dirty="0"/>
              <a:t>Groupe témoin             Groupe dépisté</a:t>
            </a:r>
          </a:p>
        </p:txBody>
      </p:sp>
      <p:sp>
        <p:nvSpPr>
          <p:cNvPr id="8" name="Titre 1"/>
          <p:cNvSpPr txBox="1">
            <a:spLocks/>
          </p:cNvSpPr>
          <p:nvPr/>
        </p:nvSpPr>
        <p:spPr>
          <a:xfrm>
            <a:off x="1524003" y="1043230"/>
            <a:ext cx="9243905" cy="18457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000" b="1" dirty="0">
                <a:solidFill>
                  <a:srgbClr val="3333FF"/>
                </a:solidFill>
              </a:rPr>
              <a:t>Analyse de l’essai : comparaison de la  répartition des cas en fonction de l’âge :</a:t>
            </a:r>
          </a:p>
          <a:p>
            <a:pPr algn="l"/>
            <a:r>
              <a:rPr lang="fr-FR" sz="3000" b="1" dirty="0"/>
              <a:t>1) l’incidence à 1 ans est augmentée</a:t>
            </a:r>
          </a:p>
          <a:p>
            <a:pPr algn="l"/>
            <a:r>
              <a:rPr lang="fr-FR" sz="3000" b="1" dirty="0"/>
              <a:t>2) les incidences à 2, 3 et 4 ans sont </a:t>
            </a:r>
          </a:p>
          <a:p>
            <a:pPr algn="l"/>
            <a:r>
              <a:rPr lang="fr-FR" sz="3000" b="1" dirty="0"/>
              <a:t>     diminuées</a:t>
            </a:r>
          </a:p>
        </p:txBody>
      </p:sp>
      <p:pic>
        <p:nvPicPr>
          <p:cNvPr id="3" name="Image 2">
            <a:extLst>
              <a:ext uri="{FF2B5EF4-FFF2-40B4-BE49-F238E27FC236}">
                <a16:creationId xmlns:a16="http://schemas.microsoft.com/office/drawing/2014/main" id="{C7601E6F-AE56-4810-8404-3E63D95638C4}"/>
              </a:ext>
            </a:extLst>
          </p:cNvPr>
          <p:cNvPicPr>
            <a:picLocks noChangeAspect="1" noChangeArrowheads="1"/>
          </p:cNvPicPr>
          <p:nvPr>
            <p:extLst/>
          </p:nvPr>
        </p:nvPicPr>
        <p:blipFill>
          <a:blip r:embed="rId3"/>
          <a:srcRect/>
          <a:stretch>
            <a:fillRect/>
          </a:stretch>
        </p:blipFill>
        <p:spPr bwMode="auto">
          <a:xfrm>
            <a:off x="1566866" y="3384426"/>
            <a:ext cx="4524375" cy="233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D88AC870-88E9-4C81-88B3-498F6C14771B}"/>
              </a:ext>
            </a:extLst>
          </p:cNvPr>
          <p:cNvPicPr/>
          <p:nvPr>
            <p:extLst/>
          </p:nvPr>
        </p:nvPicPr>
        <p:blipFill>
          <a:blip r:embed="rId4"/>
          <a:stretch>
            <a:fillRect/>
          </a:stretch>
        </p:blipFill>
        <p:spPr>
          <a:xfrm>
            <a:off x="6002338" y="3320990"/>
            <a:ext cx="4521200" cy="2331115"/>
          </a:xfrm>
          <a:prstGeom prst="rect">
            <a:avLst/>
          </a:prstGeom>
        </p:spPr>
      </p:pic>
    </p:spTree>
    <p:extLst>
      <p:ext uri="{BB962C8B-B14F-4D97-AF65-F5344CB8AC3E}">
        <p14:creationId xmlns:p14="http://schemas.microsoft.com/office/powerpoint/2010/main" val="187013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1510406" y="857250"/>
            <a:ext cx="9144000" cy="2463738"/>
          </a:xfrm>
        </p:spPr>
        <p:txBody>
          <a:bodyPr>
            <a:noAutofit/>
          </a:bodyPr>
          <a:lstStyle/>
          <a:p>
            <a:br>
              <a:rPr lang="fr-FR" sz="3000" b="1" dirty="0"/>
            </a:br>
            <a:r>
              <a:rPr lang="fr-FR" sz="3000" b="1" u="sng" dirty="0"/>
              <a:t>Sans surdiagnostic</a:t>
            </a:r>
            <a:r>
              <a:rPr lang="fr-FR" sz="3000" b="1" dirty="0"/>
              <a:t>, les cas manquants compensent exactement les diagnostics avancés </a:t>
            </a:r>
            <a:br>
              <a:rPr lang="fr-FR" sz="3000" b="1" dirty="0"/>
            </a:br>
            <a:r>
              <a:rPr lang="fr-FR" sz="3000" b="1" dirty="0">
                <a:solidFill>
                  <a:srgbClr val="009900"/>
                </a:solidFill>
              </a:rPr>
              <a:t>Nombre de diagnostics avancés = </a:t>
            </a:r>
            <a:br>
              <a:rPr lang="fr-FR" sz="3000" b="1" dirty="0">
                <a:solidFill>
                  <a:srgbClr val="009900"/>
                </a:solidFill>
              </a:rPr>
            </a:br>
            <a:r>
              <a:rPr lang="fr-FR" sz="3000" b="1" dirty="0">
                <a:solidFill>
                  <a:srgbClr val="009900"/>
                </a:solidFill>
              </a:rPr>
              <a:t>                            nombre de cas manquants</a:t>
            </a:r>
            <a:br>
              <a:rPr lang="fr-FR" sz="3000" b="1" dirty="0">
                <a:solidFill>
                  <a:srgbClr val="009900"/>
                </a:solidFill>
              </a:rPr>
            </a:br>
            <a:r>
              <a:rPr lang="fr-FR" sz="3000" b="1" dirty="0"/>
              <a:t>Groupe témoin             Groupe dépisté</a:t>
            </a:r>
          </a:p>
        </p:txBody>
      </p:sp>
      <p:sp>
        <p:nvSpPr>
          <p:cNvPr id="7" name="Titre 1"/>
          <p:cNvSpPr txBox="1">
            <a:spLocks/>
          </p:cNvSpPr>
          <p:nvPr/>
        </p:nvSpPr>
        <p:spPr>
          <a:xfrm>
            <a:off x="1524000" y="5143500"/>
            <a:ext cx="914400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b="1" dirty="0">
              <a:solidFill>
                <a:srgbClr val="009900"/>
              </a:solidFill>
            </a:endParaRPr>
          </a:p>
        </p:txBody>
      </p:sp>
      <p:pic>
        <p:nvPicPr>
          <p:cNvPr id="2" name="Image 1">
            <a:extLst>
              <a:ext uri="{FF2B5EF4-FFF2-40B4-BE49-F238E27FC236}">
                <a16:creationId xmlns:a16="http://schemas.microsoft.com/office/drawing/2014/main" id="{76D2DCD6-0CCC-4284-AAE3-323C693AA8B5}"/>
              </a:ext>
            </a:extLst>
          </p:cNvPr>
          <p:cNvPicPr>
            <a:picLocks noChangeAspect="1" noChangeArrowheads="1"/>
          </p:cNvPicPr>
          <p:nvPr>
            <p:extLst/>
          </p:nvPr>
        </p:nvPicPr>
        <p:blipFill>
          <a:blip r:embed="rId3"/>
          <a:srcRect/>
          <a:stretch>
            <a:fillRect/>
          </a:stretch>
        </p:blipFill>
        <p:spPr bwMode="auto">
          <a:xfrm>
            <a:off x="1606550" y="3475213"/>
            <a:ext cx="4522788" cy="2328863"/>
          </a:xfrm>
          <a:prstGeom prst="rect">
            <a:avLst/>
          </a:prstGeom>
          <a:noFill/>
          <a:ln>
            <a:noFill/>
          </a:ln>
        </p:spPr>
      </p:pic>
      <p:pic>
        <p:nvPicPr>
          <p:cNvPr id="3" name="Image 2">
            <a:extLst>
              <a:ext uri="{FF2B5EF4-FFF2-40B4-BE49-F238E27FC236}">
                <a16:creationId xmlns:a16="http://schemas.microsoft.com/office/drawing/2014/main" id="{97608946-7586-4EBB-BD66-D813E9F91B2F}"/>
              </a:ext>
            </a:extLst>
          </p:cNvPr>
          <p:cNvPicPr/>
          <p:nvPr>
            <p:extLst/>
          </p:nvPr>
        </p:nvPicPr>
        <p:blipFill>
          <a:blip r:embed="rId4"/>
          <a:stretch>
            <a:fillRect/>
          </a:stretch>
        </p:blipFill>
        <p:spPr>
          <a:xfrm>
            <a:off x="6070600" y="3369636"/>
            <a:ext cx="4521200" cy="2435628"/>
          </a:xfrm>
          <a:prstGeom prst="rect">
            <a:avLst/>
          </a:prstGeom>
        </p:spPr>
      </p:pic>
    </p:spTree>
    <p:extLst>
      <p:ext uri="{BB962C8B-B14F-4D97-AF65-F5344CB8AC3E}">
        <p14:creationId xmlns:p14="http://schemas.microsoft.com/office/powerpoint/2010/main" val="9890067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3859</TotalTime>
  <Words>2766</Words>
  <Application>Microsoft Office PowerPoint</Application>
  <PresentationFormat>Grand écran</PresentationFormat>
  <Paragraphs>233</Paragraphs>
  <Slides>45</Slides>
  <Notes>15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45</vt:i4>
      </vt:variant>
    </vt:vector>
  </HeadingPairs>
  <TitlesOfParts>
    <vt:vector size="48" baseType="lpstr">
      <vt:lpstr>Arial</vt:lpstr>
      <vt:lpstr>Calibri</vt:lpstr>
      <vt:lpstr>Thème Office</vt:lpstr>
      <vt:lpstr>Discussion sur les avantages et les inconvénients du dépistage du cancer du sein </vt:lpstr>
      <vt:lpstr>Dépistage du cancer du sein</vt:lpstr>
      <vt:lpstr>Présentation PowerPoint</vt:lpstr>
      <vt:lpstr>Présentation PowerPoint</vt:lpstr>
      <vt:lpstr>Le cas simple du neuroblastome un cancer de l’enfant Incidence du neuroblastome symptomatique en fonction de l’âge, sans dépistage </vt:lpstr>
      <vt:lpstr> Neuroblastome, incidence en fonction de l’âge dans une étude du dépistage par dosage des catécholamines urinaires à l’âge d’un an Régions témoins              Régions invitées sans dépistage                    au dépistage 1,1 million d’enfants        1,5 million d’enfants</vt:lpstr>
      <vt:lpstr>Présentation PowerPoint</vt:lpstr>
      <vt:lpstr>Groupe témoin             Groupe dépisté</vt:lpstr>
      <vt:lpstr> Sans surdiagnostic, les cas manquants compensent exactement les diagnostics avancés  Nombre de diagnostics avancés =                              nombre de cas manquants Groupe témoin             Groupe dépisté</vt:lpstr>
      <vt:lpstr> Avec surdiagnostic, les cas manquants ne compensent pas les diagnostics avancés Surdiagnostic= Nombre de diagnostics avancés                              - nombre de cas manquants  Groupe témoin             Groupe dépisté</vt:lpstr>
      <vt:lpstr>Surdiagnostic : différence entre les incidences cumulées entre 12 et 60 mois dans le groupe dépisté et dans le groupe témoin Groupe témoin                 Groupe dépisté 7,3 pour 100 000 enfants     14,2 pour 100 000 enfants Différence : 6,9 pour 100 000 Rapport : 14,2/7,3 = 1,95 </vt:lpstr>
      <vt:lpstr> </vt:lpstr>
      <vt:lpstr>Dépistage du cancer du sein :  la situation se complique</vt:lpstr>
      <vt:lpstr>Diagramme de Lexis :  âge en fonction de la date </vt:lpstr>
      <vt:lpstr>Njor et al. 2013, données individuelles</vt:lpstr>
      <vt:lpstr>Dépistage dans l’île de Funen</vt:lpstr>
      <vt:lpstr>Dépistage dans l’île de Funen</vt:lpstr>
      <vt:lpstr> Ile de Funen Danemark sans dépistage En vert population dépistée En gris groupe contrôle ailleurs antérieur En rouge groupe contrôle antérieur   En bleu groupe contrôle ailleurs synchrone</vt:lpstr>
      <vt:lpstr>Nombre de cancers du sein pour 100 000 en fonction de l’âge, Population de Funen dépistée et trois populations contrôle.</vt:lpstr>
      <vt:lpstr>Conclusion de l’étude de Njor et al.</vt:lpstr>
      <vt:lpstr>Dépistage du cancer du sein</vt:lpstr>
      <vt:lpstr>Présentation PowerPoint</vt:lpstr>
      <vt:lpstr>Avec des données agrégées, on étudie l’incidence du cancer du sein dans des rectangles du diagramme de Lexis</vt:lpstr>
      <vt:lpstr>a) Analyse des données selon Jorgensen                  b) Problèmes avec la méthode</vt:lpstr>
      <vt:lpstr>Présentation PowerPoint</vt:lpstr>
      <vt:lpstr>Conclusions</vt:lpstr>
      <vt:lpstr>Estimations publiées du surdiagnostic des cancers du sein in situ et invasifs</vt:lpstr>
      <vt:lpstr>Le plus probable est que les surdiagnostics représentent moins de 10% des cas.  Les anti dépistages (Cancer Rose, Bernard Duperray …) présentent des estimations du surdiagnostic trop élevées.</vt:lpstr>
      <vt:lpstr>Dépistage du cancer du sein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Conclusions</vt:lpstr>
      <vt:lpstr>Conclusions</vt:lpstr>
      <vt:lpstr>Conclusion finale</vt:lpstr>
      <vt:lpstr>Quelques références</vt:lpstr>
      <vt:lpstr>Complément au cours</vt:lpstr>
      <vt:lpstr>Estimation des cancers du sein évitables, données de 2015</vt:lpstr>
      <vt:lpstr>Idées infondées sur les causes évitables de cancer du sein</vt:lpstr>
    </vt:vector>
  </TitlesOfParts>
  <Company>IGR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Dépistage des cancers en France</dc:title>
  <dc:creator>Administrateur</dc:creator>
  <cp:lastModifiedBy>HILL Catherine</cp:lastModifiedBy>
  <cp:revision>192</cp:revision>
  <cp:lastPrinted>2019-01-22T10:45:21Z</cp:lastPrinted>
  <dcterms:created xsi:type="dcterms:W3CDTF">2017-10-18T08:30:51Z</dcterms:created>
  <dcterms:modified xsi:type="dcterms:W3CDTF">2023-04-07T14:35:08Z</dcterms:modified>
</cp:coreProperties>
</file>