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83" r:id="rId3"/>
    <p:sldId id="284" r:id="rId4"/>
    <p:sldId id="265" r:id="rId5"/>
    <p:sldId id="267" r:id="rId6"/>
    <p:sldId id="301" r:id="rId7"/>
    <p:sldId id="268" r:id="rId8"/>
    <p:sldId id="269" r:id="rId9"/>
    <p:sldId id="285" r:id="rId10"/>
    <p:sldId id="270" r:id="rId11"/>
    <p:sldId id="271" r:id="rId12"/>
    <p:sldId id="272" r:id="rId13"/>
    <p:sldId id="273" r:id="rId14"/>
    <p:sldId id="274" r:id="rId15"/>
    <p:sldId id="275" r:id="rId16"/>
    <p:sldId id="310" r:id="rId17"/>
    <p:sldId id="295" r:id="rId18"/>
    <p:sldId id="290" r:id="rId19"/>
    <p:sldId id="291" r:id="rId20"/>
    <p:sldId id="292" r:id="rId21"/>
    <p:sldId id="312" r:id="rId22"/>
    <p:sldId id="276" r:id="rId23"/>
    <p:sldId id="293" r:id="rId24"/>
    <p:sldId id="289" r:id="rId25"/>
    <p:sldId id="278" r:id="rId26"/>
    <p:sldId id="280" r:id="rId27"/>
    <p:sldId id="307" r:id="rId28"/>
    <p:sldId id="304" r:id="rId29"/>
    <p:sldId id="308" r:id="rId30"/>
    <p:sldId id="305" r:id="rId31"/>
    <p:sldId id="279" r:id="rId32"/>
    <p:sldId id="296" r:id="rId33"/>
    <p:sldId id="311" r:id="rId34"/>
    <p:sldId id="261" r:id="rId35"/>
    <p:sldId id="302" r:id="rId36"/>
    <p:sldId id="303" r:id="rId37"/>
    <p:sldId id="315" r:id="rId38"/>
    <p:sldId id="263" r:id="rId39"/>
    <p:sldId id="287" r:id="rId40"/>
    <p:sldId id="298" r:id="rId41"/>
    <p:sldId id="316" r:id="rId42"/>
    <p:sldId id="299" r:id="rId43"/>
    <p:sldId id="300" r:id="rId44"/>
    <p:sldId id="297" r:id="rId45"/>
    <p:sldId id="314" r:id="rId46"/>
    <p:sldId id="313" r:id="rId4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73029" autoAdjust="0"/>
  </p:normalViewPr>
  <p:slideViewPr>
    <p:cSldViewPr>
      <p:cViewPr varScale="1">
        <p:scale>
          <a:sx n="75" d="100"/>
          <a:sy n="75" d="100"/>
        </p:scale>
        <p:origin x="-660" y="-96"/>
      </p:cViewPr>
      <p:guideLst>
        <p:guide orient="horz" pos="2160"/>
        <p:guide pos="2880"/>
      </p:guideLst>
    </p:cSldViewPr>
  </p:slideViewPr>
  <p:outlineViewPr>
    <p:cViewPr>
      <p:scale>
        <a:sx n="33" d="100"/>
        <a:sy n="33" d="100"/>
      </p:scale>
      <p:origin x="0" y="6864"/>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7DD008-248D-48C6-8E8E-82211AD3C7E7}" type="datetimeFigureOut">
              <a:rPr lang="fr-FR" smtClean="0"/>
              <a:t>05/06/2015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6BB2EB-B6F6-4DD8-B0D9-36920F9882C9}" type="slidenum">
              <a:rPr lang="fr-FR" smtClean="0"/>
              <a:t>‹N°›</a:t>
            </a:fld>
            <a:endParaRPr lang="fr-FR"/>
          </a:p>
        </p:txBody>
      </p:sp>
    </p:spTree>
    <p:extLst>
      <p:ext uri="{BB962C8B-B14F-4D97-AF65-F5344CB8AC3E}">
        <p14:creationId xmlns:p14="http://schemas.microsoft.com/office/powerpoint/2010/main" val="3811945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56BB2EB-B6F6-4DD8-B0D9-36920F9882C9}" type="slidenum">
              <a:rPr lang="fr-FR" smtClean="0"/>
              <a:t>2</a:t>
            </a:fld>
            <a:endParaRPr lang="fr-FR"/>
          </a:p>
        </p:txBody>
      </p:sp>
    </p:spTree>
    <p:extLst>
      <p:ext uri="{BB962C8B-B14F-4D97-AF65-F5344CB8AC3E}">
        <p14:creationId xmlns:p14="http://schemas.microsoft.com/office/powerpoint/2010/main" val="1748664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La méthode, proposée par Peto </a:t>
            </a:r>
            <a:r>
              <a:rPr lang="fr-FR" sz="1200" kern="1200" smtClean="0">
                <a:solidFill>
                  <a:schemeClr val="tx1"/>
                </a:solidFill>
                <a:effectLst/>
                <a:latin typeface="+mn-lt"/>
                <a:ea typeface="+mn-ea"/>
                <a:cs typeface="+mn-cs"/>
              </a:rPr>
              <a:t>et al.(</a:t>
            </a:r>
            <a:r>
              <a:rPr lang="fr-FR" sz="1200" kern="1200" dirty="0" smtClean="0">
                <a:solidFill>
                  <a:schemeClr val="tx1"/>
                </a:solidFill>
                <a:effectLst/>
                <a:latin typeface="+mn-lt"/>
                <a:ea typeface="+mn-ea"/>
                <a:cs typeface="+mn-cs"/>
              </a:rPr>
              <a:t>2), consiste à estimer la prévalence du tabagisme comme la proportion de fumeurs qui explique la mortalité par cancer du poumon observée une année donnée en France comme une pondération de la mortalité chez les fumeurs et les non-fumeurs supposés encourir les risques observés dans l’enquête </a:t>
            </a:r>
            <a:r>
              <a:rPr lang="fr-FR" sz="1200" kern="1200" smtClean="0">
                <a:solidFill>
                  <a:schemeClr val="tx1"/>
                </a:solidFill>
                <a:effectLst/>
                <a:latin typeface="+mn-lt"/>
                <a:ea typeface="+mn-ea"/>
                <a:cs typeface="+mn-cs"/>
              </a:rPr>
              <a:t>CPS II. </a:t>
            </a:r>
            <a:endParaRPr lang="fr-FR" dirty="0"/>
          </a:p>
        </p:txBody>
      </p:sp>
      <p:sp>
        <p:nvSpPr>
          <p:cNvPr id="4" name="Espace réservé du numéro de diapositive 3"/>
          <p:cNvSpPr>
            <a:spLocks noGrp="1"/>
          </p:cNvSpPr>
          <p:nvPr>
            <p:ph type="sldNum" sz="quarter" idx="10"/>
          </p:nvPr>
        </p:nvSpPr>
        <p:spPr/>
        <p:txBody>
          <a:bodyPr/>
          <a:lstStyle/>
          <a:p>
            <a:fld id="{156BB2EB-B6F6-4DD8-B0D9-36920F9882C9}" type="slidenum">
              <a:rPr lang="fr-FR" smtClean="0"/>
              <a:t>22</a:t>
            </a:fld>
            <a:endParaRPr lang="fr-FR"/>
          </a:p>
        </p:txBody>
      </p:sp>
    </p:spTree>
    <p:extLst>
      <p:ext uri="{BB962C8B-B14F-4D97-AF65-F5344CB8AC3E}">
        <p14:creationId xmlns:p14="http://schemas.microsoft.com/office/powerpoint/2010/main" val="3725682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56BB2EB-B6F6-4DD8-B0D9-36920F9882C9}" type="slidenum">
              <a:rPr lang="fr-FR" smtClean="0"/>
              <a:t>23</a:t>
            </a:fld>
            <a:endParaRPr lang="fr-FR"/>
          </a:p>
        </p:txBody>
      </p:sp>
    </p:spTree>
    <p:extLst>
      <p:ext uri="{BB962C8B-B14F-4D97-AF65-F5344CB8AC3E}">
        <p14:creationId xmlns:p14="http://schemas.microsoft.com/office/powerpoint/2010/main" val="333139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Estimer</a:t>
            </a:r>
            <a:r>
              <a:rPr lang="fr-FR" baseline="0" dirty="0" smtClean="0"/>
              <a:t> quelle proportion de fumeurs en France va expliquer la mortalité par cancer du poumon si les risques encourus par les fumeurs français étaient les même que les risques encourus par les fumeurs de la cohorte américaine CPS II,</a:t>
            </a:r>
          </a:p>
          <a:p>
            <a:r>
              <a:rPr lang="fr-FR" baseline="0" dirty="0" smtClean="0"/>
              <a:t>C’est celle estimation de la « prévalence » callé sur les risques américains et la mortalité </a:t>
            </a:r>
            <a:r>
              <a:rPr lang="fr-FR" baseline="0" dirty="0" err="1" smtClean="0"/>
              <a:t>francaise</a:t>
            </a:r>
            <a:r>
              <a:rPr lang="fr-FR" baseline="0" dirty="0" smtClean="0"/>
              <a:t> qui permet d’utiliser les RR publiés qui ont été estimés sur une pop américaine,</a:t>
            </a:r>
          </a:p>
          <a:p>
            <a:r>
              <a:rPr lang="fr-FR" baseline="0" dirty="0" smtClean="0"/>
              <a:t>On ne peut pas utiliser </a:t>
            </a:r>
            <a:r>
              <a:rPr lang="fr-FR" baseline="0" smtClean="0"/>
              <a:t>des prévalences </a:t>
            </a:r>
            <a:r>
              <a:rPr lang="fr-FR" baseline="0" dirty="0" smtClean="0"/>
              <a:t>estimées à partir d’enquêtes et mélanger avec des </a:t>
            </a:r>
            <a:r>
              <a:rPr lang="fr-FR" baseline="0" dirty="0" err="1" smtClean="0"/>
              <a:t>rr</a:t>
            </a:r>
            <a:r>
              <a:rPr lang="fr-FR" baseline="0" dirty="0" smtClean="0"/>
              <a:t> américains </a:t>
            </a:r>
            <a:endParaRPr lang="fr-FR" dirty="0"/>
          </a:p>
        </p:txBody>
      </p:sp>
      <p:sp>
        <p:nvSpPr>
          <p:cNvPr id="4" name="Espace réservé du numéro de diapositive 3"/>
          <p:cNvSpPr>
            <a:spLocks noGrp="1"/>
          </p:cNvSpPr>
          <p:nvPr>
            <p:ph type="sldNum" sz="quarter" idx="10"/>
          </p:nvPr>
        </p:nvSpPr>
        <p:spPr/>
        <p:txBody>
          <a:bodyPr/>
          <a:lstStyle/>
          <a:p>
            <a:fld id="{EDCD3B0A-56F4-4C9B-B86E-D23FA7D16DC3}" type="slidenum">
              <a:rPr lang="fr-FR" smtClean="0"/>
              <a:t>24</a:t>
            </a:fld>
            <a:endParaRPr lang="fr-FR"/>
          </a:p>
        </p:txBody>
      </p:sp>
    </p:spTree>
    <p:extLst>
      <p:ext uri="{BB962C8B-B14F-4D97-AF65-F5344CB8AC3E}">
        <p14:creationId xmlns:p14="http://schemas.microsoft.com/office/powerpoint/2010/main" val="3307283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mtClean="0"/>
              <a:t>Estimation</a:t>
            </a:r>
            <a:r>
              <a:rPr lang="fr-FR" baseline="0" smtClean="0"/>
              <a:t> Oxford pour 2009 : 66 000 = 5</a:t>
            </a:r>
          </a:p>
          <a:p>
            <a:r>
              <a:rPr lang="fr-FR" baseline="0" smtClean="0"/>
              <a:t>3 000 + 13 000</a:t>
            </a:r>
            <a:endParaRPr lang="fr-FR"/>
          </a:p>
        </p:txBody>
      </p:sp>
      <p:sp>
        <p:nvSpPr>
          <p:cNvPr id="4" name="Espace réservé du numéro de diapositive 3"/>
          <p:cNvSpPr>
            <a:spLocks noGrp="1"/>
          </p:cNvSpPr>
          <p:nvPr>
            <p:ph type="sldNum" sz="quarter" idx="10"/>
          </p:nvPr>
        </p:nvSpPr>
        <p:spPr/>
        <p:txBody>
          <a:bodyPr/>
          <a:lstStyle/>
          <a:p>
            <a:fld id="{156BB2EB-B6F6-4DD8-B0D9-36920F9882C9}" type="slidenum">
              <a:rPr lang="fr-FR" smtClean="0"/>
              <a:t>27</a:t>
            </a:fld>
            <a:endParaRPr lang="fr-FR"/>
          </a:p>
        </p:txBody>
      </p:sp>
    </p:spTree>
    <p:extLst>
      <p:ext uri="{BB962C8B-B14F-4D97-AF65-F5344CB8AC3E}">
        <p14:creationId xmlns:p14="http://schemas.microsoft.com/office/powerpoint/2010/main" val="4167361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56BB2EB-B6F6-4DD8-B0D9-36920F9882C9}" type="slidenum">
              <a:rPr lang="fr-FR" smtClean="0"/>
              <a:t>30</a:t>
            </a:fld>
            <a:endParaRPr lang="fr-FR"/>
          </a:p>
        </p:txBody>
      </p:sp>
    </p:spTree>
    <p:extLst>
      <p:ext uri="{BB962C8B-B14F-4D97-AF65-F5344CB8AC3E}">
        <p14:creationId xmlns:p14="http://schemas.microsoft.com/office/powerpoint/2010/main" val="2426425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Cohorte de 1 millions d’individus</a:t>
            </a:r>
          </a:p>
          <a:p>
            <a:r>
              <a:rPr lang="fr-FR" dirty="0" smtClean="0"/>
              <a:t>Liens avec mécanismes inflammatoires</a:t>
            </a:r>
            <a:r>
              <a:rPr lang="fr-FR" baseline="0" dirty="0" smtClean="0"/>
              <a:t> vasculaires et </a:t>
            </a:r>
            <a:r>
              <a:rPr lang="fr-FR" baseline="0" dirty="0" err="1" smtClean="0"/>
              <a:t>thrombolique</a:t>
            </a:r>
            <a:endParaRPr lang="fr-FR" baseline="0" dirty="0" smtClean="0"/>
          </a:p>
          <a:p>
            <a:r>
              <a:rPr lang="fr-FR" baseline="0" dirty="0" smtClean="0"/>
              <a:t>Je n’ai pas non plus pris en compte les décès liés par exemple aux femmes enceintes qui fument pendant leur grossesse et les risque pour le fœtus tel que petit poids à la naissance, naissance prématuré, etc…. Qui induise une mortalité chez les BB</a:t>
            </a:r>
            <a:endParaRPr lang="fr-FR" dirty="0"/>
          </a:p>
        </p:txBody>
      </p:sp>
      <p:sp>
        <p:nvSpPr>
          <p:cNvPr id="4" name="Espace réservé du numéro de diapositive 3"/>
          <p:cNvSpPr>
            <a:spLocks noGrp="1"/>
          </p:cNvSpPr>
          <p:nvPr>
            <p:ph type="sldNum" sz="quarter" idx="10"/>
          </p:nvPr>
        </p:nvSpPr>
        <p:spPr/>
        <p:txBody>
          <a:bodyPr/>
          <a:lstStyle/>
          <a:p>
            <a:fld id="{EDCD3B0A-56F4-4C9B-B86E-D23FA7D16DC3}" type="slidenum">
              <a:rPr lang="fr-FR" smtClean="0"/>
              <a:t>35</a:t>
            </a:fld>
            <a:endParaRPr lang="fr-FR"/>
          </a:p>
        </p:txBody>
      </p:sp>
    </p:spTree>
    <p:extLst>
      <p:ext uri="{BB962C8B-B14F-4D97-AF65-F5344CB8AC3E}">
        <p14:creationId xmlns:p14="http://schemas.microsoft.com/office/powerpoint/2010/main" val="3730734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e l'image des diapositives 1"/>
          <p:cNvSpPr>
            <a:spLocks noGrp="1" noRot="1" noChangeAspect="1" noTextEdit="1"/>
          </p:cNvSpPr>
          <p:nvPr>
            <p:ph type="sldImg"/>
          </p:nvPr>
        </p:nvSpPr>
        <p:spPr>
          <a:ln/>
        </p:spPr>
      </p:sp>
      <p:sp>
        <p:nvSpPr>
          <p:cNvPr id="86019" name="Espace réservé des commentaires 2"/>
          <p:cNvSpPr>
            <a:spLocks noGrp="1"/>
          </p:cNvSpPr>
          <p:nvPr>
            <p:ph type="body" idx="1"/>
          </p:nvPr>
        </p:nvSpPr>
        <p:spPr>
          <a:noFill/>
        </p:spPr>
        <p:txBody>
          <a:bodyPr/>
          <a:lstStyle/>
          <a:p>
            <a:endParaRPr lang="fr-FR" smtClean="0"/>
          </a:p>
        </p:txBody>
      </p:sp>
      <p:sp>
        <p:nvSpPr>
          <p:cNvPr id="86020" name="Espace réservé du numéro de diapositive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B8A245E-538F-4803-84C9-025838700B99}" type="slidenum">
              <a:rPr lang="fr-FR" sz="1200" smtClean="0"/>
              <a:pPr/>
              <a:t>36</a:t>
            </a:fld>
            <a:endParaRPr lang="fr-FR"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DCD3B0A-56F4-4C9B-B86E-D23FA7D16DC3}" type="slidenum">
              <a:rPr lang="fr-FR" smtClean="0"/>
              <a:t>40</a:t>
            </a:fld>
            <a:endParaRPr lang="fr-FR"/>
          </a:p>
        </p:txBody>
      </p:sp>
    </p:spTree>
    <p:extLst>
      <p:ext uri="{BB962C8B-B14F-4D97-AF65-F5344CB8AC3E}">
        <p14:creationId xmlns:p14="http://schemas.microsoft.com/office/powerpoint/2010/main" val="2076296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z="2400" b="1"/>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56BB2EB-B6F6-4DD8-B0D9-36920F9882C9}" type="slidenum">
              <a:rPr lang="fr-FR" smtClean="0"/>
              <a:t>3</a:t>
            </a:fld>
            <a:endParaRPr lang="fr-FR"/>
          </a:p>
        </p:txBody>
      </p:sp>
    </p:spTree>
    <p:extLst>
      <p:ext uri="{BB962C8B-B14F-4D97-AF65-F5344CB8AC3E}">
        <p14:creationId xmlns:p14="http://schemas.microsoft.com/office/powerpoint/2010/main" val="232268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Liste des maladies dont le risque est augmenté par le tabac, validée par l’OMS</a:t>
            </a:r>
          </a:p>
          <a:p>
            <a:r>
              <a:rPr lang="fr-FR" dirty="0" smtClean="0"/>
              <a:t>Ne</a:t>
            </a:r>
            <a:r>
              <a:rPr lang="fr-FR" baseline="0" dirty="0" smtClean="0"/>
              <a:t> prend pas en compte les maladies très récemment reconnues </a:t>
            </a:r>
            <a:endParaRPr lang="fr-FR" dirty="0"/>
          </a:p>
        </p:txBody>
      </p:sp>
      <p:sp>
        <p:nvSpPr>
          <p:cNvPr id="4" name="Espace réservé du numéro de diapositive 3"/>
          <p:cNvSpPr>
            <a:spLocks noGrp="1"/>
          </p:cNvSpPr>
          <p:nvPr>
            <p:ph type="sldNum" sz="quarter" idx="10"/>
          </p:nvPr>
        </p:nvSpPr>
        <p:spPr/>
        <p:txBody>
          <a:bodyPr/>
          <a:lstStyle/>
          <a:p>
            <a:fld id="{EDCD3B0A-56F4-4C9B-B86E-D23FA7D16DC3}" type="slidenum">
              <a:rPr lang="fr-FR" smtClean="0"/>
              <a:t>6</a:t>
            </a:fld>
            <a:endParaRPr lang="fr-FR"/>
          </a:p>
        </p:txBody>
      </p:sp>
    </p:spTree>
    <p:extLst>
      <p:ext uri="{BB962C8B-B14F-4D97-AF65-F5344CB8AC3E}">
        <p14:creationId xmlns:p14="http://schemas.microsoft.com/office/powerpoint/2010/main" val="3499642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56BB2EB-B6F6-4DD8-B0D9-36920F9882C9}" type="slidenum">
              <a:rPr lang="fr-FR" smtClean="0"/>
              <a:t>8</a:t>
            </a:fld>
            <a:endParaRPr lang="fr-FR"/>
          </a:p>
        </p:txBody>
      </p:sp>
    </p:spTree>
    <p:extLst>
      <p:ext uri="{BB962C8B-B14F-4D97-AF65-F5344CB8AC3E}">
        <p14:creationId xmlns:p14="http://schemas.microsoft.com/office/powerpoint/2010/main" val="1771712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6% en 2010, mais cette proportion est variable au cours du temps</a:t>
            </a:r>
            <a:endParaRPr lang="fr-FR" dirty="0"/>
          </a:p>
        </p:txBody>
      </p:sp>
      <p:sp>
        <p:nvSpPr>
          <p:cNvPr id="4" name="Espace réservé du numéro de diapositive 3"/>
          <p:cNvSpPr>
            <a:spLocks noGrp="1"/>
          </p:cNvSpPr>
          <p:nvPr>
            <p:ph type="sldNum" sz="quarter" idx="10"/>
          </p:nvPr>
        </p:nvSpPr>
        <p:spPr/>
        <p:txBody>
          <a:bodyPr/>
          <a:lstStyle/>
          <a:p>
            <a:fld id="{156BB2EB-B6F6-4DD8-B0D9-36920F9882C9}" type="slidenum">
              <a:rPr lang="fr-FR" smtClean="0"/>
              <a:t>10</a:t>
            </a:fld>
            <a:endParaRPr lang="fr-FR"/>
          </a:p>
        </p:txBody>
      </p:sp>
    </p:spTree>
    <p:extLst>
      <p:ext uri="{BB962C8B-B14F-4D97-AF65-F5344CB8AC3E}">
        <p14:creationId xmlns:p14="http://schemas.microsoft.com/office/powerpoint/2010/main" val="2268655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Estimer</a:t>
            </a:r>
            <a:r>
              <a:rPr lang="fr-FR" baseline="0" dirty="0" smtClean="0"/>
              <a:t> quelle proportion de fumeurs en France va expliquer la mortalité par cancer du poumon si les risques encourus par les fumeurs français étaient les même que les risques encourus par les fumeurs de la cohorte américaine CPS II,</a:t>
            </a:r>
          </a:p>
          <a:p>
            <a:r>
              <a:rPr lang="fr-FR" baseline="0" dirty="0" smtClean="0"/>
              <a:t>C’est celle estimation de la « prévalence » callé sur les risques américains et la mortalité </a:t>
            </a:r>
            <a:r>
              <a:rPr lang="fr-FR" baseline="0" dirty="0" err="1" smtClean="0"/>
              <a:t>francaise</a:t>
            </a:r>
            <a:r>
              <a:rPr lang="fr-FR" baseline="0" dirty="0" smtClean="0"/>
              <a:t> qui permet d’utiliser les RR publiés qui ont été estimés sur une pop américaine,</a:t>
            </a:r>
          </a:p>
          <a:p>
            <a:r>
              <a:rPr lang="fr-FR" baseline="0" dirty="0" smtClean="0"/>
              <a:t>On ne peut pas utiliser </a:t>
            </a:r>
            <a:r>
              <a:rPr lang="fr-FR" baseline="0" smtClean="0"/>
              <a:t>des prévalences </a:t>
            </a:r>
            <a:r>
              <a:rPr lang="fr-FR" baseline="0" dirty="0" smtClean="0"/>
              <a:t>estimées à partir d’enquêtes et mélanger avec des </a:t>
            </a:r>
            <a:r>
              <a:rPr lang="fr-FR" baseline="0" dirty="0" err="1" smtClean="0"/>
              <a:t>rr</a:t>
            </a:r>
            <a:r>
              <a:rPr lang="fr-FR" baseline="0" dirty="0" smtClean="0"/>
              <a:t> américains </a:t>
            </a:r>
            <a:endParaRPr lang="fr-FR" dirty="0"/>
          </a:p>
        </p:txBody>
      </p:sp>
      <p:sp>
        <p:nvSpPr>
          <p:cNvPr id="4" name="Espace réservé du numéro de diapositive 3"/>
          <p:cNvSpPr>
            <a:spLocks noGrp="1"/>
          </p:cNvSpPr>
          <p:nvPr>
            <p:ph type="sldNum" sz="quarter" idx="10"/>
          </p:nvPr>
        </p:nvSpPr>
        <p:spPr/>
        <p:txBody>
          <a:bodyPr/>
          <a:lstStyle/>
          <a:p>
            <a:fld id="{EDCD3B0A-56F4-4C9B-B86E-D23FA7D16DC3}" type="slidenum">
              <a:rPr lang="fr-FR" smtClean="0"/>
              <a:t>16</a:t>
            </a:fld>
            <a:endParaRPr lang="fr-FR"/>
          </a:p>
        </p:txBody>
      </p:sp>
    </p:spTree>
    <p:extLst>
      <p:ext uri="{BB962C8B-B14F-4D97-AF65-F5344CB8AC3E}">
        <p14:creationId xmlns:p14="http://schemas.microsoft.com/office/powerpoint/2010/main" val="3307283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C’est bien de décrire</a:t>
            </a:r>
            <a:r>
              <a:rPr lang="fr-FR" baseline="0" dirty="0" smtClean="0"/>
              <a:t> la méthode ici car on parle des risques relatifs ajustés après pour l’estimations de </a:t>
            </a:r>
            <a:r>
              <a:rPr lang="fr-FR" baseline="0" dirty="0" err="1" smtClean="0"/>
              <a:t>peto</a:t>
            </a:r>
            <a:r>
              <a:rPr lang="fr-FR" baseline="0" dirty="0" smtClean="0"/>
              <a:t> et oms</a:t>
            </a:r>
            <a:endParaRPr lang="fr-FR" dirty="0"/>
          </a:p>
        </p:txBody>
      </p:sp>
      <p:sp>
        <p:nvSpPr>
          <p:cNvPr id="4" name="Espace réservé du numéro de diapositive 3"/>
          <p:cNvSpPr>
            <a:spLocks noGrp="1"/>
          </p:cNvSpPr>
          <p:nvPr>
            <p:ph type="sldNum" sz="quarter" idx="10"/>
          </p:nvPr>
        </p:nvSpPr>
        <p:spPr/>
        <p:txBody>
          <a:bodyPr/>
          <a:lstStyle/>
          <a:p>
            <a:fld id="{EDCD3B0A-56F4-4C9B-B86E-D23FA7D16DC3}" type="slidenum">
              <a:rPr lang="fr-FR" smtClean="0"/>
              <a:t>18</a:t>
            </a:fld>
            <a:endParaRPr lang="fr-FR"/>
          </a:p>
        </p:txBody>
      </p:sp>
    </p:spTree>
    <p:extLst>
      <p:ext uri="{BB962C8B-B14F-4D97-AF65-F5344CB8AC3E}">
        <p14:creationId xmlns:p14="http://schemas.microsoft.com/office/powerpoint/2010/main" val="3409202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C’est bien de décrire</a:t>
            </a:r>
            <a:r>
              <a:rPr lang="fr-FR" baseline="0" dirty="0" smtClean="0"/>
              <a:t> la méthode ici car on parle des risques relatifs ajustés après pour l’estimations de </a:t>
            </a:r>
            <a:r>
              <a:rPr lang="fr-FR" baseline="0" dirty="0" err="1" smtClean="0"/>
              <a:t>peto</a:t>
            </a:r>
            <a:r>
              <a:rPr lang="fr-FR" baseline="0" dirty="0" smtClean="0"/>
              <a:t> et oms</a:t>
            </a:r>
            <a:endParaRPr lang="fr-FR" dirty="0"/>
          </a:p>
        </p:txBody>
      </p:sp>
      <p:sp>
        <p:nvSpPr>
          <p:cNvPr id="4" name="Espace réservé du numéro de diapositive 3"/>
          <p:cNvSpPr>
            <a:spLocks noGrp="1"/>
          </p:cNvSpPr>
          <p:nvPr>
            <p:ph type="sldNum" sz="quarter" idx="10"/>
          </p:nvPr>
        </p:nvSpPr>
        <p:spPr/>
        <p:txBody>
          <a:bodyPr/>
          <a:lstStyle/>
          <a:p>
            <a:fld id="{EDCD3B0A-56F4-4C9B-B86E-D23FA7D16DC3}" type="slidenum">
              <a:rPr lang="fr-FR" smtClean="0"/>
              <a:t>19</a:t>
            </a:fld>
            <a:endParaRPr lang="fr-FR"/>
          </a:p>
        </p:txBody>
      </p:sp>
    </p:spTree>
    <p:extLst>
      <p:ext uri="{BB962C8B-B14F-4D97-AF65-F5344CB8AC3E}">
        <p14:creationId xmlns:p14="http://schemas.microsoft.com/office/powerpoint/2010/main" val="3409202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Estimer</a:t>
            </a:r>
            <a:r>
              <a:rPr lang="fr-FR" baseline="0" dirty="0" smtClean="0"/>
              <a:t> quelle proportion de fumeurs en France va expliquer la mortalité par cancer du poumon si les risques encourus par les fumeurs français étaient les même que les risques encourus par les fumeurs de la cohorte américaine CPS II,</a:t>
            </a:r>
          </a:p>
          <a:p>
            <a:r>
              <a:rPr lang="fr-FR" baseline="0" dirty="0" smtClean="0"/>
              <a:t>C’est celle estimation de la « prévalence » callé sur les risques américains et la mortalité </a:t>
            </a:r>
            <a:r>
              <a:rPr lang="fr-FR" baseline="0" dirty="0" err="1" smtClean="0"/>
              <a:t>francaise</a:t>
            </a:r>
            <a:r>
              <a:rPr lang="fr-FR" baseline="0" dirty="0" smtClean="0"/>
              <a:t> qui permet d’utiliser les RR publiés qui ont été estimés sur une pop américaine,</a:t>
            </a:r>
          </a:p>
          <a:p>
            <a:r>
              <a:rPr lang="fr-FR" baseline="0" dirty="0" smtClean="0"/>
              <a:t>On ne peut pas utiliser </a:t>
            </a:r>
            <a:r>
              <a:rPr lang="fr-FR" baseline="0" smtClean="0"/>
              <a:t>des prévalences </a:t>
            </a:r>
            <a:r>
              <a:rPr lang="fr-FR" baseline="0" dirty="0" smtClean="0"/>
              <a:t>estimées à partir d’enquêtes et mélanger avec des </a:t>
            </a:r>
            <a:r>
              <a:rPr lang="fr-FR" baseline="0" dirty="0" err="1" smtClean="0"/>
              <a:t>rr</a:t>
            </a:r>
            <a:r>
              <a:rPr lang="fr-FR" baseline="0" dirty="0" smtClean="0"/>
              <a:t> américains </a:t>
            </a:r>
            <a:endParaRPr lang="fr-FR" dirty="0"/>
          </a:p>
        </p:txBody>
      </p:sp>
      <p:sp>
        <p:nvSpPr>
          <p:cNvPr id="4" name="Espace réservé du numéro de diapositive 3"/>
          <p:cNvSpPr>
            <a:spLocks noGrp="1"/>
          </p:cNvSpPr>
          <p:nvPr>
            <p:ph type="sldNum" sz="quarter" idx="10"/>
          </p:nvPr>
        </p:nvSpPr>
        <p:spPr/>
        <p:txBody>
          <a:bodyPr/>
          <a:lstStyle/>
          <a:p>
            <a:fld id="{EDCD3B0A-56F4-4C9B-B86E-D23FA7D16DC3}" type="slidenum">
              <a:rPr lang="fr-FR" smtClean="0"/>
              <a:t>21</a:t>
            </a:fld>
            <a:endParaRPr lang="fr-FR"/>
          </a:p>
        </p:txBody>
      </p:sp>
    </p:spTree>
    <p:extLst>
      <p:ext uri="{BB962C8B-B14F-4D97-AF65-F5344CB8AC3E}">
        <p14:creationId xmlns:p14="http://schemas.microsoft.com/office/powerpoint/2010/main" val="3307283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A4AC698-F05E-4CB5-9A56-74A6A4146307}" type="datetimeFigureOut">
              <a:rPr lang="fr-FR" smtClean="0"/>
              <a:t>05/06/2015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EE1824-09D3-46DD-83B2-35C8F0D49A1A}" type="slidenum">
              <a:rPr lang="fr-FR" smtClean="0"/>
              <a:t>‹N°›</a:t>
            </a:fld>
            <a:endParaRPr lang="fr-F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A4AC698-F05E-4CB5-9A56-74A6A4146307}" type="datetimeFigureOut">
              <a:rPr lang="fr-FR" smtClean="0"/>
              <a:t>05/06/2015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EE1824-09D3-46DD-83B2-35C8F0D49A1A}"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A4AC698-F05E-4CB5-9A56-74A6A4146307}" type="datetimeFigureOut">
              <a:rPr lang="fr-FR" smtClean="0"/>
              <a:t>05/06/2015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EE1824-09D3-46DD-83B2-35C8F0D49A1A}"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A4AC698-F05E-4CB5-9A56-74A6A4146307}" type="datetimeFigureOut">
              <a:rPr lang="fr-FR" smtClean="0"/>
              <a:t>05/06/2015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EE1824-09D3-46DD-83B2-35C8F0D49A1A}"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A4AC698-F05E-4CB5-9A56-74A6A4146307}" type="datetimeFigureOut">
              <a:rPr lang="fr-FR" smtClean="0"/>
              <a:t>05/06/2015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0EE1824-09D3-46DD-83B2-35C8F0D49A1A}"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A4AC698-F05E-4CB5-9A56-74A6A4146307}" type="datetimeFigureOut">
              <a:rPr lang="fr-FR" smtClean="0"/>
              <a:t>05/06/2015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0EE1824-09D3-46DD-83B2-35C8F0D49A1A}"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A4AC698-F05E-4CB5-9A56-74A6A4146307}" type="datetimeFigureOut">
              <a:rPr lang="fr-FR" smtClean="0"/>
              <a:t>05/06/2015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0EE1824-09D3-46DD-83B2-35C8F0D49A1A}"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A4AC698-F05E-4CB5-9A56-74A6A4146307}" type="datetimeFigureOut">
              <a:rPr lang="fr-FR" smtClean="0"/>
              <a:t>05/06/2015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0EE1824-09D3-46DD-83B2-35C8F0D49A1A}"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A4AC698-F05E-4CB5-9A56-74A6A4146307}" type="datetimeFigureOut">
              <a:rPr lang="fr-FR" smtClean="0"/>
              <a:t>05/06/2015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0EE1824-09D3-46DD-83B2-35C8F0D49A1A}"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A4AC698-F05E-4CB5-9A56-74A6A4146307}" type="datetimeFigureOut">
              <a:rPr lang="fr-FR" smtClean="0"/>
              <a:t>05/06/2015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0EE1824-09D3-46DD-83B2-35C8F0D49A1A}"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A4AC698-F05E-4CB5-9A56-74A6A4146307}" type="datetimeFigureOut">
              <a:rPr lang="fr-FR" smtClean="0"/>
              <a:t>05/06/2015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0EE1824-09D3-46DD-83B2-35C8F0D49A1A}"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AC698-F05E-4CB5-9A56-74A6A4146307}" type="datetimeFigureOut">
              <a:rPr lang="fr-FR" smtClean="0"/>
              <a:t>05/06/2015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E1824-09D3-46DD-83B2-35C8F0D49A1A}"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file:///C:\CH%202015\CHTabac\Diapos\2015\fig1_IDT%202015.xlsx!Graph1" TargetMode="External"/></Relationships>
</file>

<file path=ppt/slides/_rels/slide28.xml.rels><?xml version="1.0" encoding="UTF-8" standalone="yes"?>
<Relationships xmlns="http://schemas.openxmlformats.org/package/2006/relationships"><Relationship Id="rId3" Type="http://schemas.openxmlformats.org/officeDocument/2006/relationships/oleObject" Target="file:///C:\CH%202015\CHTabac\Diapos\2015\fig1_IDT%202015.xlsx!Graph1"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file:///C:\CH%202015\CHTabac\Diapos\2015\fig1_IDT%202015.xlsx!Graph2" TargetMode="External"/><Relationship Id="rId4" Type="http://schemas.openxmlformats.org/officeDocument/2006/relationships/image" Target="../media/image5.emf"/></Relationships>
</file>

<file path=ppt/slides/_rels/slide29.xml.rels><?xml version="1.0" encoding="UTF-8" standalone="yes"?>
<Relationships xmlns="http://schemas.openxmlformats.org/package/2006/relationships"><Relationship Id="rId3" Type="http://schemas.openxmlformats.org/officeDocument/2006/relationships/oleObject" Target="file:///C:\CH%202015\CHTabac\Diapos\2015\fig1_IDT%202015.xlsx!Graph1" TargetMode="Externa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6.emf"/><Relationship Id="rId5" Type="http://schemas.openxmlformats.org/officeDocument/2006/relationships/oleObject" Target="file:///C:\CH%202015\CHTabac\Diapos\2015\fig1_IDT%202015.xlsx!Graph2" TargetMode="Externa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hyperlink" Target="https://www.ctsu.ox.ac.uk/research/mega-studies/mortality-from-smoking-in-developed-countries-1950-201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5.emf"/><Relationship Id="rId4" Type="http://schemas.openxmlformats.org/officeDocument/2006/relationships/oleObject" Target="file:///C:\CH%202015\CHTabac\Diapos\2015\fig1_IDT%202015.xlsx!Graph1"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file:///C:\CH%202015\CHTabac\Diapos\2015\fig1_IDT%202015.xlsx!Graph3" TargetMode="Externa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8.emf"/><Relationship Id="rId5" Type="http://schemas.openxmlformats.org/officeDocument/2006/relationships/oleObject" Target="file:///C:\CH%202015\CHTabac\Diapos\2015\fig1_IDT%202015.xlsx!Graph4" TargetMode="External"/><Relationship Id="rId4" Type="http://schemas.openxmlformats.org/officeDocument/2006/relationships/image" Target="../media/image7.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9.emf"/><Relationship Id="rId4" Type="http://schemas.openxmlformats.org/officeDocument/2006/relationships/oleObject" Target="file:///C:\CH%202015\CHTabac\Le%20tabac%20en%20France\Texte%20et%20tableaux\MAJ%20Tab%201%20&amp;%20Fig%2001%20&#224;%203%20&amp;%205%20&#224;%207.xls!Acad"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file:///D:\Morta%20et%20Incid\Morta%202011\fichiers%20xls%20synth&#232;ses\Graphes%201950-2011.xlsx!Graph%20h%20AE%20(2)" TargetMode="Externa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file:///D:\Morta%20et%20Incid\Morta%202011\fichiers%20xls%20bons\G17%20Poumon.xls!Graphe%2035-44%20(2)" TargetMode="External"/></Relationships>
</file>

<file path=ppt/slides/_rels/slide43.xml.rels><?xml version="1.0" encoding="UTF-8" standalone="yes"?>
<Relationships xmlns="http://schemas.openxmlformats.org/package/2006/relationships"><Relationship Id="rId3" Type="http://schemas.openxmlformats.org/officeDocument/2006/relationships/oleObject" Target="file:///D:\Morta%20et%20Incid\Morta%202011\fichiers%20xls%20bons\G17%20Poumon.xls!Sein%20poumon" TargetMode="External"/><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14.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file:///C:\CH%202015\CHTabac\Taxes%20et%20prix\Journal%20Officiel\JO3.xls!Graph1" TargetMode="External"/><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5.emf"/></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484784"/>
            <a:ext cx="7772400" cy="1470025"/>
          </a:xfrm>
        </p:spPr>
        <p:txBody>
          <a:bodyPr/>
          <a:lstStyle/>
          <a:p>
            <a:r>
              <a:rPr lang="fr-FR" b="1" dirty="0" smtClean="0">
                <a:solidFill>
                  <a:srgbClr val="3333FF"/>
                </a:solidFill>
              </a:rPr>
              <a:t>Mortalité attribuable au tabac en France</a:t>
            </a:r>
            <a:endParaRPr lang="fr-FR" b="1" dirty="0">
              <a:solidFill>
                <a:srgbClr val="3333FF"/>
              </a:solidFill>
            </a:endParaRPr>
          </a:p>
        </p:txBody>
      </p:sp>
      <p:sp>
        <p:nvSpPr>
          <p:cNvPr id="3" name="Sous-titre 2"/>
          <p:cNvSpPr>
            <a:spLocks noGrp="1"/>
          </p:cNvSpPr>
          <p:nvPr>
            <p:ph type="subTitle" idx="1"/>
          </p:nvPr>
        </p:nvSpPr>
        <p:spPr>
          <a:xfrm>
            <a:off x="1331640" y="3212976"/>
            <a:ext cx="6400800" cy="1752600"/>
          </a:xfrm>
        </p:spPr>
        <p:txBody>
          <a:bodyPr>
            <a:noAutofit/>
          </a:bodyPr>
          <a:lstStyle/>
          <a:p>
            <a:r>
              <a:rPr lang="fr-FR" sz="3600" b="1" dirty="0" smtClean="0">
                <a:solidFill>
                  <a:schemeClr val="tx1"/>
                </a:solidFill>
              </a:rPr>
              <a:t>Laureen </a:t>
            </a:r>
            <a:r>
              <a:rPr lang="fr-FR" sz="3600" b="1" dirty="0" err="1" smtClean="0">
                <a:solidFill>
                  <a:schemeClr val="tx1"/>
                </a:solidFill>
              </a:rPr>
              <a:t>Ribassin-Majed</a:t>
            </a:r>
            <a:r>
              <a:rPr lang="fr-FR" sz="3600" b="1" dirty="0" smtClean="0">
                <a:solidFill>
                  <a:schemeClr val="tx1"/>
                </a:solidFill>
              </a:rPr>
              <a:t>, Catherine Hill</a:t>
            </a:r>
          </a:p>
          <a:p>
            <a:r>
              <a:rPr lang="fr-FR" sz="3600" b="1" dirty="0" smtClean="0">
                <a:solidFill>
                  <a:schemeClr val="tx1"/>
                </a:solidFill>
              </a:rPr>
              <a:t>Service de Biostatistique et d’Epidémiologie</a:t>
            </a:r>
          </a:p>
          <a:p>
            <a:r>
              <a:rPr lang="fr-FR" sz="3600" b="1" dirty="0" smtClean="0">
                <a:solidFill>
                  <a:schemeClr val="tx1"/>
                </a:solidFill>
              </a:rPr>
              <a:t>Gustave Roussy</a:t>
            </a:r>
          </a:p>
        </p:txBody>
      </p:sp>
      <p:pic>
        <p:nvPicPr>
          <p:cNvPr id="4" name="Picture 7" descr="http://afij-actualites.org/wp-content/uploads/2013/07/logo-IG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173063"/>
            <a:ext cx="1687835" cy="13117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noAutofit/>
          </a:bodyPr>
          <a:lstStyle/>
          <a:p>
            <a:r>
              <a:rPr lang="fr-FR" sz="3200" b="1" dirty="0">
                <a:solidFill>
                  <a:srgbClr val="3333FF"/>
                </a:solidFill>
              </a:rPr>
              <a:t>Nombre annuel de décès par cause, sexe et </a:t>
            </a:r>
            <a:r>
              <a:rPr lang="fr-FR" sz="3200" b="1" dirty="0" smtClean="0">
                <a:solidFill>
                  <a:srgbClr val="3333FF"/>
                </a:solidFill>
              </a:rPr>
              <a:t>âge</a:t>
            </a:r>
            <a:r>
              <a:rPr lang="fr-FR" sz="3200" dirty="0" smtClean="0">
                <a:solidFill>
                  <a:srgbClr val="3333FF"/>
                </a:solidFill>
              </a:rPr>
              <a:t> </a:t>
            </a:r>
            <a:endParaRPr lang="fr-FR" sz="3200" b="1" dirty="0">
              <a:solidFill>
                <a:srgbClr val="3333FF"/>
              </a:solidFill>
            </a:endParaRPr>
          </a:p>
        </p:txBody>
      </p:sp>
      <p:sp>
        <p:nvSpPr>
          <p:cNvPr id="3" name="Espace réservé du contenu 2"/>
          <p:cNvSpPr>
            <a:spLocks noGrp="1"/>
          </p:cNvSpPr>
          <p:nvPr>
            <p:ph idx="1"/>
          </p:nvPr>
        </p:nvSpPr>
        <p:spPr>
          <a:xfrm>
            <a:off x="179512" y="908720"/>
            <a:ext cx="8784976" cy="4525963"/>
          </a:xfrm>
        </p:spPr>
        <p:txBody>
          <a:bodyPr>
            <a:noAutofit/>
          </a:bodyPr>
          <a:lstStyle/>
          <a:p>
            <a:pPr marL="0" indent="0">
              <a:buNone/>
            </a:pPr>
            <a:r>
              <a:rPr lang="fr-FR" sz="2800" b="1" dirty="0" smtClean="0"/>
              <a:t>Données fournies par le centre épidémiologique sur les causes de décès (</a:t>
            </a:r>
            <a:r>
              <a:rPr lang="fr-FR" sz="2800" b="1" dirty="0" err="1" smtClean="0"/>
              <a:t>cépidc</a:t>
            </a:r>
            <a:r>
              <a:rPr lang="fr-FR" sz="2800" b="1" dirty="0" smtClean="0"/>
              <a:t>)</a:t>
            </a:r>
          </a:p>
          <a:p>
            <a:pPr marL="0" indent="0">
              <a:buNone/>
            </a:pPr>
            <a:r>
              <a:rPr lang="fr-FR" sz="2800" b="1" dirty="0" smtClean="0"/>
              <a:t>Classification </a:t>
            </a:r>
            <a:r>
              <a:rPr lang="fr-FR" sz="2800" b="1" dirty="0"/>
              <a:t>internationale des maladies CIM9 (1980 à 1995) et CIM10 (à partir de </a:t>
            </a:r>
            <a:r>
              <a:rPr lang="fr-FR" sz="2800" b="1" dirty="0" smtClean="0"/>
              <a:t>2000)</a:t>
            </a:r>
          </a:p>
          <a:p>
            <a:pPr marL="0" indent="0">
              <a:buNone/>
            </a:pPr>
            <a:r>
              <a:rPr lang="fr-FR" sz="2800" b="1" dirty="0" smtClean="0"/>
              <a:t>Mortalité </a:t>
            </a:r>
            <a:r>
              <a:rPr lang="fr-FR" sz="2800" b="1" dirty="0"/>
              <a:t>après 35 </a:t>
            </a:r>
            <a:r>
              <a:rPr lang="fr-FR" sz="2800" b="1" dirty="0" smtClean="0"/>
              <a:t>ans</a:t>
            </a:r>
          </a:p>
          <a:p>
            <a:pPr marL="0" indent="0">
              <a:buNone/>
            </a:pPr>
            <a:r>
              <a:rPr lang="fr-FR" sz="2800" b="1" dirty="0" smtClean="0"/>
              <a:t>Une proportion variable des décès </a:t>
            </a:r>
            <a:r>
              <a:rPr lang="fr-FR" sz="2800" b="1" dirty="0" smtClean="0"/>
              <a:t>(7% en 1980, 6</a:t>
            </a:r>
            <a:r>
              <a:rPr lang="fr-FR" sz="2800" b="1" dirty="0"/>
              <a:t>% en </a:t>
            </a:r>
            <a:r>
              <a:rPr lang="fr-FR" sz="2800" b="1" dirty="0" smtClean="0"/>
              <a:t>2010) sont codés</a:t>
            </a:r>
            <a:r>
              <a:rPr lang="fr-FR" sz="2800" b="1" dirty="0"/>
              <a:t> </a:t>
            </a:r>
            <a:endParaRPr lang="fr-FR" sz="2800" b="1" dirty="0" smtClean="0"/>
          </a:p>
          <a:p>
            <a:r>
              <a:rPr lang="fr-FR" sz="2800" b="1" dirty="0" smtClean="0"/>
              <a:t>Cause non </a:t>
            </a:r>
            <a:r>
              <a:rPr lang="fr-FR" sz="2800" b="1" dirty="0"/>
              <a:t>précisée ou mal </a:t>
            </a:r>
            <a:r>
              <a:rPr lang="fr-FR" sz="2800" b="1" dirty="0" smtClean="0"/>
              <a:t>définie, ou :</a:t>
            </a:r>
          </a:p>
          <a:p>
            <a:r>
              <a:rPr lang="fr-FR" sz="2800" b="1" dirty="0" smtClean="0"/>
              <a:t>Cancer d’un site </a:t>
            </a:r>
            <a:r>
              <a:rPr lang="fr-FR" sz="2800" b="1" dirty="0"/>
              <a:t>mal spécifié ou </a:t>
            </a:r>
            <a:r>
              <a:rPr lang="fr-FR" sz="2800" b="1" dirty="0" smtClean="0"/>
              <a:t>indéterminé</a:t>
            </a:r>
          </a:p>
          <a:p>
            <a:pPr>
              <a:buFont typeface="Wingdings" pitchFamily="2" charset="2"/>
              <a:buChar char="à"/>
            </a:pPr>
            <a:r>
              <a:rPr lang="fr-FR" sz="2800" b="1" dirty="0">
                <a:solidFill>
                  <a:srgbClr val="3333FF"/>
                </a:solidFill>
                <a:sym typeface="Wingdings" pitchFamily="2" charset="2"/>
              </a:rPr>
              <a:t>S</a:t>
            </a:r>
            <a:r>
              <a:rPr lang="fr-FR" sz="2800" b="1" dirty="0" smtClean="0">
                <a:solidFill>
                  <a:srgbClr val="3333FF"/>
                </a:solidFill>
                <a:sym typeface="Wingdings" pitchFamily="2" charset="2"/>
              </a:rPr>
              <a:t>ous-estimation de la mortalité réelle liée au tabac si on ne les prend pas en compte</a:t>
            </a:r>
          </a:p>
          <a:p>
            <a:pPr>
              <a:buFont typeface="Wingdings" pitchFamily="2" charset="2"/>
              <a:buChar char="à"/>
            </a:pPr>
            <a:r>
              <a:rPr lang="fr-FR" sz="2800" b="1" dirty="0" smtClean="0">
                <a:solidFill>
                  <a:srgbClr val="3333FF"/>
                </a:solidFill>
                <a:sym typeface="Wingdings" pitchFamily="2" charset="2"/>
              </a:rPr>
              <a:t>Correction proposée</a:t>
            </a:r>
            <a:endParaRPr lang="fr-FR" sz="2800" b="1" dirty="0">
              <a:solidFill>
                <a:srgbClr val="3333FF"/>
              </a:solidFill>
            </a:endParaRPr>
          </a:p>
          <a:p>
            <a:pPr marL="0" indent="0">
              <a:buNone/>
            </a:pPr>
            <a:endParaRPr lang="fr-FR" sz="2800" b="1" dirty="0"/>
          </a:p>
        </p:txBody>
      </p:sp>
    </p:spTree>
    <p:extLst>
      <p:ext uri="{BB962C8B-B14F-4D97-AF65-F5344CB8AC3E}">
        <p14:creationId xmlns:p14="http://schemas.microsoft.com/office/powerpoint/2010/main" val="883909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normAutofit/>
          </a:bodyPr>
          <a:lstStyle/>
          <a:p>
            <a:r>
              <a:rPr lang="fr-FR" sz="3600" b="1" dirty="0" smtClean="0">
                <a:solidFill>
                  <a:srgbClr val="3333FF"/>
                </a:solidFill>
              </a:rPr>
              <a:t>Correction nombre de décès</a:t>
            </a:r>
            <a:endParaRPr lang="fr-FR" sz="3600" b="1" dirty="0">
              <a:solidFill>
                <a:srgbClr val="3333FF"/>
              </a:solidFill>
            </a:endParaRPr>
          </a:p>
        </p:txBody>
      </p:sp>
      <p:sp>
        <p:nvSpPr>
          <p:cNvPr id="3" name="Espace réservé du contenu 2"/>
          <p:cNvSpPr>
            <a:spLocks noGrp="1"/>
          </p:cNvSpPr>
          <p:nvPr>
            <p:ph idx="1"/>
          </p:nvPr>
        </p:nvSpPr>
        <p:spPr>
          <a:xfrm>
            <a:off x="467544" y="1124744"/>
            <a:ext cx="8229600" cy="4525963"/>
          </a:xfrm>
        </p:spPr>
        <p:txBody>
          <a:bodyPr>
            <a:noAutofit/>
          </a:bodyPr>
          <a:lstStyle/>
          <a:p>
            <a:pPr marL="0" indent="0">
              <a:buNone/>
            </a:pPr>
            <a:r>
              <a:rPr lang="fr-FR" sz="2800" b="1" dirty="0" smtClean="0"/>
              <a:t>On redistribue ces </a:t>
            </a:r>
            <a:r>
              <a:rPr lang="fr-FR" sz="2800" b="1" dirty="0"/>
              <a:t>décès </a:t>
            </a:r>
            <a:r>
              <a:rPr lang="fr-FR" sz="2800" b="1" dirty="0" smtClean="0"/>
              <a:t>entre les différentes causes précisées de </a:t>
            </a:r>
            <a:r>
              <a:rPr lang="fr-FR" sz="2800" b="1" dirty="0"/>
              <a:t>la façon suivante :</a:t>
            </a:r>
          </a:p>
          <a:p>
            <a:pPr marL="514350" lvl="0" indent="-514350">
              <a:buFont typeface="+mj-lt"/>
              <a:buAutoNum type="arabicPeriod"/>
            </a:pPr>
            <a:r>
              <a:rPr lang="fr-FR" sz="2800" b="1" dirty="0" smtClean="0"/>
              <a:t>On </a:t>
            </a:r>
            <a:r>
              <a:rPr lang="fr-FR" sz="2800" b="1" dirty="0"/>
              <a:t>suppose que les décès par cancer de localisation non précisée se répartissent entre les localisations précisées sur la base de la répartition des localisations de cancer précisées, ceci pour chaque année, par sexe et par </a:t>
            </a:r>
            <a:r>
              <a:rPr lang="fr-FR" sz="2800" b="1"/>
              <a:t>classe </a:t>
            </a:r>
            <a:r>
              <a:rPr lang="fr-FR" sz="2800" b="1" smtClean="0"/>
              <a:t>d’âge. </a:t>
            </a:r>
            <a:endParaRPr lang="fr-FR" sz="2800" b="1" dirty="0"/>
          </a:p>
          <a:p>
            <a:pPr marL="514350" lvl="0" indent="-514350">
              <a:buFont typeface="+mj-lt"/>
              <a:buAutoNum type="arabicPeriod"/>
            </a:pPr>
            <a:r>
              <a:rPr lang="fr-FR" sz="2800" b="1" dirty="0" smtClean="0"/>
              <a:t>On </a:t>
            </a:r>
            <a:r>
              <a:rPr lang="fr-FR" sz="2800" b="1" dirty="0"/>
              <a:t>suppose </a:t>
            </a:r>
            <a:r>
              <a:rPr lang="fr-FR" sz="2800" b="1" dirty="0" smtClean="0"/>
              <a:t>que </a:t>
            </a:r>
            <a:r>
              <a:rPr lang="fr-FR" sz="2800" b="1" dirty="0"/>
              <a:t>les décès de cause non précisée ou mal définie se répartissent entre les causes précisées sur la base de la répartition des </a:t>
            </a:r>
            <a:r>
              <a:rPr lang="fr-FR" sz="2800" b="1"/>
              <a:t>causes </a:t>
            </a:r>
            <a:r>
              <a:rPr lang="fr-FR" sz="2800" b="1" smtClean="0"/>
              <a:t>précisées. </a:t>
            </a:r>
            <a:endParaRPr lang="fr-FR" sz="2800" b="1" dirty="0"/>
          </a:p>
        </p:txBody>
      </p:sp>
    </p:spTree>
    <p:extLst>
      <p:ext uri="{BB962C8B-B14F-4D97-AF65-F5344CB8AC3E}">
        <p14:creationId xmlns:p14="http://schemas.microsoft.com/office/powerpoint/2010/main" val="6102246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2715100046"/>
              </p:ext>
            </p:extLst>
          </p:nvPr>
        </p:nvGraphicFramePr>
        <p:xfrm>
          <a:off x="539044" y="2060848"/>
          <a:ext cx="8352927" cy="4063035"/>
        </p:xfrm>
        <a:graphic>
          <a:graphicData uri="http://schemas.openxmlformats.org/drawingml/2006/table">
            <a:tbl>
              <a:tblPr firstRow="1" firstCol="1" bandRow="1"/>
              <a:tblGrid>
                <a:gridCol w="3672408"/>
                <a:gridCol w="1728192"/>
                <a:gridCol w="648072"/>
                <a:gridCol w="720080"/>
                <a:gridCol w="504056"/>
                <a:gridCol w="1080119"/>
              </a:tblGrid>
              <a:tr h="352155">
                <a:tc rowSpan="2">
                  <a:txBody>
                    <a:bodyPr/>
                    <a:lstStyle/>
                    <a:p>
                      <a:pPr>
                        <a:spcAft>
                          <a:spcPts val="0"/>
                        </a:spcAft>
                      </a:pPr>
                      <a:r>
                        <a:rPr lang="fr-FR" sz="2000" b="1" dirty="0">
                          <a:solidFill>
                            <a:srgbClr val="000000"/>
                          </a:solidFill>
                          <a:effectLst/>
                          <a:latin typeface="Calibri" pitchFamily="34" charset="0"/>
                          <a:ea typeface="Times New Roman"/>
                          <a:cs typeface="Calibri" pitchFamily="34" charset="0"/>
                        </a:rPr>
                        <a:t>Cause de décès</a:t>
                      </a:r>
                      <a:endParaRPr lang="fr-FR" sz="2000" b="1" dirty="0">
                        <a:effectLst/>
                        <a:latin typeface="Calibri" pitchFamily="34" charset="0"/>
                        <a:ea typeface="Times New Roman"/>
                        <a:cs typeface="Calibri" pitchFamily="34" charset="0"/>
                      </a:endParaRPr>
                    </a:p>
                  </a:txBody>
                  <a:tcPr marL="15065" marR="150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b="1">
                          <a:solidFill>
                            <a:srgbClr val="000000"/>
                          </a:solidFill>
                          <a:effectLst/>
                          <a:latin typeface="Calibri" pitchFamily="34" charset="0"/>
                          <a:ea typeface="Times New Roman"/>
                          <a:cs typeface="Calibri" pitchFamily="34" charset="0"/>
                        </a:rPr>
                        <a:t> </a:t>
                      </a:r>
                      <a:endParaRPr lang="fr-FR" sz="2000" b="1">
                        <a:effectLst/>
                        <a:latin typeface="Calibri" pitchFamily="34" charset="0"/>
                        <a:ea typeface="Times New Roman"/>
                        <a:cs typeface="Calibri" pitchFamily="34" charset="0"/>
                      </a:endParaRPr>
                    </a:p>
                  </a:txBody>
                  <a:tcPr marL="15065" marR="15065" marT="0" marB="0">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algn="ctr">
                        <a:spcAft>
                          <a:spcPts val="0"/>
                        </a:spcAft>
                      </a:pPr>
                      <a:r>
                        <a:rPr lang="fr-FR" sz="2000" b="1" dirty="0">
                          <a:solidFill>
                            <a:srgbClr val="000000"/>
                          </a:solidFill>
                          <a:effectLst/>
                          <a:latin typeface="Calibri" pitchFamily="34" charset="0"/>
                          <a:ea typeface="Times New Roman"/>
                          <a:cs typeface="Calibri" pitchFamily="34" charset="0"/>
                        </a:rPr>
                        <a:t>Age en années</a:t>
                      </a:r>
                      <a:endParaRPr lang="fr-FR" sz="2000" b="1" dirty="0">
                        <a:effectLst/>
                        <a:latin typeface="Calibri" pitchFamily="34" charset="0"/>
                        <a:ea typeface="Times New Roman"/>
                        <a:cs typeface="Calibri" pitchFamily="34" charset="0"/>
                      </a:endParaRPr>
                    </a:p>
                  </a:txBody>
                  <a:tcPr marL="15065" marR="150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pPr algn="ctr">
                        <a:spcAft>
                          <a:spcPts val="0"/>
                        </a:spcAft>
                      </a:pPr>
                      <a:endParaRPr lang="fr-FR" sz="2000" b="1" dirty="0">
                        <a:effectLst/>
                        <a:latin typeface="Times New Roman"/>
                        <a:ea typeface="Times New Roman"/>
                      </a:endParaRPr>
                    </a:p>
                  </a:txBody>
                  <a:tcPr marL="15065" marR="150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fr-FR" sz="2000" b="1" dirty="0" smtClean="0">
                          <a:solidFill>
                            <a:srgbClr val="000000"/>
                          </a:solidFill>
                          <a:effectLst/>
                          <a:latin typeface="Calibri" pitchFamily="34" charset="0"/>
                          <a:ea typeface="Times New Roman"/>
                          <a:cs typeface="Calibri" pitchFamily="34" charset="0"/>
                        </a:rPr>
                        <a:t>Total</a:t>
                      </a:r>
                    </a:p>
                  </a:txBody>
                  <a:tcPr marL="15065" marR="150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673">
                <a:tc vMerge="1">
                  <a:txBody>
                    <a:bodyPr/>
                    <a:lstStyle/>
                    <a:p>
                      <a:endParaRPr lang="fr-FR"/>
                    </a:p>
                  </a:txBody>
                  <a:tcPr/>
                </a:tc>
                <a:tc>
                  <a:txBody>
                    <a:bodyPr/>
                    <a:lstStyle/>
                    <a:p>
                      <a:pPr algn="ctr">
                        <a:spcAft>
                          <a:spcPts val="0"/>
                        </a:spcAft>
                      </a:pPr>
                      <a:r>
                        <a:rPr lang="fr-FR" sz="2000" b="1">
                          <a:solidFill>
                            <a:srgbClr val="000000"/>
                          </a:solidFill>
                          <a:effectLst/>
                          <a:latin typeface="Calibri" pitchFamily="34" charset="0"/>
                          <a:ea typeface="Times New Roman"/>
                          <a:cs typeface="Calibri" pitchFamily="34" charset="0"/>
                        </a:rPr>
                        <a:t> </a:t>
                      </a:r>
                      <a:endParaRPr lang="fr-FR" sz="2000" b="1">
                        <a:effectLst/>
                        <a:latin typeface="Calibri" pitchFamily="34" charset="0"/>
                        <a:ea typeface="Times New Roman"/>
                        <a:cs typeface="Calibri" pitchFamily="34" charset="0"/>
                      </a:endParaRPr>
                    </a:p>
                  </a:txBody>
                  <a:tcPr marL="15065" marR="1506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b="1">
                          <a:solidFill>
                            <a:srgbClr val="000000"/>
                          </a:solidFill>
                          <a:effectLst/>
                          <a:latin typeface="Calibri" pitchFamily="34" charset="0"/>
                          <a:ea typeface="Times New Roman"/>
                          <a:cs typeface="Calibri" pitchFamily="34" charset="0"/>
                        </a:rPr>
                        <a:t>35-39</a:t>
                      </a:r>
                      <a:endParaRPr lang="fr-FR" sz="2000" b="1">
                        <a:effectLst/>
                        <a:latin typeface="Calibri" pitchFamily="34" charset="0"/>
                        <a:ea typeface="Times New Roman"/>
                        <a:cs typeface="Calibri" pitchFamily="34" charset="0"/>
                      </a:endParaRPr>
                    </a:p>
                  </a:txBody>
                  <a:tcPr marL="15065" marR="150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b="1" dirty="0">
                          <a:solidFill>
                            <a:srgbClr val="000000"/>
                          </a:solidFill>
                          <a:effectLst/>
                          <a:latin typeface="Calibri" pitchFamily="34" charset="0"/>
                          <a:ea typeface="Times New Roman"/>
                          <a:cs typeface="Calibri" pitchFamily="34" charset="0"/>
                        </a:rPr>
                        <a:t>40-44</a:t>
                      </a:r>
                      <a:endParaRPr lang="fr-FR" sz="2000" b="1" dirty="0">
                        <a:effectLst/>
                        <a:latin typeface="Calibri" pitchFamily="34" charset="0"/>
                        <a:ea typeface="Times New Roman"/>
                        <a:cs typeface="Calibri" pitchFamily="34" charset="0"/>
                      </a:endParaRPr>
                    </a:p>
                  </a:txBody>
                  <a:tcPr marL="15065" marR="150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b="1" dirty="0" smtClean="0">
                          <a:effectLst/>
                          <a:latin typeface="Calibri" pitchFamily="34" charset="0"/>
                          <a:ea typeface="Times New Roman"/>
                          <a:cs typeface="Calibri" pitchFamily="34" charset="0"/>
                        </a:rPr>
                        <a:t>…</a:t>
                      </a:r>
                      <a:endParaRPr lang="fr-FR" sz="2000" b="1" dirty="0">
                        <a:effectLst/>
                        <a:latin typeface="Calibri" pitchFamily="34" charset="0"/>
                        <a:ea typeface="Times New Roman"/>
                        <a:cs typeface="Calibri" pitchFamily="34" charset="0"/>
                      </a:endParaRPr>
                    </a:p>
                  </a:txBody>
                  <a:tcPr marL="15065" marR="150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r>
              <a:tr h="473287">
                <a:tc>
                  <a:txBody>
                    <a:bodyPr/>
                    <a:lstStyle/>
                    <a:p>
                      <a:pPr>
                        <a:spcAft>
                          <a:spcPts val="0"/>
                        </a:spcAft>
                      </a:pPr>
                      <a:r>
                        <a:rPr lang="fr-FR" sz="2000" b="1" dirty="0">
                          <a:solidFill>
                            <a:srgbClr val="000000"/>
                          </a:solidFill>
                          <a:effectLst/>
                          <a:latin typeface="Calibri" pitchFamily="34" charset="0"/>
                          <a:ea typeface="Times New Roman"/>
                          <a:cs typeface="Calibri" pitchFamily="34" charset="0"/>
                        </a:rPr>
                        <a:t>Cancer du poumon</a:t>
                      </a:r>
                      <a:endParaRPr lang="fr-FR" sz="2000" b="1" dirty="0">
                        <a:effectLst/>
                        <a:latin typeface="Calibri" pitchFamily="34" charset="0"/>
                        <a:ea typeface="Times New Roman"/>
                        <a:cs typeface="Calibri" pitchFamily="34" charset="0"/>
                      </a:endParaRPr>
                    </a:p>
                  </a:txBody>
                  <a:tcPr marL="15065" marR="1506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fr-FR" sz="2000" b="1" dirty="0">
                          <a:solidFill>
                            <a:srgbClr val="000000"/>
                          </a:solidFill>
                          <a:effectLst/>
                          <a:latin typeface="Calibri" pitchFamily="34" charset="0"/>
                          <a:ea typeface="Times New Roman"/>
                          <a:cs typeface="Calibri" pitchFamily="34" charset="0"/>
                        </a:rPr>
                        <a:t>(1)</a:t>
                      </a:r>
                      <a:endParaRPr lang="fr-FR" sz="2000" b="1" dirty="0">
                        <a:effectLst/>
                        <a:latin typeface="Calibri" pitchFamily="34" charset="0"/>
                        <a:ea typeface="Times New Roman"/>
                        <a:cs typeface="Calibri" pitchFamily="34" charset="0"/>
                      </a:endParaRPr>
                    </a:p>
                  </a:txBody>
                  <a:tcPr marL="15065" marR="1506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fr-FR" sz="2000" b="1">
                          <a:solidFill>
                            <a:srgbClr val="000000"/>
                          </a:solidFill>
                          <a:effectLst/>
                          <a:latin typeface="Calibri" pitchFamily="34" charset="0"/>
                          <a:ea typeface="Times New Roman"/>
                          <a:cs typeface="Calibri" pitchFamily="34" charset="0"/>
                        </a:rPr>
                        <a:t>73</a:t>
                      </a:r>
                      <a:endParaRPr lang="fr-FR" sz="2000" b="1">
                        <a:effectLst/>
                        <a:latin typeface="Calibri" pitchFamily="34" charset="0"/>
                        <a:ea typeface="Times New Roman"/>
                        <a:cs typeface="Calibri" pitchFamily="34" charset="0"/>
                      </a:endParaRPr>
                    </a:p>
                  </a:txBody>
                  <a:tcPr marL="15065" marR="1506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fr-FR" sz="2000" b="1" dirty="0">
                          <a:solidFill>
                            <a:srgbClr val="000000"/>
                          </a:solidFill>
                          <a:effectLst/>
                          <a:latin typeface="Calibri" pitchFamily="34" charset="0"/>
                          <a:ea typeface="Times New Roman"/>
                          <a:cs typeface="Calibri" pitchFamily="34" charset="0"/>
                        </a:rPr>
                        <a:t>239</a:t>
                      </a:r>
                      <a:endParaRPr lang="fr-FR" sz="2000" b="1" dirty="0">
                        <a:effectLst/>
                        <a:latin typeface="Calibri" pitchFamily="34" charset="0"/>
                        <a:ea typeface="Times New Roman"/>
                        <a:cs typeface="Calibri" pitchFamily="34" charset="0"/>
                      </a:endParaRPr>
                    </a:p>
                  </a:txBody>
                  <a:tcPr marL="15065" marR="1506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endParaRPr lang="fr-FR" sz="2000" b="1" dirty="0">
                        <a:effectLst/>
                        <a:latin typeface="Calibri" pitchFamily="34" charset="0"/>
                        <a:ea typeface="Times New Roman"/>
                        <a:cs typeface="Calibri" pitchFamily="34" charset="0"/>
                      </a:endParaRPr>
                    </a:p>
                  </a:txBody>
                  <a:tcPr marL="15065" marR="1506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fr-FR" sz="2000" b="1" dirty="0">
                          <a:solidFill>
                            <a:srgbClr val="000000"/>
                          </a:solidFill>
                          <a:effectLst/>
                          <a:latin typeface="Calibri" pitchFamily="34" charset="0"/>
                          <a:ea typeface="Times New Roman"/>
                          <a:cs typeface="Calibri" pitchFamily="34" charset="0"/>
                        </a:rPr>
                        <a:t>22 142</a:t>
                      </a:r>
                      <a:endParaRPr lang="fr-FR" sz="2000" b="1" dirty="0">
                        <a:effectLst/>
                        <a:latin typeface="Calibri" pitchFamily="34" charset="0"/>
                        <a:ea typeface="Times New Roman"/>
                        <a:cs typeface="Calibri" pitchFamily="34" charset="0"/>
                      </a:endParaRPr>
                    </a:p>
                  </a:txBody>
                  <a:tcPr marL="15065" marR="15065" marT="0" marB="0" anchor="ctr">
                    <a:lnL>
                      <a:noFill/>
                    </a:lnL>
                    <a:lnR>
                      <a:noFill/>
                    </a:lnR>
                    <a:lnT w="12700" cap="flat" cmpd="sng" algn="ctr">
                      <a:solidFill>
                        <a:srgbClr val="000000"/>
                      </a:solidFill>
                      <a:prstDash val="solid"/>
                      <a:round/>
                      <a:headEnd type="none" w="med" len="med"/>
                      <a:tailEnd type="none" w="med" len="med"/>
                    </a:lnT>
                    <a:lnB>
                      <a:noFill/>
                    </a:lnB>
                  </a:tcPr>
                </a:tc>
              </a:tr>
              <a:tr h="288032">
                <a:tc>
                  <a:txBody>
                    <a:bodyPr/>
                    <a:lstStyle/>
                    <a:p>
                      <a:pPr>
                        <a:spcAft>
                          <a:spcPts val="0"/>
                        </a:spcAft>
                      </a:pPr>
                      <a:r>
                        <a:rPr lang="fr-FR" sz="2000" b="1" dirty="0">
                          <a:solidFill>
                            <a:srgbClr val="000000"/>
                          </a:solidFill>
                          <a:effectLst/>
                          <a:latin typeface="Calibri" pitchFamily="34" charset="0"/>
                          <a:ea typeface="Times New Roman"/>
                          <a:cs typeface="Calibri" pitchFamily="34" charset="0"/>
                        </a:rPr>
                        <a:t>Tous cancers spécifiés</a:t>
                      </a:r>
                      <a:endParaRPr lang="fr-FR" sz="2000" b="1" dirty="0">
                        <a:effectLst/>
                        <a:latin typeface="Calibri" pitchFamily="34" charset="0"/>
                        <a:ea typeface="Times New Roman"/>
                        <a:cs typeface="Calibri" pitchFamily="34" charset="0"/>
                      </a:endParaRPr>
                    </a:p>
                  </a:txBody>
                  <a:tcPr marL="15065" marR="15065" marT="0" marB="0" anchor="ctr">
                    <a:lnL>
                      <a:noFill/>
                    </a:lnL>
                    <a:lnR>
                      <a:noFill/>
                    </a:lnR>
                    <a:lnT>
                      <a:noFill/>
                    </a:lnT>
                    <a:lnB>
                      <a:noFill/>
                    </a:lnB>
                  </a:tcPr>
                </a:tc>
                <a:tc>
                  <a:txBody>
                    <a:bodyPr/>
                    <a:lstStyle/>
                    <a:p>
                      <a:pPr algn="ctr">
                        <a:spcAft>
                          <a:spcPts val="0"/>
                        </a:spcAft>
                      </a:pPr>
                      <a:r>
                        <a:rPr lang="fr-FR" sz="2000" b="1" dirty="0">
                          <a:solidFill>
                            <a:srgbClr val="000000"/>
                          </a:solidFill>
                          <a:effectLst/>
                          <a:latin typeface="Calibri" pitchFamily="34" charset="0"/>
                          <a:ea typeface="Times New Roman"/>
                          <a:cs typeface="Calibri" pitchFamily="34" charset="0"/>
                        </a:rPr>
                        <a:t>(2)</a:t>
                      </a:r>
                      <a:endParaRPr lang="fr-FR" sz="2000" b="1" dirty="0">
                        <a:effectLst/>
                        <a:latin typeface="Calibri" pitchFamily="34" charset="0"/>
                        <a:ea typeface="Times New Roman"/>
                        <a:cs typeface="Calibri" pitchFamily="34" charset="0"/>
                      </a:endParaRPr>
                    </a:p>
                  </a:txBody>
                  <a:tcPr marL="15065" marR="15065" marT="0" marB="0" anchor="ctr">
                    <a:lnL>
                      <a:noFill/>
                    </a:lnL>
                    <a:lnR>
                      <a:noFill/>
                    </a:lnR>
                    <a:lnT>
                      <a:noFill/>
                    </a:lnT>
                    <a:lnB>
                      <a:noFill/>
                    </a:lnB>
                  </a:tcPr>
                </a:tc>
                <a:tc>
                  <a:txBody>
                    <a:bodyPr/>
                    <a:lstStyle/>
                    <a:p>
                      <a:pPr algn="r">
                        <a:spcAft>
                          <a:spcPts val="0"/>
                        </a:spcAft>
                      </a:pPr>
                      <a:r>
                        <a:rPr lang="fr-FR" sz="2000" b="1" dirty="0">
                          <a:solidFill>
                            <a:srgbClr val="000000"/>
                          </a:solidFill>
                          <a:effectLst/>
                          <a:latin typeface="Calibri" pitchFamily="34" charset="0"/>
                          <a:ea typeface="Times New Roman"/>
                          <a:cs typeface="Calibri" pitchFamily="34" charset="0"/>
                        </a:rPr>
                        <a:t>383</a:t>
                      </a:r>
                      <a:endParaRPr lang="fr-FR" sz="2000" b="1" dirty="0">
                        <a:effectLst/>
                        <a:latin typeface="Calibri" pitchFamily="34" charset="0"/>
                        <a:ea typeface="Times New Roman"/>
                        <a:cs typeface="Calibri" pitchFamily="34" charset="0"/>
                      </a:endParaRPr>
                    </a:p>
                  </a:txBody>
                  <a:tcPr marL="15065" marR="15065" marT="0" marB="0" anchor="ctr">
                    <a:lnL>
                      <a:noFill/>
                    </a:lnL>
                    <a:lnR>
                      <a:noFill/>
                    </a:lnR>
                    <a:lnT>
                      <a:noFill/>
                    </a:lnT>
                    <a:lnB>
                      <a:noFill/>
                    </a:lnB>
                  </a:tcPr>
                </a:tc>
                <a:tc>
                  <a:txBody>
                    <a:bodyPr/>
                    <a:lstStyle/>
                    <a:p>
                      <a:pPr algn="r">
                        <a:spcAft>
                          <a:spcPts val="0"/>
                        </a:spcAft>
                      </a:pPr>
                      <a:r>
                        <a:rPr lang="fr-FR" sz="2000" b="1" dirty="0">
                          <a:solidFill>
                            <a:srgbClr val="000000"/>
                          </a:solidFill>
                          <a:effectLst/>
                          <a:latin typeface="Calibri" pitchFamily="34" charset="0"/>
                          <a:ea typeface="Times New Roman"/>
                          <a:cs typeface="Calibri" pitchFamily="34" charset="0"/>
                        </a:rPr>
                        <a:t>806</a:t>
                      </a:r>
                      <a:endParaRPr lang="fr-FR" sz="2000" b="1" dirty="0">
                        <a:effectLst/>
                        <a:latin typeface="Calibri" pitchFamily="34" charset="0"/>
                        <a:ea typeface="Times New Roman"/>
                        <a:cs typeface="Calibri" pitchFamily="34" charset="0"/>
                      </a:endParaRPr>
                    </a:p>
                  </a:txBody>
                  <a:tcPr marL="15065" marR="15065" marT="0" marB="0" anchor="ctr">
                    <a:lnL>
                      <a:noFill/>
                    </a:lnL>
                    <a:lnR>
                      <a:noFill/>
                    </a:lnR>
                    <a:lnT>
                      <a:noFill/>
                    </a:lnT>
                    <a:lnB>
                      <a:noFill/>
                    </a:lnB>
                  </a:tcPr>
                </a:tc>
                <a:tc>
                  <a:txBody>
                    <a:bodyPr/>
                    <a:lstStyle/>
                    <a:p>
                      <a:pPr algn="r">
                        <a:spcAft>
                          <a:spcPts val="0"/>
                        </a:spcAft>
                      </a:pPr>
                      <a:endParaRPr lang="fr-FR" sz="2000" b="1" dirty="0">
                        <a:effectLst/>
                        <a:latin typeface="Calibri" pitchFamily="34" charset="0"/>
                        <a:ea typeface="Times New Roman"/>
                        <a:cs typeface="Calibri" pitchFamily="34" charset="0"/>
                      </a:endParaRPr>
                    </a:p>
                  </a:txBody>
                  <a:tcPr marL="15065" marR="15065" marT="0" marB="0" anchor="ctr">
                    <a:lnL>
                      <a:noFill/>
                    </a:lnL>
                    <a:lnR>
                      <a:noFill/>
                    </a:lnR>
                    <a:lnT>
                      <a:noFill/>
                    </a:lnT>
                    <a:lnB>
                      <a:noFill/>
                    </a:lnB>
                  </a:tcPr>
                </a:tc>
                <a:tc>
                  <a:txBody>
                    <a:bodyPr/>
                    <a:lstStyle/>
                    <a:p>
                      <a:pPr algn="r">
                        <a:spcAft>
                          <a:spcPts val="0"/>
                        </a:spcAft>
                      </a:pPr>
                      <a:r>
                        <a:rPr lang="fr-FR" sz="2000" b="1">
                          <a:solidFill>
                            <a:srgbClr val="000000"/>
                          </a:solidFill>
                          <a:effectLst/>
                          <a:latin typeface="Calibri" pitchFamily="34" charset="0"/>
                          <a:ea typeface="Times New Roman"/>
                          <a:cs typeface="Calibri" pitchFamily="34" charset="0"/>
                        </a:rPr>
                        <a:t>82 045</a:t>
                      </a:r>
                      <a:endParaRPr lang="fr-FR" sz="2000" b="1">
                        <a:effectLst/>
                        <a:latin typeface="Calibri" pitchFamily="34" charset="0"/>
                        <a:ea typeface="Times New Roman"/>
                        <a:cs typeface="Calibri" pitchFamily="34" charset="0"/>
                      </a:endParaRPr>
                    </a:p>
                  </a:txBody>
                  <a:tcPr marL="15065" marR="15065" marT="0" marB="0" anchor="ctr">
                    <a:lnL>
                      <a:noFill/>
                    </a:lnL>
                    <a:lnR>
                      <a:noFill/>
                    </a:lnR>
                    <a:lnT>
                      <a:noFill/>
                    </a:lnT>
                    <a:lnB>
                      <a:noFill/>
                    </a:lnB>
                  </a:tcPr>
                </a:tc>
              </a:tr>
              <a:tr h="360040">
                <a:tc>
                  <a:txBody>
                    <a:bodyPr/>
                    <a:lstStyle/>
                    <a:p>
                      <a:pPr>
                        <a:spcAft>
                          <a:spcPts val="0"/>
                        </a:spcAft>
                      </a:pPr>
                      <a:r>
                        <a:rPr lang="fr-FR" sz="2000" b="1" dirty="0">
                          <a:solidFill>
                            <a:srgbClr val="000000"/>
                          </a:solidFill>
                          <a:effectLst/>
                          <a:latin typeface="Calibri" pitchFamily="34" charset="0"/>
                          <a:ea typeface="Times New Roman"/>
                          <a:cs typeface="Calibri" pitchFamily="34" charset="0"/>
                        </a:rPr>
                        <a:t>Cancer </a:t>
                      </a:r>
                      <a:r>
                        <a:rPr lang="fr-FR" sz="2000" b="1" dirty="0" smtClean="0">
                          <a:solidFill>
                            <a:srgbClr val="000000"/>
                          </a:solidFill>
                          <a:effectLst/>
                          <a:latin typeface="Calibri" pitchFamily="34" charset="0"/>
                          <a:ea typeface="Times New Roman"/>
                          <a:cs typeface="Calibri" pitchFamily="34" charset="0"/>
                        </a:rPr>
                        <a:t> </a:t>
                      </a:r>
                      <a:r>
                        <a:rPr lang="fr-FR" sz="2000" b="1" dirty="0">
                          <a:solidFill>
                            <a:srgbClr val="000000"/>
                          </a:solidFill>
                          <a:effectLst/>
                          <a:latin typeface="Calibri" pitchFamily="34" charset="0"/>
                          <a:ea typeface="Times New Roman"/>
                          <a:cs typeface="Calibri" pitchFamily="34" charset="0"/>
                        </a:rPr>
                        <a:t>localisation non précisée</a:t>
                      </a:r>
                      <a:endParaRPr lang="fr-FR" sz="2000" b="1" dirty="0">
                        <a:effectLst/>
                        <a:latin typeface="Calibri" pitchFamily="34" charset="0"/>
                        <a:ea typeface="Times New Roman"/>
                        <a:cs typeface="Calibri" pitchFamily="34" charset="0"/>
                      </a:endParaRPr>
                    </a:p>
                  </a:txBody>
                  <a:tcPr marL="15065" marR="15065" marT="0" marB="0" anchor="ctr">
                    <a:lnL>
                      <a:noFill/>
                    </a:lnL>
                    <a:lnR>
                      <a:noFill/>
                    </a:lnR>
                    <a:lnT>
                      <a:noFill/>
                    </a:lnT>
                    <a:lnB>
                      <a:noFill/>
                    </a:lnB>
                  </a:tcPr>
                </a:tc>
                <a:tc>
                  <a:txBody>
                    <a:bodyPr/>
                    <a:lstStyle/>
                    <a:p>
                      <a:pPr algn="ctr">
                        <a:spcAft>
                          <a:spcPts val="0"/>
                        </a:spcAft>
                      </a:pPr>
                      <a:r>
                        <a:rPr lang="fr-FR" sz="2000" b="1" dirty="0">
                          <a:solidFill>
                            <a:srgbClr val="000000"/>
                          </a:solidFill>
                          <a:effectLst/>
                          <a:latin typeface="Calibri" pitchFamily="34" charset="0"/>
                          <a:ea typeface="Times New Roman"/>
                          <a:cs typeface="Calibri" pitchFamily="34" charset="0"/>
                        </a:rPr>
                        <a:t>(3)</a:t>
                      </a:r>
                      <a:endParaRPr lang="fr-FR" sz="2000" b="1" dirty="0">
                        <a:effectLst/>
                        <a:latin typeface="Calibri" pitchFamily="34" charset="0"/>
                        <a:ea typeface="Times New Roman"/>
                        <a:cs typeface="Calibri" pitchFamily="34" charset="0"/>
                      </a:endParaRPr>
                    </a:p>
                  </a:txBody>
                  <a:tcPr marL="15065" marR="15065" marT="0" marB="0" anchor="ctr">
                    <a:lnL>
                      <a:noFill/>
                    </a:lnL>
                    <a:lnR>
                      <a:noFill/>
                    </a:lnR>
                    <a:lnT>
                      <a:noFill/>
                    </a:lnT>
                    <a:lnB>
                      <a:noFill/>
                    </a:lnB>
                  </a:tcPr>
                </a:tc>
                <a:tc>
                  <a:txBody>
                    <a:bodyPr/>
                    <a:lstStyle/>
                    <a:p>
                      <a:pPr algn="r">
                        <a:spcAft>
                          <a:spcPts val="0"/>
                        </a:spcAft>
                      </a:pPr>
                      <a:r>
                        <a:rPr lang="fr-FR" sz="2000" b="1" dirty="0">
                          <a:solidFill>
                            <a:srgbClr val="000000"/>
                          </a:solidFill>
                          <a:effectLst/>
                          <a:latin typeface="Calibri" pitchFamily="34" charset="0"/>
                          <a:ea typeface="Times New Roman"/>
                          <a:cs typeface="Calibri" pitchFamily="34" charset="0"/>
                        </a:rPr>
                        <a:t>25</a:t>
                      </a:r>
                      <a:endParaRPr lang="fr-FR" sz="2000" b="1" dirty="0">
                        <a:effectLst/>
                        <a:latin typeface="Calibri" pitchFamily="34" charset="0"/>
                        <a:ea typeface="Times New Roman"/>
                        <a:cs typeface="Calibri" pitchFamily="34" charset="0"/>
                      </a:endParaRPr>
                    </a:p>
                  </a:txBody>
                  <a:tcPr marL="15065" marR="15065" marT="0" marB="0" anchor="ctr">
                    <a:lnL>
                      <a:noFill/>
                    </a:lnL>
                    <a:lnR>
                      <a:noFill/>
                    </a:lnR>
                    <a:lnT>
                      <a:noFill/>
                    </a:lnT>
                    <a:lnB>
                      <a:noFill/>
                    </a:lnB>
                  </a:tcPr>
                </a:tc>
                <a:tc>
                  <a:txBody>
                    <a:bodyPr/>
                    <a:lstStyle/>
                    <a:p>
                      <a:pPr algn="r">
                        <a:spcAft>
                          <a:spcPts val="0"/>
                        </a:spcAft>
                      </a:pPr>
                      <a:r>
                        <a:rPr lang="fr-FR" sz="2000" b="1" dirty="0">
                          <a:solidFill>
                            <a:srgbClr val="000000"/>
                          </a:solidFill>
                          <a:effectLst/>
                          <a:latin typeface="Calibri" pitchFamily="34" charset="0"/>
                          <a:ea typeface="Times New Roman"/>
                          <a:cs typeface="Calibri" pitchFamily="34" charset="0"/>
                        </a:rPr>
                        <a:t>79</a:t>
                      </a:r>
                      <a:endParaRPr lang="fr-FR" sz="2000" b="1" dirty="0">
                        <a:effectLst/>
                        <a:latin typeface="Calibri" pitchFamily="34" charset="0"/>
                        <a:ea typeface="Times New Roman"/>
                        <a:cs typeface="Calibri" pitchFamily="34" charset="0"/>
                      </a:endParaRPr>
                    </a:p>
                  </a:txBody>
                  <a:tcPr marL="15065" marR="15065" marT="0" marB="0" anchor="ctr">
                    <a:lnL>
                      <a:noFill/>
                    </a:lnL>
                    <a:lnR>
                      <a:noFill/>
                    </a:lnR>
                    <a:lnT>
                      <a:noFill/>
                    </a:lnT>
                    <a:lnB>
                      <a:noFill/>
                    </a:lnB>
                  </a:tcPr>
                </a:tc>
                <a:tc>
                  <a:txBody>
                    <a:bodyPr/>
                    <a:lstStyle/>
                    <a:p>
                      <a:pPr algn="r">
                        <a:spcAft>
                          <a:spcPts val="0"/>
                        </a:spcAft>
                      </a:pPr>
                      <a:endParaRPr lang="fr-FR" sz="2000" b="1" dirty="0">
                        <a:effectLst/>
                        <a:latin typeface="Calibri" pitchFamily="34" charset="0"/>
                        <a:ea typeface="Times New Roman"/>
                        <a:cs typeface="Calibri" pitchFamily="34" charset="0"/>
                      </a:endParaRPr>
                    </a:p>
                  </a:txBody>
                  <a:tcPr marL="15065" marR="15065" marT="0" marB="0" anchor="ctr">
                    <a:lnL>
                      <a:noFill/>
                    </a:lnL>
                    <a:lnR>
                      <a:noFill/>
                    </a:lnR>
                    <a:lnT>
                      <a:noFill/>
                    </a:lnT>
                    <a:lnB>
                      <a:noFill/>
                    </a:lnB>
                  </a:tcPr>
                </a:tc>
                <a:tc>
                  <a:txBody>
                    <a:bodyPr/>
                    <a:lstStyle/>
                    <a:p>
                      <a:pPr algn="r">
                        <a:spcAft>
                          <a:spcPts val="0"/>
                        </a:spcAft>
                      </a:pPr>
                      <a:r>
                        <a:rPr lang="fr-FR" sz="2000" b="1">
                          <a:solidFill>
                            <a:srgbClr val="000000"/>
                          </a:solidFill>
                          <a:effectLst/>
                          <a:latin typeface="Calibri" pitchFamily="34" charset="0"/>
                          <a:ea typeface="Times New Roman"/>
                          <a:cs typeface="Calibri" pitchFamily="34" charset="0"/>
                        </a:rPr>
                        <a:t>6 450</a:t>
                      </a:r>
                      <a:endParaRPr lang="fr-FR" sz="2000" b="1">
                        <a:effectLst/>
                        <a:latin typeface="Calibri" pitchFamily="34" charset="0"/>
                        <a:ea typeface="Times New Roman"/>
                        <a:cs typeface="Calibri" pitchFamily="34" charset="0"/>
                      </a:endParaRPr>
                    </a:p>
                  </a:txBody>
                  <a:tcPr marL="15065" marR="15065" marT="0" marB="0" anchor="ctr">
                    <a:lnL>
                      <a:noFill/>
                    </a:lnL>
                    <a:lnR>
                      <a:noFill/>
                    </a:lnR>
                    <a:lnT>
                      <a:noFill/>
                    </a:lnT>
                    <a:lnB>
                      <a:noFill/>
                    </a:lnB>
                  </a:tcPr>
                </a:tc>
              </a:tr>
              <a:tr h="895243">
                <a:tc>
                  <a:txBody>
                    <a:bodyPr/>
                    <a:lstStyle/>
                    <a:p>
                      <a:pPr>
                        <a:spcAft>
                          <a:spcPts val="0"/>
                        </a:spcAft>
                      </a:pPr>
                      <a:r>
                        <a:rPr lang="fr-FR" sz="2000" b="1" dirty="0">
                          <a:solidFill>
                            <a:srgbClr val="000000"/>
                          </a:solidFill>
                          <a:effectLst/>
                          <a:latin typeface="Calibri" pitchFamily="34" charset="0"/>
                          <a:ea typeface="Times New Roman"/>
                          <a:cs typeface="Calibri" pitchFamily="34" charset="0"/>
                        </a:rPr>
                        <a:t>Cancer du poumon dont cancers non précisé</a:t>
                      </a:r>
                      <a:endParaRPr lang="fr-FR" sz="2000" b="1" dirty="0">
                        <a:effectLst/>
                        <a:latin typeface="Calibri" pitchFamily="34" charset="0"/>
                        <a:ea typeface="Times New Roman"/>
                        <a:cs typeface="Calibri" pitchFamily="34" charset="0"/>
                      </a:endParaRPr>
                    </a:p>
                  </a:txBody>
                  <a:tcPr marL="15065" marR="15065" marT="0" marB="0" anchor="ctr">
                    <a:lnL>
                      <a:noFill/>
                    </a:lnL>
                    <a:lnR>
                      <a:noFill/>
                    </a:lnR>
                    <a:lnT>
                      <a:noFill/>
                    </a:lnT>
                    <a:lnB>
                      <a:noFill/>
                    </a:lnB>
                  </a:tcPr>
                </a:tc>
                <a:tc>
                  <a:txBody>
                    <a:bodyPr/>
                    <a:lstStyle/>
                    <a:p>
                      <a:pPr algn="ctr">
                        <a:spcAft>
                          <a:spcPts val="0"/>
                        </a:spcAft>
                      </a:pPr>
                      <a:r>
                        <a:rPr lang="fr-FR" sz="2000" b="1" dirty="0" smtClean="0">
                          <a:solidFill>
                            <a:schemeClr val="tx1"/>
                          </a:solidFill>
                          <a:effectLst/>
                          <a:latin typeface="Calibri" pitchFamily="34" charset="0"/>
                          <a:ea typeface="Times New Roman"/>
                          <a:cs typeface="Calibri" pitchFamily="34" charset="0"/>
                        </a:rPr>
                        <a:t>(</a:t>
                      </a:r>
                      <a:r>
                        <a:rPr lang="fr-FR" sz="2000" b="1" dirty="0">
                          <a:solidFill>
                            <a:schemeClr val="tx1"/>
                          </a:solidFill>
                          <a:effectLst/>
                          <a:latin typeface="Calibri" pitchFamily="34" charset="0"/>
                          <a:ea typeface="Times New Roman"/>
                          <a:cs typeface="Calibri" pitchFamily="34" charset="0"/>
                        </a:rPr>
                        <a:t>1)×[1+(3)/(2)]</a:t>
                      </a:r>
                    </a:p>
                  </a:txBody>
                  <a:tcPr marL="15065" marR="15065" marT="0" marB="0" anchor="ctr">
                    <a:lnL>
                      <a:noFill/>
                    </a:lnL>
                    <a:lnR>
                      <a:noFill/>
                    </a:lnR>
                    <a:lnT>
                      <a:noFill/>
                    </a:lnT>
                    <a:lnB>
                      <a:noFill/>
                    </a:lnB>
                  </a:tcPr>
                </a:tc>
                <a:tc>
                  <a:txBody>
                    <a:bodyPr/>
                    <a:lstStyle/>
                    <a:p>
                      <a:pPr algn="r">
                        <a:spcAft>
                          <a:spcPts val="0"/>
                        </a:spcAft>
                      </a:pPr>
                      <a:r>
                        <a:rPr lang="fr-FR" sz="2000" b="1" dirty="0">
                          <a:solidFill>
                            <a:srgbClr val="000000"/>
                          </a:solidFill>
                          <a:effectLst/>
                          <a:latin typeface="Calibri" pitchFamily="34" charset="0"/>
                          <a:ea typeface="Times New Roman"/>
                          <a:cs typeface="Calibri" pitchFamily="34" charset="0"/>
                        </a:rPr>
                        <a:t>78</a:t>
                      </a:r>
                      <a:endParaRPr lang="fr-FR" sz="2000" b="1" dirty="0">
                        <a:effectLst/>
                        <a:latin typeface="Calibri" pitchFamily="34" charset="0"/>
                        <a:ea typeface="Times New Roman"/>
                        <a:cs typeface="Calibri" pitchFamily="34" charset="0"/>
                      </a:endParaRPr>
                    </a:p>
                  </a:txBody>
                  <a:tcPr marL="15065" marR="15065" marT="0" marB="0" anchor="ctr">
                    <a:lnL>
                      <a:noFill/>
                    </a:lnL>
                    <a:lnR>
                      <a:noFill/>
                    </a:lnR>
                    <a:lnT>
                      <a:noFill/>
                    </a:lnT>
                    <a:lnB>
                      <a:noFill/>
                    </a:lnB>
                    <a:solidFill>
                      <a:srgbClr val="FFFFFF"/>
                    </a:solidFill>
                  </a:tcPr>
                </a:tc>
                <a:tc>
                  <a:txBody>
                    <a:bodyPr/>
                    <a:lstStyle/>
                    <a:p>
                      <a:pPr algn="r">
                        <a:spcAft>
                          <a:spcPts val="0"/>
                        </a:spcAft>
                      </a:pPr>
                      <a:r>
                        <a:rPr lang="fr-FR" sz="2000" b="1" dirty="0">
                          <a:solidFill>
                            <a:srgbClr val="000000"/>
                          </a:solidFill>
                          <a:effectLst/>
                          <a:latin typeface="Calibri" pitchFamily="34" charset="0"/>
                          <a:ea typeface="Times New Roman"/>
                          <a:cs typeface="Calibri" pitchFamily="34" charset="0"/>
                        </a:rPr>
                        <a:t>262</a:t>
                      </a:r>
                      <a:endParaRPr lang="fr-FR" sz="2000" b="1" dirty="0">
                        <a:effectLst/>
                        <a:latin typeface="Calibri" pitchFamily="34" charset="0"/>
                        <a:ea typeface="Times New Roman"/>
                        <a:cs typeface="Calibri" pitchFamily="34" charset="0"/>
                      </a:endParaRPr>
                    </a:p>
                  </a:txBody>
                  <a:tcPr marL="15065" marR="15065" marT="0" marB="0" anchor="ctr">
                    <a:lnL>
                      <a:noFill/>
                    </a:lnL>
                    <a:lnR>
                      <a:noFill/>
                    </a:lnR>
                    <a:lnT>
                      <a:noFill/>
                    </a:lnT>
                    <a:lnB>
                      <a:noFill/>
                    </a:lnB>
                    <a:solidFill>
                      <a:srgbClr val="FFFFFF"/>
                    </a:solidFill>
                  </a:tcPr>
                </a:tc>
                <a:tc>
                  <a:txBody>
                    <a:bodyPr/>
                    <a:lstStyle/>
                    <a:p>
                      <a:pPr algn="r">
                        <a:spcAft>
                          <a:spcPts val="0"/>
                        </a:spcAft>
                      </a:pPr>
                      <a:endParaRPr lang="fr-FR" sz="2000" b="1" dirty="0">
                        <a:effectLst/>
                        <a:latin typeface="Calibri" pitchFamily="34" charset="0"/>
                        <a:ea typeface="Times New Roman"/>
                        <a:cs typeface="Calibri" pitchFamily="34" charset="0"/>
                      </a:endParaRPr>
                    </a:p>
                  </a:txBody>
                  <a:tcPr marL="15065" marR="15065" marT="0" marB="0" anchor="ctr">
                    <a:lnL>
                      <a:noFill/>
                    </a:lnL>
                    <a:lnR>
                      <a:noFill/>
                    </a:lnR>
                    <a:lnT>
                      <a:noFill/>
                    </a:lnT>
                    <a:lnB>
                      <a:noFill/>
                    </a:lnB>
                    <a:solidFill>
                      <a:srgbClr val="FFFFFF"/>
                    </a:solidFill>
                  </a:tcPr>
                </a:tc>
                <a:tc>
                  <a:txBody>
                    <a:bodyPr/>
                    <a:lstStyle/>
                    <a:p>
                      <a:pPr algn="r">
                        <a:spcAft>
                          <a:spcPts val="0"/>
                        </a:spcAft>
                      </a:pPr>
                      <a:r>
                        <a:rPr lang="fr-FR" sz="2000" b="1">
                          <a:solidFill>
                            <a:srgbClr val="000000"/>
                          </a:solidFill>
                          <a:effectLst/>
                          <a:latin typeface="Calibri" pitchFamily="34" charset="0"/>
                          <a:ea typeface="Times New Roman"/>
                          <a:cs typeface="Calibri" pitchFamily="34" charset="0"/>
                        </a:rPr>
                        <a:t>23 969</a:t>
                      </a:r>
                      <a:endParaRPr lang="fr-FR" sz="2000" b="1">
                        <a:effectLst/>
                        <a:latin typeface="Calibri" pitchFamily="34" charset="0"/>
                        <a:ea typeface="Times New Roman"/>
                        <a:cs typeface="Calibri" pitchFamily="34" charset="0"/>
                      </a:endParaRPr>
                    </a:p>
                  </a:txBody>
                  <a:tcPr marL="15065" marR="15065" marT="0" marB="0" anchor="ctr">
                    <a:lnL>
                      <a:noFill/>
                    </a:lnL>
                    <a:lnR>
                      <a:noFill/>
                    </a:lnR>
                    <a:lnT>
                      <a:noFill/>
                    </a:lnT>
                    <a:lnB>
                      <a:noFill/>
                    </a:lnB>
                  </a:tcPr>
                </a:tc>
              </a:tr>
              <a:tr h="334221">
                <a:tc>
                  <a:txBody>
                    <a:bodyPr/>
                    <a:lstStyle/>
                    <a:p>
                      <a:pPr>
                        <a:spcAft>
                          <a:spcPts val="0"/>
                        </a:spcAft>
                      </a:pPr>
                      <a:r>
                        <a:rPr lang="fr-FR" sz="2000" b="1">
                          <a:solidFill>
                            <a:srgbClr val="000000"/>
                          </a:solidFill>
                          <a:effectLst/>
                          <a:latin typeface="Calibri" pitchFamily="34" charset="0"/>
                          <a:ea typeface="Times New Roman"/>
                          <a:cs typeface="Calibri" pitchFamily="34" charset="0"/>
                        </a:rPr>
                        <a:t>Total des causes spécifiées</a:t>
                      </a:r>
                      <a:endParaRPr lang="fr-FR" sz="2000" b="1">
                        <a:effectLst/>
                        <a:latin typeface="Calibri" pitchFamily="34" charset="0"/>
                        <a:ea typeface="Times New Roman"/>
                        <a:cs typeface="Calibri" pitchFamily="34" charset="0"/>
                      </a:endParaRPr>
                    </a:p>
                  </a:txBody>
                  <a:tcPr marL="15065" marR="15065" marT="0" marB="0" anchor="ctr">
                    <a:lnL>
                      <a:noFill/>
                    </a:lnL>
                    <a:lnR>
                      <a:noFill/>
                    </a:lnR>
                    <a:lnT>
                      <a:noFill/>
                    </a:lnT>
                    <a:lnB>
                      <a:noFill/>
                    </a:lnB>
                  </a:tcPr>
                </a:tc>
                <a:tc>
                  <a:txBody>
                    <a:bodyPr/>
                    <a:lstStyle/>
                    <a:p>
                      <a:pPr algn="ctr">
                        <a:spcAft>
                          <a:spcPts val="0"/>
                        </a:spcAft>
                      </a:pPr>
                      <a:r>
                        <a:rPr lang="fr-FR" sz="2000" b="1" dirty="0">
                          <a:solidFill>
                            <a:schemeClr val="tx1"/>
                          </a:solidFill>
                          <a:effectLst/>
                          <a:latin typeface="Calibri" pitchFamily="34" charset="0"/>
                          <a:ea typeface="Times New Roman"/>
                          <a:cs typeface="Calibri" pitchFamily="34" charset="0"/>
                        </a:rPr>
                        <a:t>(5)</a:t>
                      </a:r>
                    </a:p>
                  </a:txBody>
                  <a:tcPr marL="15065" marR="15065" marT="0" marB="0" anchor="ctr">
                    <a:lnL>
                      <a:noFill/>
                    </a:lnL>
                    <a:lnR>
                      <a:noFill/>
                    </a:lnR>
                    <a:lnT>
                      <a:noFill/>
                    </a:lnT>
                    <a:lnB>
                      <a:noFill/>
                    </a:lnB>
                  </a:tcPr>
                </a:tc>
                <a:tc>
                  <a:txBody>
                    <a:bodyPr/>
                    <a:lstStyle/>
                    <a:p>
                      <a:pPr algn="r">
                        <a:spcAft>
                          <a:spcPts val="0"/>
                        </a:spcAft>
                      </a:pPr>
                      <a:r>
                        <a:rPr lang="fr-FR" sz="2000" b="1">
                          <a:solidFill>
                            <a:srgbClr val="000000"/>
                          </a:solidFill>
                          <a:effectLst/>
                          <a:latin typeface="Calibri" pitchFamily="34" charset="0"/>
                          <a:ea typeface="Times New Roman"/>
                          <a:cs typeface="Calibri" pitchFamily="34" charset="0"/>
                        </a:rPr>
                        <a:t>2 709</a:t>
                      </a:r>
                      <a:endParaRPr lang="fr-FR" sz="2000" b="1">
                        <a:effectLst/>
                        <a:latin typeface="Calibri" pitchFamily="34" charset="0"/>
                        <a:ea typeface="Times New Roman"/>
                        <a:cs typeface="Calibri" pitchFamily="34" charset="0"/>
                      </a:endParaRPr>
                    </a:p>
                  </a:txBody>
                  <a:tcPr marL="15065" marR="15065" marT="0" marB="0" anchor="ctr">
                    <a:lnL>
                      <a:noFill/>
                    </a:lnL>
                    <a:lnR>
                      <a:noFill/>
                    </a:lnR>
                    <a:lnT>
                      <a:noFill/>
                    </a:lnT>
                    <a:lnB>
                      <a:noFill/>
                    </a:lnB>
                    <a:solidFill>
                      <a:srgbClr val="FFFFFF"/>
                    </a:solidFill>
                  </a:tcPr>
                </a:tc>
                <a:tc>
                  <a:txBody>
                    <a:bodyPr/>
                    <a:lstStyle/>
                    <a:p>
                      <a:pPr algn="r">
                        <a:spcAft>
                          <a:spcPts val="0"/>
                        </a:spcAft>
                      </a:pPr>
                      <a:r>
                        <a:rPr lang="fr-FR" sz="2000" b="1" dirty="0">
                          <a:solidFill>
                            <a:srgbClr val="000000"/>
                          </a:solidFill>
                          <a:effectLst/>
                          <a:latin typeface="Calibri" pitchFamily="34" charset="0"/>
                          <a:ea typeface="Times New Roman"/>
                          <a:cs typeface="Calibri" pitchFamily="34" charset="0"/>
                        </a:rPr>
                        <a:t>4 123</a:t>
                      </a:r>
                      <a:endParaRPr lang="fr-FR" sz="2000" b="1" dirty="0">
                        <a:effectLst/>
                        <a:latin typeface="Calibri" pitchFamily="34" charset="0"/>
                        <a:ea typeface="Times New Roman"/>
                        <a:cs typeface="Calibri" pitchFamily="34" charset="0"/>
                      </a:endParaRPr>
                    </a:p>
                  </a:txBody>
                  <a:tcPr marL="15065" marR="15065" marT="0" marB="0" anchor="ctr">
                    <a:lnL>
                      <a:noFill/>
                    </a:lnL>
                    <a:lnR>
                      <a:noFill/>
                    </a:lnR>
                    <a:lnT>
                      <a:noFill/>
                    </a:lnT>
                    <a:lnB>
                      <a:noFill/>
                    </a:lnB>
                    <a:solidFill>
                      <a:srgbClr val="FFFFFF"/>
                    </a:solidFill>
                  </a:tcPr>
                </a:tc>
                <a:tc>
                  <a:txBody>
                    <a:bodyPr/>
                    <a:lstStyle/>
                    <a:p>
                      <a:pPr algn="r">
                        <a:spcAft>
                          <a:spcPts val="0"/>
                        </a:spcAft>
                      </a:pPr>
                      <a:endParaRPr lang="fr-FR" sz="2000" b="1" dirty="0">
                        <a:effectLst/>
                        <a:latin typeface="Calibri" pitchFamily="34" charset="0"/>
                        <a:ea typeface="Times New Roman"/>
                        <a:cs typeface="Calibri" pitchFamily="34" charset="0"/>
                      </a:endParaRPr>
                    </a:p>
                  </a:txBody>
                  <a:tcPr marL="15065" marR="15065" marT="0" marB="0" anchor="ctr">
                    <a:lnL>
                      <a:noFill/>
                    </a:lnL>
                    <a:lnR>
                      <a:noFill/>
                    </a:lnR>
                    <a:lnT>
                      <a:noFill/>
                    </a:lnT>
                    <a:lnB>
                      <a:noFill/>
                    </a:lnB>
                    <a:solidFill>
                      <a:srgbClr val="FFFFFF"/>
                    </a:solidFill>
                  </a:tcPr>
                </a:tc>
                <a:tc>
                  <a:txBody>
                    <a:bodyPr/>
                    <a:lstStyle/>
                    <a:p>
                      <a:pPr algn="r">
                        <a:spcAft>
                          <a:spcPts val="0"/>
                        </a:spcAft>
                      </a:pPr>
                      <a:r>
                        <a:rPr lang="fr-FR" sz="2000" b="1">
                          <a:solidFill>
                            <a:srgbClr val="000000"/>
                          </a:solidFill>
                          <a:effectLst/>
                          <a:latin typeface="Calibri" pitchFamily="34" charset="0"/>
                          <a:ea typeface="Times New Roman"/>
                          <a:cs typeface="Calibri" pitchFamily="34" charset="0"/>
                        </a:rPr>
                        <a:t>257 216</a:t>
                      </a:r>
                      <a:endParaRPr lang="fr-FR" sz="2000" b="1">
                        <a:effectLst/>
                        <a:latin typeface="Calibri" pitchFamily="34" charset="0"/>
                        <a:ea typeface="Times New Roman"/>
                        <a:cs typeface="Calibri" pitchFamily="34" charset="0"/>
                      </a:endParaRPr>
                    </a:p>
                  </a:txBody>
                  <a:tcPr marL="15065" marR="15065" marT="0" marB="0" anchor="ctr">
                    <a:lnL>
                      <a:noFill/>
                    </a:lnL>
                    <a:lnR>
                      <a:noFill/>
                    </a:lnR>
                    <a:lnT>
                      <a:noFill/>
                    </a:lnT>
                    <a:lnB>
                      <a:noFill/>
                    </a:lnB>
                  </a:tcPr>
                </a:tc>
              </a:tr>
              <a:tr h="504056">
                <a:tc>
                  <a:txBody>
                    <a:bodyPr/>
                    <a:lstStyle/>
                    <a:p>
                      <a:pPr>
                        <a:spcAft>
                          <a:spcPts val="0"/>
                        </a:spcAft>
                      </a:pPr>
                      <a:r>
                        <a:rPr lang="fr-FR" sz="2000" b="1">
                          <a:solidFill>
                            <a:srgbClr val="000000"/>
                          </a:solidFill>
                          <a:effectLst/>
                          <a:latin typeface="Calibri" pitchFamily="34" charset="0"/>
                          <a:ea typeface="Times New Roman"/>
                          <a:cs typeface="Calibri" pitchFamily="34" charset="0"/>
                        </a:rPr>
                        <a:t>Causes inconnues ou mal définies</a:t>
                      </a:r>
                      <a:endParaRPr lang="fr-FR" sz="2000" b="1">
                        <a:effectLst/>
                        <a:latin typeface="Calibri" pitchFamily="34" charset="0"/>
                        <a:ea typeface="Times New Roman"/>
                        <a:cs typeface="Calibri" pitchFamily="34" charset="0"/>
                      </a:endParaRPr>
                    </a:p>
                  </a:txBody>
                  <a:tcPr marL="15065" marR="15065" marT="0" marB="0" anchor="ctr">
                    <a:lnL>
                      <a:noFill/>
                    </a:lnL>
                    <a:lnR>
                      <a:noFill/>
                    </a:lnR>
                    <a:lnT>
                      <a:noFill/>
                    </a:lnT>
                    <a:lnB>
                      <a:noFill/>
                    </a:lnB>
                  </a:tcPr>
                </a:tc>
                <a:tc>
                  <a:txBody>
                    <a:bodyPr/>
                    <a:lstStyle/>
                    <a:p>
                      <a:pPr algn="ctr">
                        <a:spcAft>
                          <a:spcPts val="0"/>
                        </a:spcAft>
                      </a:pPr>
                      <a:r>
                        <a:rPr lang="fr-FR" sz="2000" b="1" dirty="0">
                          <a:solidFill>
                            <a:schemeClr val="tx1"/>
                          </a:solidFill>
                          <a:effectLst/>
                          <a:latin typeface="Calibri" pitchFamily="34" charset="0"/>
                          <a:ea typeface="Times New Roman"/>
                          <a:cs typeface="Calibri" pitchFamily="34" charset="0"/>
                        </a:rPr>
                        <a:t>(6)</a:t>
                      </a:r>
                    </a:p>
                  </a:txBody>
                  <a:tcPr marL="15065" marR="15065" marT="0" marB="0" anchor="ctr">
                    <a:lnL>
                      <a:noFill/>
                    </a:lnL>
                    <a:lnR>
                      <a:noFill/>
                    </a:lnR>
                    <a:lnT>
                      <a:noFill/>
                    </a:lnT>
                    <a:lnB>
                      <a:noFill/>
                    </a:lnB>
                  </a:tcPr>
                </a:tc>
                <a:tc>
                  <a:txBody>
                    <a:bodyPr/>
                    <a:lstStyle/>
                    <a:p>
                      <a:pPr algn="r">
                        <a:spcAft>
                          <a:spcPts val="0"/>
                        </a:spcAft>
                      </a:pPr>
                      <a:r>
                        <a:rPr lang="fr-FR" sz="2000" b="1">
                          <a:solidFill>
                            <a:srgbClr val="000000"/>
                          </a:solidFill>
                          <a:effectLst/>
                          <a:latin typeface="Calibri" pitchFamily="34" charset="0"/>
                          <a:ea typeface="Times New Roman"/>
                          <a:cs typeface="Calibri" pitchFamily="34" charset="0"/>
                        </a:rPr>
                        <a:t>364</a:t>
                      </a:r>
                      <a:endParaRPr lang="fr-FR" sz="2000" b="1">
                        <a:effectLst/>
                        <a:latin typeface="Calibri" pitchFamily="34" charset="0"/>
                        <a:ea typeface="Times New Roman"/>
                        <a:cs typeface="Calibri" pitchFamily="34" charset="0"/>
                      </a:endParaRPr>
                    </a:p>
                  </a:txBody>
                  <a:tcPr marL="15065" marR="15065" marT="0" marB="0" anchor="ctr">
                    <a:lnL>
                      <a:noFill/>
                    </a:lnL>
                    <a:lnR>
                      <a:noFill/>
                    </a:lnR>
                    <a:lnT>
                      <a:noFill/>
                    </a:lnT>
                    <a:lnB>
                      <a:noFill/>
                    </a:lnB>
                    <a:solidFill>
                      <a:srgbClr val="FFFFFF"/>
                    </a:solidFill>
                  </a:tcPr>
                </a:tc>
                <a:tc>
                  <a:txBody>
                    <a:bodyPr/>
                    <a:lstStyle/>
                    <a:p>
                      <a:pPr algn="r">
                        <a:spcAft>
                          <a:spcPts val="0"/>
                        </a:spcAft>
                      </a:pPr>
                      <a:r>
                        <a:rPr lang="fr-FR" sz="2000" b="1" dirty="0">
                          <a:solidFill>
                            <a:srgbClr val="000000"/>
                          </a:solidFill>
                          <a:effectLst/>
                          <a:latin typeface="Calibri" pitchFamily="34" charset="0"/>
                          <a:ea typeface="Times New Roman"/>
                          <a:cs typeface="Calibri" pitchFamily="34" charset="0"/>
                        </a:rPr>
                        <a:t>491</a:t>
                      </a:r>
                      <a:endParaRPr lang="fr-FR" sz="2000" b="1" dirty="0">
                        <a:effectLst/>
                        <a:latin typeface="Calibri" pitchFamily="34" charset="0"/>
                        <a:ea typeface="Times New Roman"/>
                        <a:cs typeface="Calibri" pitchFamily="34" charset="0"/>
                      </a:endParaRPr>
                    </a:p>
                  </a:txBody>
                  <a:tcPr marL="15065" marR="15065" marT="0" marB="0" anchor="ctr">
                    <a:lnL>
                      <a:noFill/>
                    </a:lnL>
                    <a:lnR>
                      <a:noFill/>
                    </a:lnR>
                    <a:lnT>
                      <a:noFill/>
                    </a:lnT>
                    <a:lnB>
                      <a:noFill/>
                    </a:lnB>
                    <a:solidFill>
                      <a:srgbClr val="FFFFFF"/>
                    </a:solidFill>
                  </a:tcPr>
                </a:tc>
                <a:tc>
                  <a:txBody>
                    <a:bodyPr/>
                    <a:lstStyle/>
                    <a:p>
                      <a:pPr algn="r">
                        <a:spcAft>
                          <a:spcPts val="0"/>
                        </a:spcAft>
                      </a:pPr>
                      <a:endParaRPr lang="fr-FR" sz="2000" b="1" dirty="0">
                        <a:effectLst/>
                        <a:latin typeface="Calibri" pitchFamily="34" charset="0"/>
                        <a:ea typeface="Times New Roman"/>
                        <a:cs typeface="Calibri" pitchFamily="34" charset="0"/>
                      </a:endParaRPr>
                    </a:p>
                  </a:txBody>
                  <a:tcPr marL="15065" marR="15065" marT="0" marB="0" anchor="ctr">
                    <a:lnL>
                      <a:noFill/>
                    </a:lnL>
                    <a:lnR>
                      <a:noFill/>
                    </a:lnR>
                    <a:lnT>
                      <a:noFill/>
                    </a:lnT>
                    <a:lnB>
                      <a:noFill/>
                    </a:lnB>
                    <a:solidFill>
                      <a:srgbClr val="FFFFFF"/>
                    </a:solidFill>
                  </a:tcPr>
                </a:tc>
                <a:tc>
                  <a:txBody>
                    <a:bodyPr/>
                    <a:lstStyle/>
                    <a:p>
                      <a:pPr algn="r">
                        <a:spcAft>
                          <a:spcPts val="0"/>
                        </a:spcAft>
                      </a:pPr>
                      <a:r>
                        <a:rPr lang="fr-FR" sz="2000" b="1">
                          <a:solidFill>
                            <a:srgbClr val="000000"/>
                          </a:solidFill>
                          <a:effectLst/>
                          <a:latin typeface="Calibri" pitchFamily="34" charset="0"/>
                          <a:ea typeface="Times New Roman"/>
                          <a:cs typeface="Calibri" pitchFamily="34" charset="0"/>
                        </a:rPr>
                        <a:t>10 633</a:t>
                      </a:r>
                      <a:endParaRPr lang="fr-FR" sz="2000" b="1">
                        <a:effectLst/>
                        <a:latin typeface="Calibri" pitchFamily="34" charset="0"/>
                        <a:ea typeface="Times New Roman"/>
                        <a:cs typeface="Calibri" pitchFamily="34" charset="0"/>
                      </a:endParaRPr>
                    </a:p>
                  </a:txBody>
                  <a:tcPr marL="15065" marR="15065" marT="0" marB="0" anchor="ctr">
                    <a:lnL>
                      <a:noFill/>
                    </a:lnL>
                    <a:lnR>
                      <a:noFill/>
                    </a:lnR>
                    <a:lnT>
                      <a:noFill/>
                    </a:lnT>
                    <a:lnB>
                      <a:noFill/>
                    </a:lnB>
                  </a:tcPr>
                </a:tc>
              </a:tr>
              <a:tr h="534433">
                <a:tc>
                  <a:txBody>
                    <a:bodyPr/>
                    <a:lstStyle/>
                    <a:p>
                      <a:pPr>
                        <a:spcAft>
                          <a:spcPts val="0"/>
                        </a:spcAft>
                      </a:pPr>
                      <a:r>
                        <a:rPr lang="fr-FR" sz="2000" b="1" dirty="0">
                          <a:solidFill>
                            <a:srgbClr val="000000"/>
                          </a:solidFill>
                          <a:effectLst/>
                          <a:latin typeface="Calibri" pitchFamily="34" charset="0"/>
                          <a:ea typeface="Times New Roman"/>
                          <a:cs typeface="Calibri" pitchFamily="34" charset="0"/>
                        </a:rPr>
                        <a:t>Cancer du poumon total rectifié</a:t>
                      </a:r>
                      <a:endParaRPr lang="fr-FR" sz="2000" b="1" dirty="0">
                        <a:effectLst/>
                        <a:latin typeface="Calibri" pitchFamily="34" charset="0"/>
                        <a:ea typeface="Times New Roman"/>
                        <a:cs typeface="Calibri" pitchFamily="34" charset="0"/>
                      </a:endParaRPr>
                    </a:p>
                  </a:txBody>
                  <a:tcPr marL="15065" marR="1506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b="1" dirty="0">
                          <a:solidFill>
                            <a:schemeClr val="tx1"/>
                          </a:solidFill>
                          <a:effectLst/>
                          <a:latin typeface="Calibri" pitchFamily="34" charset="0"/>
                          <a:ea typeface="Times New Roman"/>
                          <a:cs typeface="Calibri" pitchFamily="34" charset="0"/>
                        </a:rPr>
                        <a:t>(4)×[1+(6)/(5)]</a:t>
                      </a:r>
                    </a:p>
                  </a:txBody>
                  <a:tcPr marL="15065" marR="1506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fr-FR" sz="2000" b="1">
                          <a:solidFill>
                            <a:srgbClr val="000000"/>
                          </a:solidFill>
                          <a:effectLst/>
                          <a:latin typeface="Calibri" pitchFamily="34" charset="0"/>
                          <a:ea typeface="Times New Roman"/>
                          <a:cs typeface="Calibri" pitchFamily="34" charset="0"/>
                        </a:rPr>
                        <a:t>88</a:t>
                      </a:r>
                      <a:endParaRPr lang="fr-FR" sz="2000" b="1">
                        <a:effectLst/>
                        <a:latin typeface="Calibri" pitchFamily="34" charset="0"/>
                        <a:ea typeface="Times New Roman"/>
                        <a:cs typeface="Calibri" pitchFamily="34" charset="0"/>
                      </a:endParaRPr>
                    </a:p>
                  </a:txBody>
                  <a:tcPr marL="15065" marR="1506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fr-FR" sz="2000" b="1" dirty="0">
                          <a:solidFill>
                            <a:srgbClr val="000000"/>
                          </a:solidFill>
                          <a:effectLst/>
                          <a:latin typeface="Calibri" pitchFamily="34" charset="0"/>
                          <a:ea typeface="Times New Roman"/>
                          <a:cs typeface="Calibri" pitchFamily="34" charset="0"/>
                        </a:rPr>
                        <a:t>294</a:t>
                      </a:r>
                      <a:endParaRPr lang="fr-FR" sz="2000" b="1" dirty="0">
                        <a:effectLst/>
                        <a:latin typeface="Calibri" pitchFamily="34" charset="0"/>
                        <a:ea typeface="Times New Roman"/>
                        <a:cs typeface="Calibri" pitchFamily="34" charset="0"/>
                      </a:endParaRPr>
                    </a:p>
                  </a:txBody>
                  <a:tcPr marL="15065" marR="1506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endParaRPr lang="fr-FR" sz="2000" b="1" dirty="0">
                        <a:effectLst/>
                        <a:latin typeface="Calibri" pitchFamily="34" charset="0"/>
                        <a:ea typeface="Times New Roman"/>
                        <a:cs typeface="Calibri" pitchFamily="34" charset="0"/>
                      </a:endParaRPr>
                    </a:p>
                  </a:txBody>
                  <a:tcPr marL="15065" marR="1506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fr-FR" sz="2000" b="1" dirty="0">
                          <a:solidFill>
                            <a:srgbClr val="000000"/>
                          </a:solidFill>
                          <a:effectLst/>
                          <a:latin typeface="Calibri" pitchFamily="34" charset="0"/>
                          <a:ea typeface="Times New Roman"/>
                          <a:cs typeface="Calibri" pitchFamily="34" charset="0"/>
                        </a:rPr>
                        <a:t>25 033</a:t>
                      </a:r>
                      <a:endParaRPr lang="fr-FR" sz="2000" b="1" dirty="0">
                        <a:effectLst/>
                        <a:latin typeface="Calibri" pitchFamily="34" charset="0"/>
                        <a:ea typeface="Times New Roman"/>
                        <a:cs typeface="Calibri" pitchFamily="34" charset="0"/>
                      </a:endParaRPr>
                    </a:p>
                  </a:txBody>
                  <a:tcPr marL="15065" marR="15065"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4" name="ZoneTexte 3"/>
          <p:cNvSpPr txBox="1"/>
          <p:nvPr/>
        </p:nvSpPr>
        <p:spPr>
          <a:xfrm>
            <a:off x="253604" y="188640"/>
            <a:ext cx="8856984" cy="1569660"/>
          </a:xfrm>
          <a:prstGeom prst="rect">
            <a:avLst/>
          </a:prstGeom>
          <a:noFill/>
        </p:spPr>
        <p:txBody>
          <a:bodyPr wrap="square" rtlCol="0">
            <a:spAutoFit/>
          </a:bodyPr>
          <a:lstStyle/>
          <a:p>
            <a:r>
              <a:rPr lang="fr-FR" sz="2400" b="1" dirty="0" smtClean="0">
                <a:solidFill>
                  <a:srgbClr val="3333FF"/>
                </a:solidFill>
              </a:rPr>
              <a:t>Exemple : Estimation du nombre de décès chez les hommes de 35 à 44ans en 2010 par cancer du poumon, prenant en compte les décès par cancer de localisation non précisée et les décès de causes inconnues ou mal définies</a:t>
            </a:r>
            <a:endParaRPr lang="fr-FR" sz="2400" b="1" dirty="0">
              <a:solidFill>
                <a:srgbClr val="3333FF"/>
              </a:solidFill>
            </a:endParaRPr>
          </a:p>
        </p:txBody>
      </p:sp>
    </p:spTree>
    <p:extLst>
      <p:ext uri="{BB962C8B-B14F-4D97-AF65-F5344CB8AC3E}">
        <p14:creationId xmlns:p14="http://schemas.microsoft.com/office/powerpoint/2010/main" val="178266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1143000"/>
          </a:xfrm>
        </p:spPr>
        <p:txBody>
          <a:bodyPr>
            <a:normAutofit fontScale="90000"/>
          </a:bodyPr>
          <a:lstStyle/>
          <a:p>
            <a:r>
              <a:rPr lang="fr-FR" sz="3600" b="1" dirty="0" smtClean="0">
                <a:solidFill>
                  <a:srgbClr val="3333FF"/>
                </a:solidFill>
              </a:rPr>
              <a:t>Méthode pour estimer la mortalité attribuable au tabac : </a:t>
            </a:r>
            <a:r>
              <a:rPr lang="fr-FR" sz="3200" b="1" dirty="0">
                <a:solidFill>
                  <a:srgbClr val="3333FF"/>
                </a:solidFill>
              </a:rPr>
              <a:t>proposée par Peto et Lopez (Lancet 1992)</a:t>
            </a:r>
            <a:endParaRPr lang="fr-FR" sz="3600" b="1" dirty="0">
              <a:solidFill>
                <a:srgbClr val="3333FF"/>
              </a:solidFill>
            </a:endParaRPr>
          </a:p>
        </p:txBody>
      </p:sp>
      <p:sp>
        <p:nvSpPr>
          <p:cNvPr id="3" name="Espace réservé du contenu 2"/>
          <p:cNvSpPr>
            <a:spLocks noGrp="1"/>
          </p:cNvSpPr>
          <p:nvPr>
            <p:ph idx="1"/>
          </p:nvPr>
        </p:nvSpPr>
        <p:spPr>
          <a:xfrm>
            <a:off x="539552" y="1556792"/>
            <a:ext cx="8229600" cy="4929411"/>
          </a:xfrm>
        </p:spPr>
        <p:txBody>
          <a:bodyPr>
            <a:normAutofit/>
          </a:bodyPr>
          <a:lstStyle/>
          <a:p>
            <a:r>
              <a:rPr lang="fr-FR" b="1" dirty="0" smtClean="0"/>
              <a:t>Etape 1: estimation de la mortalité attribuable au tabac pour le cancer du poumon</a:t>
            </a:r>
          </a:p>
          <a:p>
            <a:r>
              <a:rPr lang="fr-FR" b="1" dirty="0" smtClean="0"/>
              <a:t>Etape 2: estimation de la prévalence du tabagisme</a:t>
            </a:r>
          </a:p>
          <a:p>
            <a:r>
              <a:rPr lang="fr-FR" b="1" dirty="0" smtClean="0"/>
              <a:t>Etape 3: estimation de la mortalité attribuable au tabac pour les autres maladies que cancer du poumon</a:t>
            </a:r>
          </a:p>
          <a:p>
            <a:endParaRPr lang="fr-FR" b="1" dirty="0"/>
          </a:p>
        </p:txBody>
      </p:sp>
    </p:spTree>
    <p:extLst>
      <p:ext uri="{BB962C8B-B14F-4D97-AF65-F5344CB8AC3E}">
        <p14:creationId xmlns:p14="http://schemas.microsoft.com/office/powerpoint/2010/main" val="2812194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04664"/>
            <a:ext cx="8229600" cy="1143000"/>
          </a:xfrm>
        </p:spPr>
        <p:txBody>
          <a:bodyPr>
            <a:normAutofit fontScale="90000"/>
          </a:bodyPr>
          <a:lstStyle/>
          <a:p>
            <a:r>
              <a:rPr lang="fr-FR" sz="3100" dirty="0" smtClean="0"/>
              <a:t/>
            </a:r>
            <a:br>
              <a:rPr lang="fr-FR" sz="3100" dirty="0" smtClean="0"/>
            </a:br>
            <a:r>
              <a:rPr lang="fr-FR" sz="3600" b="1" dirty="0">
                <a:solidFill>
                  <a:srgbClr val="3333FF"/>
                </a:solidFill>
              </a:rPr>
              <a:t>Etape </a:t>
            </a:r>
            <a:r>
              <a:rPr lang="fr-FR" sz="3600" b="1" dirty="0" smtClean="0">
                <a:solidFill>
                  <a:srgbClr val="3333FF"/>
                </a:solidFill>
              </a:rPr>
              <a:t>1 : </a:t>
            </a:r>
            <a:r>
              <a:rPr lang="fr-FR" sz="3600" b="1" dirty="0" smtClean="0">
                <a:solidFill>
                  <a:srgbClr val="3333FF"/>
                </a:solidFill>
                <a:latin typeface="+mn-lt"/>
                <a:ea typeface="+mn-ea"/>
                <a:cs typeface="+mn-cs"/>
              </a:rPr>
              <a:t>Estimation </a:t>
            </a:r>
            <a:r>
              <a:rPr lang="fr-FR" sz="3600" b="1" dirty="0">
                <a:solidFill>
                  <a:srgbClr val="3333FF"/>
                </a:solidFill>
                <a:latin typeface="+mn-lt"/>
                <a:ea typeface="+mn-ea"/>
                <a:cs typeface="+mn-cs"/>
              </a:rPr>
              <a:t>de la mortalité attribuable au tabac pour le cancer du poumon</a:t>
            </a:r>
            <a:r>
              <a:rPr lang="fr-FR" sz="3600" b="1" dirty="0">
                <a:latin typeface="+mn-lt"/>
                <a:ea typeface="+mn-ea"/>
                <a:cs typeface="+mn-cs"/>
              </a:rPr>
              <a:t/>
            </a:r>
            <a:br>
              <a:rPr lang="fr-FR" sz="3600" b="1" dirty="0">
                <a:latin typeface="+mn-lt"/>
                <a:ea typeface="+mn-ea"/>
                <a:cs typeface="+mn-cs"/>
              </a:rPr>
            </a:br>
            <a:endParaRPr lang="fr-FR" sz="3600" b="1" dirty="0">
              <a:latin typeface="+mn-lt"/>
              <a:ea typeface="+mn-ea"/>
              <a:cs typeface="+mn-cs"/>
            </a:endParaRPr>
          </a:p>
        </p:txBody>
      </p:sp>
      <p:sp>
        <p:nvSpPr>
          <p:cNvPr id="3" name="Espace réservé du contenu 2"/>
          <p:cNvSpPr>
            <a:spLocks noGrp="1"/>
          </p:cNvSpPr>
          <p:nvPr>
            <p:ph idx="1"/>
          </p:nvPr>
        </p:nvSpPr>
        <p:spPr>
          <a:xfrm>
            <a:off x="539552" y="1844824"/>
            <a:ext cx="8229600" cy="4525963"/>
          </a:xfrm>
        </p:spPr>
        <p:txBody>
          <a:bodyPr>
            <a:normAutofit fontScale="92500" lnSpcReduction="10000"/>
          </a:bodyPr>
          <a:lstStyle/>
          <a:p>
            <a:pPr marL="0" indent="0">
              <a:buNone/>
            </a:pPr>
            <a:r>
              <a:rPr lang="fr-FR" b="1" dirty="0"/>
              <a:t>On estime la mortalité par cancer du poumon attribuable au tabac par différence entre la mortalité par cancer du poumon observée en France et la mortalité par cancer du poumon attendue en l’absence d’exposition </a:t>
            </a:r>
            <a:r>
              <a:rPr lang="fr-FR" b="1"/>
              <a:t>au </a:t>
            </a:r>
            <a:r>
              <a:rPr lang="fr-FR" b="1" smtClean="0"/>
              <a:t>tabac.</a:t>
            </a:r>
            <a:endParaRPr lang="fr-FR" b="1" dirty="0" smtClean="0"/>
          </a:p>
          <a:p>
            <a:pPr marL="0" indent="0">
              <a:buNone/>
            </a:pPr>
            <a:r>
              <a:rPr lang="fr-FR" b="1" dirty="0" smtClean="0"/>
              <a:t>Ce risque est estimé dans la population des non-fumeurs de l’enquête américaine CPSII, car il est relativement constant dans le temps et varie peu entre pays occidentaux (France femmes années 1950 ≈ USA non fumeuses) </a:t>
            </a:r>
            <a:endParaRPr lang="fr-FR" b="1" dirty="0"/>
          </a:p>
        </p:txBody>
      </p:sp>
    </p:spTree>
    <p:extLst>
      <p:ext uri="{BB962C8B-B14F-4D97-AF65-F5344CB8AC3E}">
        <p14:creationId xmlns:p14="http://schemas.microsoft.com/office/powerpoint/2010/main" val="2605876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677537943"/>
              </p:ext>
            </p:extLst>
          </p:nvPr>
        </p:nvGraphicFramePr>
        <p:xfrm>
          <a:off x="377787" y="692696"/>
          <a:ext cx="8496945" cy="5637378"/>
        </p:xfrm>
        <a:graphic>
          <a:graphicData uri="http://schemas.openxmlformats.org/drawingml/2006/table">
            <a:tbl>
              <a:tblPr>
                <a:tableStyleId>{2D5ABB26-0587-4C30-8999-92F81FD0307C}</a:tableStyleId>
              </a:tblPr>
              <a:tblGrid>
                <a:gridCol w="3240360"/>
                <a:gridCol w="2088232"/>
                <a:gridCol w="792088"/>
                <a:gridCol w="1080120"/>
                <a:gridCol w="360040"/>
                <a:gridCol w="936105"/>
              </a:tblGrid>
              <a:tr h="432048">
                <a:tc rowSpan="2"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fr-FR" sz="2400" b="1" i="0" u="none" strike="noStrike" kern="1200" dirty="0" smtClean="0">
                          <a:solidFill>
                            <a:srgbClr val="000000"/>
                          </a:solidFill>
                          <a:effectLst/>
                          <a:latin typeface="+mn-lt"/>
                          <a:ea typeface="+mn-ea"/>
                          <a:cs typeface="+mn-cs"/>
                        </a:rPr>
                        <a:t>Indicateur</a:t>
                      </a:r>
                    </a:p>
                  </a:txBody>
                  <a:tcPr marL="9525" marR="9525" marT="9525"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rowSpan="2" hMerge="1">
                  <a:txBody>
                    <a:bodyPr/>
                    <a:lstStyle/>
                    <a:p>
                      <a:pPr algn="l" fontAlgn="ctr"/>
                      <a:endParaRPr lang="fr-FR" sz="1800" b="1" i="0" u="none" strike="noStrike" dirty="0">
                        <a:solidFill>
                          <a:srgbClr val="000000"/>
                        </a:solidFill>
                        <a:effectLst/>
                        <a:latin typeface="Times New Roman"/>
                      </a:endParaRPr>
                    </a:p>
                  </a:txBody>
                  <a:tcPr marL="9525" marR="9525" marT="9525" marB="0" anchor="ctr"/>
                </a:tc>
                <a:tc gridSpan="3">
                  <a:txBody>
                    <a:bodyPr/>
                    <a:lstStyle/>
                    <a:p>
                      <a:pPr algn="ctr" fontAlgn="ctr"/>
                      <a:r>
                        <a:rPr lang="fr-FR" sz="2400" b="1" u="none" strike="noStrike" kern="1200" dirty="0">
                          <a:effectLst/>
                        </a:rPr>
                        <a:t>Age en années</a:t>
                      </a:r>
                      <a:endParaRPr lang="fr-FR" sz="2400" b="1" u="none" strike="noStrike" kern="1200" dirty="0">
                        <a:solidFill>
                          <a:schemeClr val="dk1"/>
                        </a:solidFill>
                        <a:effectLst/>
                        <a:latin typeface="+mj-lt"/>
                        <a:ea typeface="+mn-ea"/>
                        <a:cs typeface="+mn-cs"/>
                      </a:endParaRPr>
                    </a:p>
                  </a:txBody>
                  <a:tcPr marL="9525" marR="9525" marT="9525"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pPr algn="ctr" fontAlgn="ctr"/>
                      <a:endParaRPr lang="fr-FR" sz="2000" b="1" u="none" strike="noStrike" dirty="0" smtClean="0">
                        <a:effectLst/>
                        <a:latin typeface="+mj-lt"/>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ctr"/>
                      <a:r>
                        <a:rPr lang="fr-FR" sz="2400" b="1" u="none" strike="noStrike" dirty="0" smtClean="0">
                          <a:effectLst/>
                        </a:rPr>
                        <a:t>Total</a:t>
                      </a:r>
                      <a:endParaRPr lang="fr-FR" sz="2400" b="1" u="none" strike="noStrike" dirty="0" smtClean="0">
                        <a:effectLst/>
                        <a:latin typeface="+mj-lt"/>
                      </a:endParaRPr>
                    </a:p>
                  </a:txBody>
                  <a:tcPr marL="9525" marR="9525" marT="9525"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582546">
                <a:tc gridSpan="2" vMerge="1">
                  <a:txBody>
                    <a:bodyPr/>
                    <a:lstStyle/>
                    <a:p>
                      <a:endParaRPr lang="fr-FR"/>
                    </a:p>
                  </a:txBody>
                  <a:tcPr/>
                </a:tc>
                <a:tc hMerge="1" vMerge="1">
                  <a:txBody>
                    <a:bodyPr/>
                    <a:lstStyle/>
                    <a:p>
                      <a:endParaRPr lang="fr-FR"/>
                    </a:p>
                  </a:txBody>
                  <a:tcPr/>
                </a:tc>
                <a:tc>
                  <a:txBody>
                    <a:bodyPr/>
                    <a:lstStyle/>
                    <a:p>
                      <a:pPr algn="ctr" fontAlgn="ctr"/>
                      <a:r>
                        <a:rPr lang="fr-FR" sz="2400" b="1" u="none" strike="noStrike" dirty="0">
                          <a:effectLst/>
                        </a:rPr>
                        <a:t>35-39</a:t>
                      </a:r>
                      <a:endParaRPr lang="fr-FR" sz="2400" b="1" i="0" u="none" strike="noStrike" dirty="0">
                        <a:solidFill>
                          <a:srgbClr val="000000"/>
                        </a:solidFill>
                        <a:effectLst/>
                        <a:latin typeface="+mj-lt"/>
                      </a:endParaRPr>
                    </a:p>
                  </a:txBody>
                  <a:tcPr marL="9525" marR="9525" marT="9525"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fr-FR" sz="2400" b="1" u="none" strike="noStrike" dirty="0">
                          <a:effectLst/>
                        </a:rPr>
                        <a:t>40-44</a:t>
                      </a:r>
                      <a:endParaRPr lang="fr-FR" sz="2400" b="1" i="0" u="none" strike="noStrike" dirty="0">
                        <a:solidFill>
                          <a:srgbClr val="000000"/>
                        </a:solidFill>
                        <a:effectLst/>
                        <a:latin typeface="+mj-lt"/>
                      </a:endParaRPr>
                    </a:p>
                  </a:txBody>
                  <a:tcPr marL="9525" marR="9525" marT="9525"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lang="fr-FR" sz="2400" b="1" smtClean="0"/>
                        <a:t>..</a:t>
                      </a:r>
                      <a:endParaRPr lang="fr-FR" sz="2400" b="1" dirty="0"/>
                    </a:p>
                  </a:txBody>
                  <a:tcP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endParaRPr lang="fr-FR" b="1" dirty="0"/>
                    </a:p>
                  </a:txBody>
                  <a:tcPr>
                    <a:lnB w="9525" cap="flat" cmpd="sng" algn="ctr">
                      <a:solidFill>
                        <a:schemeClr val="tx1"/>
                      </a:solidFill>
                      <a:prstDash val="solid"/>
                      <a:round/>
                      <a:headEnd type="none" w="med" len="med"/>
                      <a:tailEnd type="none" w="med" len="med"/>
                    </a:lnB>
                  </a:tcPr>
                </a:tc>
              </a:tr>
              <a:tr h="741863">
                <a:tc>
                  <a:txBody>
                    <a:bodyPr/>
                    <a:lstStyle/>
                    <a:p>
                      <a:pPr algn="l" fontAlgn="ctr"/>
                      <a:r>
                        <a:rPr lang="fr-FR" sz="2400" b="1" u="none" strike="noStrike" dirty="0">
                          <a:effectLst/>
                        </a:rPr>
                        <a:t>Nombre décès cancer du poumon </a:t>
                      </a:r>
                      <a:r>
                        <a:rPr lang="fr-FR" sz="2400" b="1" u="none" strike="noStrike" dirty="0" smtClean="0">
                          <a:effectLst/>
                        </a:rPr>
                        <a:t>France</a:t>
                      </a:r>
                      <a:endParaRPr lang="fr-FR" sz="2400" b="1" i="0" u="none" strike="noStrike" dirty="0">
                        <a:solidFill>
                          <a:srgbClr val="000000"/>
                        </a:solidFill>
                        <a:effectLst/>
                        <a:latin typeface="+mj-lt"/>
                      </a:endParaRPr>
                    </a:p>
                  </a:txBody>
                  <a:tcPr marL="9525" marR="9525" marT="9525" marB="0" anchor="ctr">
                    <a:lnT w="9525" cap="flat" cmpd="sng" algn="ctr">
                      <a:solidFill>
                        <a:schemeClr val="tx1"/>
                      </a:solidFill>
                      <a:prstDash val="solid"/>
                      <a:round/>
                      <a:headEnd type="none" w="med" len="med"/>
                      <a:tailEnd type="none" w="med" len="med"/>
                    </a:lnT>
                  </a:tcPr>
                </a:tc>
                <a:tc>
                  <a:txBody>
                    <a:bodyPr/>
                    <a:lstStyle/>
                    <a:p>
                      <a:pPr algn="ctr" fontAlgn="ctr"/>
                      <a:r>
                        <a:rPr lang="fr-FR" sz="2400" b="1" u="none" strike="noStrike" dirty="0" smtClean="0">
                          <a:effectLst/>
                        </a:rPr>
                        <a:t>(1)</a:t>
                      </a:r>
                      <a:endParaRPr lang="fr-FR" sz="2400" b="1" i="0" u="none" strike="noStrike" dirty="0">
                        <a:solidFill>
                          <a:srgbClr val="000000"/>
                        </a:solidFill>
                        <a:effectLst/>
                        <a:latin typeface="+mj-lt"/>
                      </a:endParaRPr>
                    </a:p>
                  </a:txBody>
                  <a:tcPr marL="9525" marR="9525" marT="9525" marB="0" anchor="ctr">
                    <a:lnT w="9525" cap="flat" cmpd="sng" algn="ctr">
                      <a:solidFill>
                        <a:schemeClr val="tx1"/>
                      </a:solidFill>
                      <a:prstDash val="solid"/>
                      <a:round/>
                      <a:headEnd type="none" w="med" len="med"/>
                      <a:tailEnd type="none" w="med" len="med"/>
                    </a:lnT>
                  </a:tcPr>
                </a:tc>
                <a:tc>
                  <a:txBody>
                    <a:bodyPr/>
                    <a:lstStyle/>
                    <a:p>
                      <a:pPr algn="r" fontAlgn="ctr"/>
                      <a:r>
                        <a:rPr lang="fr-FR" sz="2400" b="1" u="none" strike="noStrike" dirty="0">
                          <a:effectLst/>
                        </a:rPr>
                        <a:t>88</a:t>
                      </a:r>
                      <a:endParaRPr lang="fr-FR" sz="2400" b="1" i="0" u="none" strike="noStrike" dirty="0">
                        <a:solidFill>
                          <a:srgbClr val="000000"/>
                        </a:solidFill>
                        <a:effectLst/>
                        <a:latin typeface="+mj-lt"/>
                      </a:endParaRPr>
                    </a:p>
                  </a:txBody>
                  <a:tcPr marL="9525" marR="9525" marT="9525" marB="0" anchor="ctr">
                    <a:lnT w="9525" cap="flat" cmpd="sng" algn="ctr">
                      <a:solidFill>
                        <a:schemeClr val="tx1"/>
                      </a:solidFill>
                      <a:prstDash val="solid"/>
                      <a:round/>
                      <a:headEnd type="none" w="med" len="med"/>
                      <a:tailEnd type="none" w="med" len="med"/>
                    </a:lnT>
                  </a:tcPr>
                </a:tc>
                <a:tc>
                  <a:txBody>
                    <a:bodyPr/>
                    <a:lstStyle/>
                    <a:p>
                      <a:pPr algn="r" fontAlgn="ctr"/>
                      <a:r>
                        <a:rPr lang="fr-FR" sz="2400" b="1" u="none" strike="noStrike" dirty="0">
                          <a:effectLst/>
                        </a:rPr>
                        <a:t>294</a:t>
                      </a:r>
                      <a:endParaRPr lang="fr-FR" sz="2400" b="1" i="0" u="none" strike="noStrike" dirty="0">
                        <a:solidFill>
                          <a:srgbClr val="000000"/>
                        </a:solidFill>
                        <a:effectLst/>
                        <a:latin typeface="+mj-lt"/>
                      </a:endParaRPr>
                    </a:p>
                  </a:txBody>
                  <a:tcPr marL="9525" marR="9525" marT="9525" marB="0" anchor="ctr">
                    <a:lnT w="9525" cap="flat" cmpd="sng" algn="ctr">
                      <a:solidFill>
                        <a:schemeClr val="tx1"/>
                      </a:solidFill>
                      <a:prstDash val="solid"/>
                      <a:round/>
                      <a:headEnd type="none" w="med" len="med"/>
                      <a:tailEnd type="none" w="med" len="med"/>
                    </a:lnT>
                  </a:tcPr>
                </a:tc>
                <a:tc>
                  <a:txBody>
                    <a:bodyPr/>
                    <a:lstStyle/>
                    <a:p>
                      <a:pPr algn="ctr" fontAlgn="ctr"/>
                      <a:r>
                        <a:rPr lang="fr-FR" sz="2400" b="1" smtClean="0"/>
                        <a:t>..</a:t>
                      </a:r>
                      <a:endParaRPr lang="fr-FR" sz="2400" b="1" i="0" u="none" strike="noStrike" dirty="0">
                        <a:solidFill>
                          <a:srgbClr val="000000"/>
                        </a:solidFill>
                        <a:effectLst/>
                        <a:latin typeface="+mj-lt"/>
                      </a:endParaRPr>
                    </a:p>
                  </a:txBody>
                  <a:tcPr marL="9525" marR="9525" marT="9525" marB="0" anchor="ctr">
                    <a:lnT w="9525" cap="flat" cmpd="sng" algn="ctr">
                      <a:solidFill>
                        <a:schemeClr val="tx1"/>
                      </a:solidFill>
                      <a:prstDash val="solid"/>
                      <a:round/>
                      <a:headEnd type="none" w="med" len="med"/>
                      <a:tailEnd type="none" w="med" len="med"/>
                    </a:lnT>
                  </a:tcPr>
                </a:tc>
                <a:tc>
                  <a:txBody>
                    <a:bodyPr/>
                    <a:lstStyle/>
                    <a:p>
                      <a:pPr algn="r" fontAlgn="ctr"/>
                      <a:r>
                        <a:rPr lang="fr-FR" sz="2400" b="1" u="none" strike="noStrike" dirty="0">
                          <a:effectLst/>
                        </a:rPr>
                        <a:t>25 033</a:t>
                      </a:r>
                      <a:endParaRPr lang="fr-FR" sz="2400" b="1" i="0" u="none" strike="noStrike" dirty="0">
                        <a:solidFill>
                          <a:srgbClr val="000000"/>
                        </a:solidFill>
                        <a:effectLst/>
                        <a:latin typeface="+mj-lt"/>
                      </a:endParaRPr>
                    </a:p>
                  </a:txBody>
                  <a:tcPr marL="9525" marR="9525" marT="9525" marB="0" anchor="ctr">
                    <a:lnT w="9525" cap="flat" cmpd="sng" algn="ctr">
                      <a:solidFill>
                        <a:schemeClr val="tx1"/>
                      </a:solidFill>
                      <a:prstDash val="solid"/>
                      <a:round/>
                      <a:headEnd type="none" w="med" len="med"/>
                      <a:tailEnd type="none" w="med" len="med"/>
                    </a:lnT>
                  </a:tcPr>
                </a:tc>
              </a:tr>
              <a:tr h="740733">
                <a:tc>
                  <a:txBody>
                    <a:bodyPr/>
                    <a:lstStyle/>
                    <a:p>
                      <a:pPr algn="l" fontAlgn="ctr"/>
                      <a:r>
                        <a:rPr lang="fr-FR" sz="2400" b="1" u="none" strike="noStrike" dirty="0">
                          <a:effectLst/>
                        </a:rPr>
                        <a:t>Population France (milliers)</a:t>
                      </a:r>
                      <a:endParaRPr lang="fr-FR" sz="2400" b="1" i="0" u="none" strike="noStrike" dirty="0">
                        <a:solidFill>
                          <a:srgbClr val="000000"/>
                        </a:solidFill>
                        <a:effectLst/>
                        <a:latin typeface="+mj-lt"/>
                      </a:endParaRPr>
                    </a:p>
                  </a:txBody>
                  <a:tcPr marL="9525" marR="9525" marT="9525" marB="0" anchor="ctr"/>
                </a:tc>
                <a:tc>
                  <a:txBody>
                    <a:bodyPr/>
                    <a:lstStyle/>
                    <a:p>
                      <a:pPr algn="ctr" fontAlgn="ctr"/>
                      <a:r>
                        <a:rPr lang="fr-FR" sz="2400" b="1" u="none" strike="noStrike" dirty="0" smtClean="0">
                          <a:effectLst/>
                        </a:rPr>
                        <a:t>(2)</a:t>
                      </a:r>
                      <a:endParaRPr lang="fr-FR" sz="2400" b="1" i="0" u="none" strike="noStrike" dirty="0">
                        <a:solidFill>
                          <a:srgbClr val="000000"/>
                        </a:solidFill>
                        <a:effectLst/>
                        <a:latin typeface="+mj-lt"/>
                      </a:endParaRPr>
                    </a:p>
                  </a:txBody>
                  <a:tcPr marL="9525" marR="9525" marT="9525" marB="0" anchor="ctr"/>
                </a:tc>
                <a:tc>
                  <a:txBody>
                    <a:bodyPr/>
                    <a:lstStyle/>
                    <a:p>
                      <a:pPr algn="r" fontAlgn="ctr"/>
                      <a:r>
                        <a:rPr lang="fr-FR" sz="2400" b="1" u="none" strike="noStrike" dirty="0">
                          <a:effectLst/>
                        </a:rPr>
                        <a:t>2 137</a:t>
                      </a:r>
                      <a:endParaRPr lang="fr-FR" sz="2400" b="1" i="0" u="none" strike="noStrike" dirty="0">
                        <a:solidFill>
                          <a:srgbClr val="000000"/>
                        </a:solidFill>
                        <a:effectLst/>
                        <a:latin typeface="+mj-lt"/>
                      </a:endParaRPr>
                    </a:p>
                  </a:txBody>
                  <a:tcPr marL="9525" marR="9525" marT="9525" marB="0" anchor="ctr"/>
                </a:tc>
                <a:tc>
                  <a:txBody>
                    <a:bodyPr/>
                    <a:lstStyle/>
                    <a:p>
                      <a:pPr algn="r" fontAlgn="ctr"/>
                      <a:r>
                        <a:rPr lang="fr-FR" sz="2400" b="1" u="none" strike="noStrike" dirty="0">
                          <a:effectLst/>
                        </a:rPr>
                        <a:t>2152</a:t>
                      </a:r>
                      <a:endParaRPr lang="fr-FR" sz="2400" b="1" i="0" u="none" strike="noStrike" dirty="0">
                        <a:solidFill>
                          <a:srgbClr val="000000"/>
                        </a:solidFill>
                        <a:effectLst/>
                        <a:latin typeface="+mj-lt"/>
                      </a:endParaRPr>
                    </a:p>
                  </a:txBody>
                  <a:tcPr marL="9525" marR="9525" marT="9525" marB="0" anchor="ctr"/>
                </a:tc>
                <a:tc>
                  <a:txBody>
                    <a:bodyPr/>
                    <a:lstStyle/>
                    <a:p>
                      <a:pPr algn="ctr" fontAlgn="ctr"/>
                      <a:r>
                        <a:rPr lang="fr-FR" sz="2400" b="1" smtClean="0"/>
                        <a:t>..</a:t>
                      </a:r>
                      <a:endParaRPr lang="fr-FR" sz="2400" b="1" i="0" u="none" strike="noStrike" dirty="0">
                        <a:solidFill>
                          <a:srgbClr val="000000"/>
                        </a:solidFill>
                        <a:effectLst/>
                        <a:latin typeface="+mj-lt"/>
                      </a:endParaRPr>
                    </a:p>
                  </a:txBody>
                  <a:tcPr marL="9525" marR="9525" marT="9525" marB="0" anchor="ctr"/>
                </a:tc>
                <a:tc>
                  <a:txBody>
                    <a:bodyPr/>
                    <a:lstStyle/>
                    <a:p>
                      <a:pPr algn="r" fontAlgn="ctr"/>
                      <a:r>
                        <a:rPr lang="fr-FR" sz="2400" b="1" u="none" strike="noStrike" dirty="0">
                          <a:effectLst/>
                        </a:rPr>
                        <a:t>16 754</a:t>
                      </a:r>
                      <a:endParaRPr lang="fr-FR" sz="2400" b="1" i="0" u="none" strike="noStrike" dirty="0">
                        <a:solidFill>
                          <a:srgbClr val="000000"/>
                        </a:solidFill>
                        <a:effectLst/>
                        <a:latin typeface="+mj-lt"/>
                      </a:endParaRPr>
                    </a:p>
                  </a:txBody>
                  <a:tcPr marL="9525" marR="9525" marT="9525" marB="0" anchor="ctr"/>
                </a:tc>
              </a:tr>
              <a:tr h="741863">
                <a:tc>
                  <a:txBody>
                    <a:bodyPr/>
                    <a:lstStyle/>
                    <a:p>
                      <a:pPr algn="l" fontAlgn="ctr"/>
                      <a:r>
                        <a:rPr lang="fr-FR" sz="2400" b="1" u="none" strike="noStrike" dirty="0">
                          <a:effectLst/>
                        </a:rPr>
                        <a:t>Risque cancer du poumon </a:t>
                      </a:r>
                      <a:r>
                        <a:rPr lang="fr-FR" sz="2400" b="1" u="none" strike="noStrike">
                          <a:effectLst/>
                        </a:rPr>
                        <a:t>non-fumeurs </a:t>
                      </a:r>
                      <a:r>
                        <a:rPr lang="fr-FR" sz="2400" b="1" u="none" strike="noStrike" smtClean="0">
                          <a:effectLst/>
                        </a:rPr>
                        <a:t>p. </a:t>
                      </a:r>
                      <a:r>
                        <a:rPr lang="fr-FR" sz="2400" b="1" u="none" strike="noStrike" dirty="0">
                          <a:effectLst/>
                        </a:rPr>
                        <a:t>100 </a:t>
                      </a:r>
                      <a:r>
                        <a:rPr lang="fr-FR" sz="2400" b="1" u="none" strike="noStrike" dirty="0" smtClean="0">
                          <a:effectLst/>
                        </a:rPr>
                        <a:t>000 (CPSII)</a:t>
                      </a:r>
                      <a:endParaRPr lang="fr-FR" sz="2400" b="1" i="0" u="none" strike="noStrike" dirty="0">
                        <a:solidFill>
                          <a:srgbClr val="000000"/>
                        </a:solidFill>
                        <a:effectLst/>
                        <a:latin typeface="+mj-lt"/>
                      </a:endParaRPr>
                    </a:p>
                  </a:txBody>
                  <a:tcPr marL="9525" marR="9525" marT="9525" marB="0" anchor="ctr"/>
                </a:tc>
                <a:tc>
                  <a:txBody>
                    <a:bodyPr/>
                    <a:lstStyle/>
                    <a:p>
                      <a:pPr algn="ctr" fontAlgn="ctr"/>
                      <a:r>
                        <a:rPr lang="fr-FR" sz="2400" b="1" u="none" strike="noStrike" dirty="0" smtClean="0">
                          <a:effectLst/>
                        </a:rPr>
                        <a:t>(3)</a:t>
                      </a:r>
                      <a:endParaRPr lang="fr-FR" sz="2400" b="1" i="0" u="none" strike="noStrike" dirty="0">
                        <a:solidFill>
                          <a:srgbClr val="000000"/>
                        </a:solidFill>
                        <a:effectLst/>
                        <a:latin typeface="+mj-lt"/>
                      </a:endParaRPr>
                    </a:p>
                  </a:txBody>
                  <a:tcPr marL="9525" marR="9525" marT="9525" marB="0" anchor="ctr"/>
                </a:tc>
                <a:tc>
                  <a:txBody>
                    <a:bodyPr/>
                    <a:lstStyle/>
                    <a:p>
                      <a:pPr algn="r" fontAlgn="ctr"/>
                      <a:r>
                        <a:rPr lang="fr-FR" sz="2400" b="1" u="none" strike="noStrike" dirty="0">
                          <a:effectLst/>
                        </a:rPr>
                        <a:t>2</a:t>
                      </a:r>
                      <a:endParaRPr lang="fr-FR" sz="2400" b="1" i="0" u="none" strike="noStrike" dirty="0">
                        <a:solidFill>
                          <a:srgbClr val="000000"/>
                        </a:solidFill>
                        <a:effectLst/>
                        <a:latin typeface="+mj-lt"/>
                      </a:endParaRPr>
                    </a:p>
                  </a:txBody>
                  <a:tcPr marL="9525" marR="9525" marT="9525" marB="0" anchor="ctr"/>
                </a:tc>
                <a:tc>
                  <a:txBody>
                    <a:bodyPr/>
                    <a:lstStyle/>
                    <a:p>
                      <a:pPr algn="r" fontAlgn="ctr"/>
                      <a:r>
                        <a:rPr lang="fr-FR" sz="2400" b="1" u="none" strike="noStrike" dirty="0">
                          <a:effectLst/>
                        </a:rPr>
                        <a:t>3</a:t>
                      </a:r>
                      <a:endParaRPr lang="fr-FR" sz="2400" b="1" i="0" u="none" strike="noStrike" dirty="0">
                        <a:solidFill>
                          <a:srgbClr val="000000"/>
                        </a:solidFill>
                        <a:effectLst/>
                        <a:latin typeface="+mj-lt"/>
                      </a:endParaRPr>
                    </a:p>
                  </a:txBody>
                  <a:tcPr marL="9525" marR="9525" marT="9525" marB="0" anchor="ctr"/>
                </a:tc>
                <a:tc>
                  <a:txBody>
                    <a:bodyPr/>
                    <a:lstStyle/>
                    <a:p>
                      <a:pPr algn="ctr" fontAlgn="ctr"/>
                      <a:r>
                        <a:rPr lang="fr-FR" sz="2400" b="1" smtClean="0"/>
                        <a:t>..</a:t>
                      </a:r>
                      <a:endParaRPr lang="fr-FR" sz="2400" b="1" i="0" u="none" strike="noStrike" dirty="0">
                        <a:solidFill>
                          <a:srgbClr val="000000"/>
                        </a:solidFill>
                        <a:effectLst/>
                        <a:latin typeface="+mj-lt"/>
                      </a:endParaRPr>
                    </a:p>
                  </a:txBody>
                  <a:tcPr marL="9525" marR="9525" marT="9525" marB="0" anchor="ctr"/>
                </a:tc>
                <a:tc>
                  <a:txBody>
                    <a:bodyPr/>
                    <a:lstStyle/>
                    <a:p>
                      <a:pPr algn="r" fontAlgn="ctr"/>
                      <a:r>
                        <a:rPr lang="fr-FR" sz="2400" b="1" u="none" strike="noStrike" dirty="0">
                          <a:effectLst/>
                        </a:rPr>
                        <a:t> </a:t>
                      </a:r>
                      <a:endParaRPr lang="fr-FR" sz="2400" b="1" i="0" u="none" strike="noStrike" dirty="0">
                        <a:solidFill>
                          <a:srgbClr val="000000"/>
                        </a:solidFill>
                        <a:effectLst/>
                        <a:latin typeface="+mj-lt"/>
                      </a:endParaRPr>
                    </a:p>
                  </a:txBody>
                  <a:tcPr marL="9525" marR="9525" marT="9525" marB="0" anchor="ctr"/>
                </a:tc>
              </a:tr>
              <a:tr h="1111099">
                <a:tc>
                  <a:txBody>
                    <a:bodyPr/>
                    <a:lstStyle/>
                    <a:p>
                      <a:pPr algn="l" fontAlgn="ctr"/>
                      <a:r>
                        <a:rPr lang="fr-FR" sz="2400" b="1" u="none" strike="noStrike" dirty="0">
                          <a:effectLst/>
                        </a:rPr>
                        <a:t>Nombre décès cancer du poumon attendus si </a:t>
                      </a:r>
                      <a:r>
                        <a:rPr lang="fr-FR" sz="2400" b="1" u="none" strike="noStrike" dirty="0" smtClean="0">
                          <a:effectLst/>
                        </a:rPr>
                        <a:t>non-fumeurs</a:t>
                      </a:r>
                      <a:endParaRPr lang="fr-FR" sz="2400" b="1" i="0" u="none" strike="noStrike" dirty="0">
                        <a:solidFill>
                          <a:srgbClr val="000000"/>
                        </a:solidFill>
                        <a:effectLst/>
                        <a:latin typeface="+mj-lt"/>
                      </a:endParaRPr>
                    </a:p>
                  </a:txBody>
                  <a:tcPr marL="9525" marR="9525" marT="9525" marB="0" anchor="ctr"/>
                </a:tc>
                <a:tc>
                  <a:txBody>
                    <a:bodyPr/>
                    <a:lstStyle/>
                    <a:p>
                      <a:pPr algn="ctr" fontAlgn="ctr"/>
                      <a:r>
                        <a:rPr lang="fr-FR" sz="2400" b="1" u="none" strike="noStrike" dirty="0">
                          <a:effectLst/>
                        </a:rPr>
                        <a:t>(4)=(2)*(3)/100</a:t>
                      </a:r>
                      <a:endParaRPr lang="fr-FR" sz="2400" b="1" i="0" u="none" strike="noStrike" dirty="0">
                        <a:solidFill>
                          <a:srgbClr val="000000"/>
                        </a:solidFill>
                        <a:effectLst/>
                        <a:latin typeface="+mj-lt"/>
                      </a:endParaRPr>
                    </a:p>
                  </a:txBody>
                  <a:tcPr marL="9525" marR="9525" marT="9525" marB="0" anchor="ctr"/>
                </a:tc>
                <a:tc>
                  <a:txBody>
                    <a:bodyPr/>
                    <a:lstStyle/>
                    <a:p>
                      <a:pPr algn="r" fontAlgn="ctr"/>
                      <a:r>
                        <a:rPr lang="fr-FR" sz="2400" b="1" u="none" strike="noStrike" dirty="0">
                          <a:effectLst/>
                        </a:rPr>
                        <a:t>43</a:t>
                      </a:r>
                      <a:endParaRPr lang="fr-FR" sz="2400" b="1" i="0" u="none" strike="noStrike" dirty="0">
                        <a:solidFill>
                          <a:srgbClr val="000000"/>
                        </a:solidFill>
                        <a:effectLst/>
                        <a:latin typeface="+mj-lt"/>
                      </a:endParaRPr>
                    </a:p>
                  </a:txBody>
                  <a:tcPr marL="9525" marR="9525" marT="9525" marB="0" anchor="ctr"/>
                </a:tc>
                <a:tc>
                  <a:txBody>
                    <a:bodyPr/>
                    <a:lstStyle/>
                    <a:p>
                      <a:pPr algn="r" fontAlgn="ctr"/>
                      <a:r>
                        <a:rPr lang="fr-FR" sz="2400" b="1" u="none" strike="noStrike" dirty="0">
                          <a:effectLst/>
                        </a:rPr>
                        <a:t>65</a:t>
                      </a:r>
                      <a:endParaRPr lang="fr-FR" sz="2400" b="1" i="0" u="none" strike="noStrike" dirty="0">
                        <a:solidFill>
                          <a:srgbClr val="000000"/>
                        </a:solidFill>
                        <a:effectLst/>
                        <a:latin typeface="+mj-lt"/>
                      </a:endParaRPr>
                    </a:p>
                  </a:txBody>
                  <a:tcPr marL="9525" marR="9525" marT="9525" marB="0" anchor="ctr"/>
                </a:tc>
                <a:tc>
                  <a:txBody>
                    <a:bodyPr/>
                    <a:lstStyle/>
                    <a:p>
                      <a:pPr algn="ctr" fontAlgn="ctr"/>
                      <a:r>
                        <a:rPr lang="fr-FR" sz="2400" b="1" smtClean="0"/>
                        <a:t>..</a:t>
                      </a:r>
                      <a:endParaRPr lang="fr-FR" sz="2400" b="1" i="0" u="none" strike="noStrike" dirty="0">
                        <a:solidFill>
                          <a:srgbClr val="000000"/>
                        </a:solidFill>
                        <a:effectLst/>
                        <a:latin typeface="+mj-lt"/>
                      </a:endParaRPr>
                    </a:p>
                  </a:txBody>
                  <a:tcPr marL="9525" marR="9525" marT="9525" marB="0" anchor="ctr"/>
                </a:tc>
                <a:tc>
                  <a:txBody>
                    <a:bodyPr/>
                    <a:lstStyle/>
                    <a:p>
                      <a:pPr algn="r" fontAlgn="ctr"/>
                      <a:r>
                        <a:rPr lang="fr-FR" sz="2400" b="1" u="none" strike="noStrike" dirty="0">
                          <a:effectLst/>
                        </a:rPr>
                        <a:t>2 213</a:t>
                      </a:r>
                      <a:endParaRPr lang="fr-FR" sz="2400" b="1" i="0" u="none" strike="noStrike" dirty="0">
                        <a:solidFill>
                          <a:srgbClr val="000000"/>
                        </a:solidFill>
                        <a:effectLst/>
                        <a:latin typeface="+mj-lt"/>
                      </a:endParaRPr>
                    </a:p>
                  </a:txBody>
                  <a:tcPr marL="9525" marR="9525" marT="9525" marB="0" anchor="ctr"/>
                </a:tc>
              </a:tr>
              <a:tr h="533968">
                <a:tc>
                  <a:txBody>
                    <a:bodyPr/>
                    <a:lstStyle/>
                    <a:p>
                      <a:pPr algn="l" fontAlgn="ctr"/>
                      <a:r>
                        <a:rPr lang="fr-FR" sz="2400" b="1" u="none" strike="noStrike" dirty="0">
                          <a:effectLst/>
                        </a:rPr>
                        <a:t>Attribuable tabac</a:t>
                      </a:r>
                      <a:endParaRPr lang="fr-FR" sz="2400" b="1" i="0" u="none" strike="noStrike" dirty="0">
                        <a:solidFill>
                          <a:srgbClr val="000000"/>
                        </a:solidFill>
                        <a:effectLst/>
                        <a:latin typeface="+mj-lt"/>
                      </a:endParaRPr>
                    </a:p>
                  </a:txBody>
                  <a:tcPr marL="9525" marR="9525" marT="9525" marB="0" anchor="ctr"/>
                </a:tc>
                <a:tc>
                  <a:txBody>
                    <a:bodyPr/>
                    <a:lstStyle/>
                    <a:p>
                      <a:pPr algn="ctr" fontAlgn="ctr"/>
                      <a:r>
                        <a:rPr lang="fr-FR" sz="2400" b="1" u="none" strike="noStrike">
                          <a:effectLst/>
                        </a:rPr>
                        <a:t>(5)=(1)-(4)</a:t>
                      </a:r>
                      <a:endParaRPr lang="fr-FR" sz="2400" b="1" i="0" u="none" strike="noStrike">
                        <a:solidFill>
                          <a:srgbClr val="000000"/>
                        </a:solidFill>
                        <a:effectLst/>
                        <a:latin typeface="+mj-lt"/>
                      </a:endParaRPr>
                    </a:p>
                  </a:txBody>
                  <a:tcPr marL="9525" marR="9525" marT="9525" marB="0" anchor="ctr"/>
                </a:tc>
                <a:tc>
                  <a:txBody>
                    <a:bodyPr/>
                    <a:lstStyle/>
                    <a:p>
                      <a:pPr algn="r" fontAlgn="ctr"/>
                      <a:r>
                        <a:rPr lang="fr-FR" sz="2400" b="1" u="none" strike="noStrike">
                          <a:effectLst/>
                        </a:rPr>
                        <a:t>45</a:t>
                      </a:r>
                      <a:endParaRPr lang="fr-FR" sz="2400" b="1" i="0" u="none" strike="noStrike">
                        <a:solidFill>
                          <a:srgbClr val="000000"/>
                        </a:solidFill>
                        <a:effectLst/>
                        <a:latin typeface="+mj-lt"/>
                      </a:endParaRPr>
                    </a:p>
                  </a:txBody>
                  <a:tcPr marL="9525" marR="9525" marT="9525" marB="0" anchor="ctr"/>
                </a:tc>
                <a:tc>
                  <a:txBody>
                    <a:bodyPr/>
                    <a:lstStyle/>
                    <a:p>
                      <a:pPr algn="r" fontAlgn="ctr"/>
                      <a:r>
                        <a:rPr lang="fr-FR" sz="2400" b="1" u="none" strike="noStrike">
                          <a:effectLst/>
                        </a:rPr>
                        <a:t>229</a:t>
                      </a:r>
                      <a:endParaRPr lang="fr-FR" sz="2400" b="1" i="0" u="none" strike="noStrike">
                        <a:solidFill>
                          <a:srgbClr val="000000"/>
                        </a:solidFill>
                        <a:effectLst/>
                        <a:latin typeface="+mj-lt"/>
                      </a:endParaRPr>
                    </a:p>
                  </a:txBody>
                  <a:tcPr marL="9525" marR="9525" marT="9525" marB="0" anchor="ctr"/>
                </a:tc>
                <a:tc>
                  <a:txBody>
                    <a:bodyPr/>
                    <a:lstStyle/>
                    <a:p>
                      <a:pPr algn="ctr" fontAlgn="ctr"/>
                      <a:r>
                        <a:rPr lang="fr-FR" sz="2400" b="1" smtClean="0"/>
                        <a:t>..</a:t>
                      </a:r>
                      <a:endParaRPr lang="fr-FR" sz="2400" b="1" i="0" u="none" strike="noStrike" dirty="0">
                        <a:solidFill>
                          <a:srgbClr val="000000"/>
                        </a:solidFill>
                        <a:effectLst/>
                        <a:latin typeface="+mj-lt"/>
                      </a:endParaRPr>
                    </a:p>
                  </a:txBody>
                  <a:tcPr marL="9525" marR="9525" marT="9525" marB="0" anchor="ctr"/>
                </a:tc>
                <a:tc>
                  <a:txBody>
                    <a:bodyPr/>
                    <a:lstStyle/>
                    <a:p>
                      <a:pPr algn="r" fontAlgn="ctr"/>
                      <a:r>
                        <a:rPr lang="fr-FR" sz="2400" b="1" u="none" strike="noStrike" dirty="0">
                          <a:effectLst/>
                        </a:rPr>
                        <a:t>22 820</a:t>
                      </a:r>
                      <a:endParaRPr lang="fr-FR" sz="2400" b="1" i="0" u="none" strike="noStrike" dirty="0">
                        <a:solidFill>
                          <a:srgbClr val="000000"/>
                        </a:solidFill>
                        <a:effectLst/>
                        <a:latin typeface="+mj-lt"/>
                      </a:endParaRPr>
                    </a:p>
                  </a:txBody>
                  <a:tcPr marL="9525" marR="9525" marT="9525" marB="0" anchor="ctr"/>
                </a:tc>
              </a:tr>
              <a:tr h="388004">
                <a:tc>
                  <a:txBody>
                    <a:bodyPr/>
                    <a:lstStyle/>
                    <a:p>
                      <a:pPr algn="l" fontAlgn="ctr"/>
                      <a:r>
                        <a:rPr lang="fr-FR" sz="2400" b="1" u="none" strike="noStrike" dirty="0">
                          <a:effectLst/>
                        </a:rPr>
                        <a:t>Fraction Attribuable</a:t>
                      </a:r>
                      <a:endParaRPr lang="fr-FR" sz="2400" b="1" i="0" u="none" strike="noStrike" dirty="0">
                        <a:solidFill>
                          <a:srgbClr val="000000"/>
                        </a:solidFill>
                        <a:effectLst/>
                        <a:latin typeface="+mj-lt"/>
                      </a:endParaRPr>
                    </a:p>
                  </a:txBody>
                  <a:tcPr marL="9525" marR="9525" marT="9525" marB="0" anchor="ctr">
                    <a:lnB w="9525" cap="flat" cmpd="sng" algn="ctr">
                      <a:solidFill>
                        <a:schemeClr val="tx1"/>
                      </a:solidFill>
                      <a:prstDash val="solid"/>
                      <a:round/>
                      <a:headEnd type="none" w="med" len="med"/>
                      <a:tailEnd type="none" w="med" len="med"/>
                    </a:lnB>
                  </a:tcPr>
                </a:tc>
                <a:tc>
                  <a:txBody>
                    <a:bodyPr/>
                    <a:lstStyle/>
                    <a:p>
                      <a:pPr algn="ctr" fontAlgn="ctr"/>
                      <a:r>
                        <a:rPr lang="fr-FR" sz="2400" b="1" u="none" strike="noStrike" dirty="0">
                          <a:effectLst/>
                        </a:rPr>
                        <a:t>(5)/(1)</a:t>
                      </a:r>
                      <a:endParaRPr lang="fr-FR" sz="2400" b="1" i="0" u="none" strike="noStrike" dirty="0">
                        <a:solidFill>
                          <a:srgbClr val="000000"/>
                        </a:solidFill>
                        <a:effectLst/>
                        <a:latin typeface="+mj-lt"/>
                      </a:endParaRPr>
                    </a:p>
                  </a:txBody>
                  <a:tcPr marL="9525" marR="9525" marT="9525" marB="0" anchor="ctr">
                    <a:lnB w="9525" cap="flat" cmpd="sng" algn="ctr">
                      <a:solidFill>
                        <a:schemeClr val="tx1"/>
                      </a:solidFill>
                      <a:prstDash val="solid"/>
                      <a:round/>
                      <a:headEnd type="none" w="med" len="med"/>
                      <a:tailEnd type="none" w="med" len="med"/>
                    </a:lnB>
                  </a:tcPr>
                </a:tc>
                <a:tc>
                  <a:txBody>
                    <a:bodyPr/>
                    <a:lstStyle/>
                    <a:p>
                      <a:pPr algn="r" fontAlgn="ctr"/>
                      <a:r>
                        <a:rPr lang="fr-FR" sz="2400" b="1" u="none" strike="noStrike" dirty="0">
                          <a:effectLst/>
                        </a:rPr>
                        <a:t>52%</a:t>
                      </a:r>
                      <a:endParaRPr lang="fr-FR" sz="2400" b="1" i="0" u="none" strike="noStrike" dirty="0">
                        <a:solidFill>
                          <a:srgbClr val="000000"/>
                        </a:solidFill>
                        <a:effectLst/>
                        <a:latin typeface="+mj-lt"/>
                      </a:endParaRPr>
                    </a:p>
                  </a:txBody>
                  <a:tcPr marL="9525" marR="9525" marT="9525" marB="0" anchor="ctr">
                    <a:lnB w="9525" cap="flat" cmpd="sng" algn="ctr">
                      <a:solidFill>
                        <a:schemeClr val="tx1"/>
                      </a:solidFill>
                      <a:prstDash val="solid"/>
                      <a:round/>
                      <a:headEnd type="none" w="med" len="med"/>
                      <a:tailEnd type="none" w="med" len="med"/>
                    </a:lnB>
                  </a:tcPr>
                </a:tc>
                <a:tc>
                  <a:txBody>
                    <a:bodyPr/>
                    <a:lstStyle/>
                    <a:p>
                      <a:pPr algn="r" fontAlgn="ctr"/>
                      <a:r>
                        <a:rPr lang="fr-FR" sz="2400" b="1" u="none" strike="noStrike" dirty="0">
                          <a:effectLst/>
                        </a:rPr>
                        <a:t>78%</a:t>
                      </a:r>
                      <a:endParaRPr lang="fr-FR" sz="2400" b="1" i="0" u="none" strike="noStrike" dirty="0">
                        <a:solidFill>
                          <a:srgbClr val="000000"/>
                        </a:solidFill>
                        <a:effectLst/>
                        <a:latin typeface="+mj-lt"/>
                      </a:endParaRPr>
                    </a:p>
                  </a:txBody>
                  <a:tcPr marL="9525" marR="9525" marT="9525" marB="0" anchor="ctr">
                    <a:lnB w="9525" cap="flat" cmpd="sng" algn="ctr">
                      <a:solidFill>
                        <a:schemeClr val="tx1"/>
                      </a:solidFill>
                      <a:prstDash val="solid"/>
                      <a:round/>
                      <a:headEnd type="none" w="med" len="med"/>
                      <a:tailEnd type="none" w="med" len="med"/>
                    </a:lnB>
                  </a:tcPr>
                </a:tc>
                <a:tc>
                  <a:txBody>
                    <a:bodyPr/>
                    <a:lstStyle/>
                    <a:p>
                      <a:pPr algn="ctr" fontAlgn="ctr"/>
                      <a:r>
                        <a:rPr lang="fr-FR" sz="2400" b="1" smtClean="0"/>
                        <a:t>..</a:t>
                      </a:r>
                      <a:endParaRPr lang="fr-FR" sz="2400" b="1" i="0" u="none" strike="noStrike" dirty="0">
                        <a:solidFill>
                          <a:srgbClr val="000000"/>
                        </a:solidFill>
                        <a:effectLst/>
                        <a:latin typeface="+mj-lt"/>
                      </a:endParaRPr>
                    </a:p>
                  </a:txBody>
                  <a:tcPr marL="9525" marR="9525" marT="9525" marB="0" anchor="ctr">
                    <a:lnB w="9525" cap="flat" cmpd="sng" algn="ctr">
                      <a:solidFill>
                        <a:schemeClr val="tx1"/>
                      </a:solidFill>
                      <a:prstDash val="solid"/>
                      <a:round/>
                      <a:headEnd type="none" w="med" len="med"/>
                      <a:tailEnd type="none" w="med" len="med"/>
                    </a:lnB>
                  </a:tcPr>
                </a:tc>
                <a:tc>
                  <a:txBody>
                    <a:bodyPr/>
                    <a:lstStyle/>
                    <a:p>
                      <a:pPr algn="r" fontAlgn="ctr"/>
                      <a:r>
                        <a:rPr lang="fr-FR" sz="2400" b="1" u="none" strike="noStrike" dirty="0">
                          <a:effectLst/>
                        </a:rPr>
                        <a:t>91%</a:t>
                      </a:r>
                      <a:endParaRPr lang="fr-FR" sz="2400" b="1" i="0" u="none" strike="noStrike" dirty="0">
                        <a:solidFill>
                          <a:srgbClr val="000000"/>
                        </a:solidFill>
                        <a:effectLst/>
                        <a:latin typeface="+mj-lt"/>
                      </a:endParaRPr>
                    </a:p>
                  </a:txBody>
                  <a:tcPr marL="9525" marR="9525" marT="9525" marB="0" anchor="ctr">
                    <a:lnB w="9525" cap="flat" cmpd="sng" algn="ctr">
                      <a:solidFill>
                        <a:schemeClr val="tx1"/>
                      </a:solidFill>
                      <a:prstDash val="solid"/>
                      <a:round/>
                      <a:headEnd type="none" w="med" len="med"/>
                      <a:tailEnd type="none" w="med" len="med"/>
                    </a:lnB>
                  </a:tcPr>
                </a:tc>
              </a:tr>
            </a:tbl>
          </a:graphicData>
        </a:graphic>
      </p:graphicFrame>
      <p:sp>
        <p:nvSpPr>
          <p:cNvPr id="3" name="Rectangle 2"/>
          <p:cNvSpPr/>
          <p:nvPr/>
        </p:nvSpPr>
        <p:spPr>
          <a:xfrm>
            <a:off x="0" y="116632"/>
            <a:ext cx="9252520" cy="461665"/>
          </a:xfrm>
          <a:prstGeom prst="rect">
            <a:avLst/>
          </a:prstGeom>
        </p:spPr>
        <p:txBody>
          <a:bodyPr wrap="square">
            <a:spAutoFit/>
          </a:bodyPr>
          <a:lstStyle/>
          <a:p>
            <a:pPr algn="ctr"/>
            <a:r>
              <a:rPr lang="fr-FR" sz="2400" b="1" dirty="0" smtClean="0">
                <a:solidFill>
                  <a:srgbClr val="3333FF"/>
                </a:solidFill>
              </a:rPr>
              <a:t>Mortalité </a:t>
            </a:r>
            <a:r>
              <a:rPr lang="fr-FR" sz="2400" b="1" dirty="0">
                <a:solidFill>
                  <a:srgbClr val="3333FF"/>
                </a:solidFill>
              </a:rPr>
              <a:t> par cancer du </a:t>
            </a:r>
            <a:r>
              <a:rPr lang="fr-FR" sz="2400" b="1" dirty="0" smtClean="0">
                <a:solidFill>
                  <a:srgbClr val="3333FF"/>
                </a:solidFill>
              </a:rPr>
              <a:t>poumon attribuable </a:t>
            </a:r>
            <a:r>
              <a:rPr lang="fr-FR" sz="2400" b="1" dirty="0">
                <a:solidFill>
                  <a:srgbClr val="3333FF"/>
                </a:solidFill>
              </a:rPr>
              <a:t>au </a:t>
            </a:r>
            <a:r>
              <a:rPr lang="fr-FR" sz="2400" b="1" dirty="0" smtClean="0">
                <a:solidFill>
                  <a:srgbClr val="3333FF"/>
                </a:solidFill>
              </a:rPr>
              <a:t>tabac, hommes</a:t>
            </a:r>
            <a:endParaRPr lang="fr-FR" sz="2400" dirty="0"/>
          </a:p>
        </p:txBody>
      </p:sp>
    </p:spTree>
    <p:extLst>
      <p:ext uri="{BB962C8B-B14F-4D97-AF65-F5344CB8AC3E}">
        <p14:creationId xmlns:p14="http://schemas.microsoft.com/office/powerpoint/2010/main" val="2070076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467544" y="1268760"/>
            <a:ext cx="2808312" cy="151216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Mortalité par cancer du poumon attribuable au tabac</a:t>
            </a:r>
          </a:p>
        </p:txBody>
      </p:sp>
      <p:sp>
        <p:nvSpPr>
          <p:cNvPr id="5" name="Ellipse 4"/>
          <p:cNvSpPr/>
          <p:nvPr/>
        </p:nvSpPr>
        <p:spPr>
          <a:xfrm>
            <a:off x="4716016" y="1844824"/>
            <a:ext cx="2808312" cy="151216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Indicateur indirect d’exposition au tabac</a:t>
            </a:r>
            <a:endParaRPr lang="fr-FR" sz="2400" b="1" dirty="0">
              <a:solidFill>
                <a:schemeClr val="tx1"/>
              </a:solidFill>
            </a:endParaRPr>
          </a:p>
        </p:txBody>
      </p:sp>
      <p:sp>
        <p:nvSpPr>
          <p:cNvPr id="8" name="Flèche vers le bas 7"/>
          <p:cNvSpPr/>
          <p:nvPr/>
        </p:nvSpPr>
        <p:spPr>
          <a:xfrm rot="16895262">
            <a:off x="3282412" y="1571512"/>
            <a:ext cx="1440160" cy="136815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953" r="9628"/>
          <a:stretch/>
        </p:blipFill>
        <p:spPr bwMode="auto">
          <a:xfrm>
            <a:off x="179512" y="2774789"/>
            <a:ext cx="936104" cy="910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11"/>
          <p:cNvSpPr txBox="1"/>
          <p:nvPr/>
        </p:nvSpPr>
        <p:spPr>
          <a:xfrm>
            <a:off x="179512" y="4077072"/>
            <a:ext cx="8856984" cy="1815882"/>
          </a:xfrm>
          <a:prstGeom prst="rect">
            <a:avLst/>
          </a:prstGeom>
          <a:noFill/>
        </p:spPr>
        <p:txBody>
          <a:bodyPr wrap="square" rtlCol="0">
            <a:spAutoFit/>
          </a:bodyPr>
          <a:lstStyle/>
          <a:p>
            <a:r>
              <a:rPr lang="fr-FR" sz="2800" b="1" dirty="0" smtClean="0"/>
              <a:t>On va utiliser la comparaison entre la mortalité par cancer du poumon en France et aux Etats-Unis pour en déduire un indicateur indirect d’exposition, ou pseudo prévalence, </a:t>
            </a:r>
            <a:r>
              <a:rPr lang="fr-FR" sz="2800" b="1" dirty="0" smtClean="0">
                <a:solidFill>
                  <a:srgbClr val="3333FF"/>
                </a:solidFill>
              </a:rPr>
              <a:t>méthode proposée par Peto et Lopez, Lancet </a:t>
            </a:r>
            <a:r>
              <a:rPr lang="fr-FR" sz="2800" b="1" dirty="0">
                <a:solidFill>
                  <a:srgbClr val="3333FF"/>
                </a:solidFill>
              </a:rPr>
              <a:t>1992</a:t>
            </a:r>
          </a:p>
        </p:txBody>
      </p:sp>
      <p:sp>
        <p:nvSpPr>
          <p:cNvPr id="13" name="Rectangle 12"/>
          <p:cNvSpPr/>
          <p:nvPr/>
        </p:nvSpPr>
        <p:spPr>
          <a:xfrm>
            <a:off x="323528" y="0"/>
            <a:ext cx="8640960" cy="1200329"/>
          </a:xfrm>
          <a:prstGeom prst="rect">
            <a:avLst/>
          </a:prstGeom>
        </p:spPr>
        <p:txBody>
          <a:bodyPr wrap="square">
            <a:spAutoFit/>
          </a:bodyPr>
          <a:lstStyle/>
          <a:p>
            <a:pPr algn="ctr"/>
            <a:r>
              <a:rPr lang="fr-FR" sz="3600" b="1" dirty="0">
                <a:solidFill>
                  <a:srgbClr val="3333FF"/>
                </a:solidFill>
              </a:rPr>
              <a:t>Etape 2</a:t>
            </a:r>
            <a:br>
              <a:rPr lang="fr-FR" sz="3600" b="1" dirty="0">
                <a:solidFill>
                  <a:srgbClr val="3333FF"/>
                </a:solidFill>
              </a:rPr>
            </a:br>
            <a:r>
              <a:rPr lang="fr-FR" sz="3600" b="1" dirty="0">
                <a:solidFill>
                  <a:srgbClr val="3333FF"/>
                </a:solidFill>
              </a:rPr>
              <a:t>Prévalence du tabagisme</a:t>
            </a:r>
            <a:endParaRPr lang="fr-FR" sz="3600" dirty="0"/>
          </a:p>
        </p:txBody>
      </p:sp>
    </p:spTree>
    <p:extLst>
      <p:ext uri="{BB962C8B-B14F-4D97-AF65-F5344CB8AC3E}">
        <p14:creationId xmlns:p14="http://schemas.microsoft.com/office/powerpoint/2010/main" val="1182525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80220" y="1630834"/>
            <a:ext cx="6192688" cy="2308324"/>
          </a:xfrm>
          <a:prstGeom prst="rect">
            <a:avLst/>
          </a:prstGeom>
          <a:noFill/>
        </p:spPr>
        <p:txBody>
          <a:bodyPr wrap="square" rtlCol="0">
            <a:spAutoFit/>
          </a:bodyPr>
          <a:lstStyle/>
          <a:p>
            <a:pPr algn="ctr"/>
            <a:r>
              <a:rPr lang="fr-FR" sz="3600" b="1" dirty="0" smtClean="0">
                <a:solidFill>
                  <a:srgbClr val="3333FF"/>
                </a:solidFill>
              </a:rPr>
              <a:t>Pourquoi ?</a:t>
            </a:r>
          </a:p>
          <a:p>
            <a:pPr algn="ctr"/>
            <a:endParaRPr lang="fr-FR" sz="3600" b="1" dirty="0">
              <a:solidFill>
                <a:srgbClr val="3333FF"/>
              </a:solidFill>
            </a:endParaRPr>
          </a:p>
          <a:p>
            <a:pPr algn="ctr"/>
            <a:r>
              <a:rPr lang="fr-FR" sz="3600" b="1" dirty="0" smtClean="0">
                <a:solidFill>
                  <a:srgbClr val="3333FF"/>
                </a:solidFill>
              </a:rPr>
              <a:t>Parce qu’on va calculer des fractions attribuables</a:t>
            </a:r>
            <a:endParaRPr lang="fr-FR" sz="3600" b="1" dirty="0">
              <a:solidFill>
                <a:srgbClr val="3333FF"/>
              </a:solidFill>
            </a:endParaRPr>
          </a:p>
        </p:txBody>
      </p:sp>
    </p:spTree>
    <p:extLst>
      <p:ext uri="{BB962C8B-B14F-4D97-AF65-F5344CB8AC3E}">
        <p14:creationId xmlns:p14="http://schemas.microsoft.com/office/powerpoint/2010/main" val="1869832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5750279" y="5546726"/>
            <a:ext cx="27619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600" b="1">
                <a:solidFill>
                  <a:srgbClr val="000000"/>
                </a:solidFill>
                <a:latin typeface="Arial" charset="0"/>
              </a:rPr>
              <a:t>Prévalence de l'exposition P</a:t>
            </a:r>
            <a:endParaRPr lang="fr-FR" sz="1800">
              <a:latin typeface="Arial" charset="0"/>
            </a:endParaRPr>
          </a:p>
        </p:txBody>
      </p:sp>
      <p:grpSp>
        <p:nvGrpSpPr>
          <p:cNvPr id="30723" name="Group 3"/>
          <p:cNvGrpSpPr>
            <a:grpSpLocks/>
          </p:cNvGrpSpPr>
          <p:nvPr/>
        </p:nvGrpSpPr>
        <p:grpSpPr bwMode="auto">
          <a:xfrm>
            <a:off x="4953001" y="228252"/>
            <a:ext cx="3972278" cy="5360988"/>
            <a:chOff x="3120" y="96"/>
            <a:chExt cx="2502" cy="3377"/>
          </a:xfrm>
        </p:grpSpPr>
        <p:sp>
          <p:nvSpPr>
            <p:cNvPr id="30730" name="Line 4"/>
            <p:cNvSpPr>
              <a:spLocks noChangeShapeType="1"/>
            </p:cNvSpPr>
            <p:nvPr/>
          </p:nvSpPr>
          <p:spPr bwMode="auto">
            <a:xfrm>
              <a:off x="3509" y="207"/>
              <a:ext cx="1" cy="30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31" name="Line 5"/>
            <p:cNvSpPr>
              <a:spLocks noChangeShapeType="1"/>
            </p:cNvSpPr>
            <p:nvPr/>
          </p:nvSpPr>
          <p:spPr bwMode="auto">
            <a:xfrm>
              <a:off x="3468" y="3209"/>
              <a:ext cx="4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32" name="Line 6"/>
            <p:cNvSpPr>
              <a:spLocks noChangeShapeType="1"/>
            </p:cNvSpPr>
            <p:nvPr/>
          </p:nvSpPr>
          <p:spPr bwMode="auto">
            <a:xfrm>
              <a:off x="3468" y="1207"/>
              <a:ext cx="4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33" name="Line 7"/>
            <p:cNvSpPr>
              <a:spLocks noChangeShapeType="1"/>
            </p:cNvSpPr>
            <p:nvPr/>
          </p:nvSpPr>
          <p:spPr bwMode="auto">
            <a:xfrm>
              <a:off x="3509" y="3209"/>
              <a:ext cx="207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34" name="Line 8"/>
            <p:cNvSpPr>
              <a:spLocks noChangeShapeType="1"/>
            </p:cNvSpPr>
            <p:nvPr/>
          </p:nvSpPr>
          <p:spPr bwMode="auto">
            <a:xfrm flipV="1">
              <a:off x="3509" y="3209"/>
              <a:ext cx="1" cy="3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35" name="Line 9"/>
            <p:cNvSpPr>
              <a:spLocks noChangeShapeType="1"/>
            </p:cNvSpPr>
            <p:nvPr/>
          </p:nvSpPr>
          <p:spPr bwMode="auto">
            <a:xfrm flipV="1">
              <a:off x="5587" y="3209"/>
              <a:ext cx="1" cy="3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36" name="Line 10"/>
            <p:cNvSpPr>
              <a:spLocks noChangeShapeType="1"/>
            </p:cNvSpPr>
            <p:nvPr/>
          </p:nvSpPr>
          <p:spPr bwMode="auto">
            <a:xfrm>
              <a:off x="3509" y="207"/>
              <a:ext cx="416" cy="1"/>
            </a:xfrm>
            <a:prstGeom prst="line">
              <a:avLst/>
            </a:prstGeom>
            <a:noFill/>
            <a:ln w="26988">
              <a:solidFill>
                <a:srgbClr val="FF00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37" name="Line 11"/>
            <p:cNvSpPr>
              <a:spLocks noChangeShapeType="1"/>
            </p:cNvSpPr>
            <p:nvPr/>
          </p:nvSpPr>
          <p:spPr bwMode="auto">
            <a:xfrm>
              <a:off x="3925" y="207"/>
              <a:ext cx="1" cy="3002"/>
            </a:xfrm>
            <a:prstGeom prst="line">
              <a:avLst/>
            </a:prstGeom>
            <a:noFill/>
            <a:ln w="26988">
              <a:solidFill>
                <a:srgbClr val="FF00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38" name="Line 12"/>
            <p:cNvSpPr>
              <a:spLocks noChangeShapeType="1"/>
            </p:cNvSpPr>
            <p:nvPr/>
          </p:nvSpPr>
          <p:spPr bwMode="auto">
            <a:xfrm flipV="1">
              <a:off x="3925" y="207"/>
              <a:ext cx="1" cy="3002"/>
            </a:xfrm>
            <a:prstGeom prst="line">
              <a:avLst/>
            </a:prstGeom>
            <a:noFill/>
            <a:ln w="26988">
              <a:solidFill>
                <a:srgbClr val="FF00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39" name="Line 13"/>
            <p:cNvSpPr>
              <a:spLocks noChangeShapeType="1"/>
            </p:cNvSpPr>
            <p:nvPr/>
          </p:nvSpPr>
          <p:spPr bwMode="auto">
            <a:xfrm flipV="1">
              <a:off x="3509" y="207"/>
              <a:ext cx="1" cy="3002"/>
            </a:xfrm>
            <a:prstGeom prst="line">
              <a:avLst/>
            </a:prstGeom>
            <a:noFill/>
            <a:ln w="26988">
              <a:solidFill>
                <a:srgbClr val="FF00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40" name="Line 14"/>
            <p:cNvSpPr>
              <a:spLocks noChangeShapeType="1"/>
            </p:cNvSpPr>
            <p:nvPr/>
          </p:nvSpPr>
          <p:spPr bwMode="auto">
            <a:xfrm>
              <a:off x="3509" y="1207"/>
              <a:ext cx="416" cy="1"/>
            </a:xfrm>
            <a:prstGeom prst="line">
              <a:avLst/>
            </a:prstGeom>
            <a:noFill/>
            <a:ln w="26988">
              <a:solidFill>
                <a:srgbClr val="0000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41" name="Line 15"/>
            <p:cNvSpPr>
              <a:spLocks noChangeShapeType="1"/>
            </p:cNvSpPr>
            <p:nvPr/>
          </p:nvSpPr>
          <p:spPr bwMode="auto">
            <a:xfrm>
              <a:off x="3925" y="1207"/>
              <a:ext cx="1662" cy="1"/>
            </a:xfrm>
            <a:prstGeom prst="line">
              <a:avLst/>
            </a:prstGeom>
            <a:noFill/>
            <a:ln w="26988">
              <a:solidFill>
                <a:srgbClr val="0000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42" name="Line 16"/>
            <p:cNvSpPr>
              <a:spLocks noChangeShapeType="1"/>
            </p:cNvSpPr>
            <p:nvPr/>
          </p:nvSpPr>
          <p:spPr bwMode="auto">
            <a:xfrm>
              <a:off x="5587" y="1207"/>
              <a:ext cx="1" cy="2002"/>
            </a:xfrm>
            <a:prstGeom prst="line">
              <a:avLst/>
            </a:prstGeom>
            <a:noFill/>
            <a:ln w="26988">
              <a:solidFill>
                <a:srgbClr val="0000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43" name="Line 17"/>
            <p:cNvSpPr>
              <a:spLocks noChangeShapeType="1"/>
            </p:cNvSpPr>
            <p:nvPr/>
          </p:nvSpPr>
          <p:spPr bwMode="auto">
            <a:xfrm flipH="1">
              <a:off x="3925" y="3209"/>
              <a:ext cx="1662" cy="1"/>
            </a:xfrm>
            <a:prstGeom prst="line">
              <a:avLst/>
            </a:prstGeom>
            <a:noFill/>
            <a:ln w="26988">
              <a:solidFill>
                <a:srgbClr val="0000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44" name="Rectangle 18"/>
            <p:cNvSpPr>
              <a:spLocks noChangeArrowheads="1"/>
            </p:cNvSpPr>
            <p:nvPr/>
          </p:nvSpPr>
          <p:spPr bwMode="auto">
            <a:xfrm>
              <a:off x="3482" y="180"/>
              <a:ext cx="54" cy="54"/>
            </a:xfrm>
            <a:prstGeom prst="rect">
              <a:avLst/>
            </a:prstGeom>
            <a:solidFill>
              <a:srgbClr val="FF00FF"/>
            </a:solidFill>
            <a:ln w="9525">
              <a:solidFill>
                <a:srgbClr val="FF00FF"/>
              </a:solidFill>
              <a:miter lim="800000"/>
              <a:headEnd/>
              <a:tailEnd/>
            </a:ln>
          </p:spPr>
          <p:txBody>
            <a:bodyPr/>
            <a:lstStyle/>
            <a:p>
              <a:endParaRPr lang="fr-FR"/>
            </a:p>
          </p:txBody>
        </p:sp>
        <p:sp>
          <p:nvSpPr>
            <p:cNvPr id="30745" name="Rectangle 19"/>
            <p:cNvSpPr>
              <a:spLocks noChangeArrowheads="1"/>
            </p:cNvSpPr>
            <p:nvPr/>
          </p:nvSpPr>
          <p:spPr bwMode="auto">
            <a:xfrm>
              <a:off x="3897" y="180"/>
              <a:ext cx="54" cy="54"/>
            </a:xfrm>
            <a:prstGeom prst="rect">
              <a:avLst/>
            </a:prstGeom>
            <a:solidFill>
              <a:srgbClr val="FF00FF"/>
            </a:solidFill>
            <a:ln w="9525">
              <a:solidFill>
                <a:srgbClr val="FF00FF"/>
              </a:solidFill>
              <a:miter lim="800000"/>
              <a:headEnd/>
              <a:tailEnd/>
            </a:ln>
          </p:spPr>
          <p:txBody>
            <a:bodyPr/>
            <a:lstStyle/>
            <a:p>
              <a:endParaRPr lang="fr-FR"/>
            </a:p>
          </p:txBody>
        </p:sp>
        <p:sp>
          <p:nvSpPr>
            <p:cNvPr id="30746" name="Rectangle 20"/>
            <p:cNvSpPr>
              <a:spLocks noChangeArrowheads="1"/>
            </p:cNvSpPr>
            <p:nvPr/>
          </p:nvSpPr>
          <p:spPr bwMode="auto">
            <a:xfrm>
              <a:off x="3897" y="3181"/>
              <a:ext cx="54" cy="54"/>
            </a:xfrm>
            <a:prstGeom prst="rect">
              <a:avLst/>
            </a:prstGeom>
            <a:solidFill>
              <a:srgbClr val="FF00FF"/>
            </a:solidFill>
            <a:ln w="9525">
              <a:solidFill>
                <a:srgbClr val="FF00FF"/>
              </a:solidFill>
              <a:miter lim="800000"/>
              <a:headEnd/>
              <a:tailEnd/>
            </a:ln>
          </p:spPr>
          <p:txBody>
            <a:bodyPr/>
            <a:lstStyle/>
            <a:p>
              <a:endParaRPr lang="fr-FR"/>
            </a:p>
          </p:txBody>
        </p:sp>
        <p:sp>
          <p:nvSpPr>
            <p:cNvPr id="30747" name="Rectangle 21"/>
            <p:cNvSpPr>
              <a:spLocks noChangeArrowheads="1"/>
            </p:cNvSpPr>
            <p:nvPr/>
          </p:nvSpPr>
          <p:spPr bwMode="auto">
            <a:xfrm>
              <a:off x="3897" y="180"/>
              <a:ext cx="54" cy="54"/>
            </a:xfrm>
            <a:prstGeom prst="rect">
              <a:avLst/>
            </a:prstGeom>
            <a:solidFill>
              <a:srgbClr val="FF00FF"/>
            </a:solidFill>
            <a:ln w="9525">
              <a:solidFill>
                <a:srgbClr val="FF00FF"/>
              </a:solidFill>
              <a:miter lim="800000"/>
              <a:headEnd/>
              <a:tailEnd/>
            </a:ln>
          </p:spPr>
          <p:txBody>
            <a:bodyPr/>
            <a:lstStyle/>
            <a:p>
              <a:endParaRPr lang="fr-FR"/>
            </a:p>
          </p:txBody>
        </p:sp>
        <p:sp>
          <p:nvSpPr>
            <p:cNvPr id="30748" name="Rectangle 22"/>
            <p:cNvSpPr>
              <a:spLocks noChangeArrowheads="1"/>
            </p:cNvSpPr>
            <p:nvPr/>
          </p:nvSpPr>
          <p:spPr bwMode="auto">
            <a:xfrm>
              <a:off x="3482" y="3181"/>
              <a:ext cx="54" cy="54"/>
            </a:xfrm>
            <a:prstGeom prst="rect">
              <a:avLst/>
            </a:prstGeom>
            <a:solidFill>
              <a:srgbClr val="FF00FF"/>
            </a:solidFill>
            <a:ln w="9525">
              <a:solidFill>
                <a:srgbClr val="FF00FF"/>
              </a:solidFill>
              <a:miter lim="800000"/>
              <a:headEnd/>
              <a:tailEnd/>
            </a:ln>
          </p:spPr>
          <p:txBody>
            <a:bodyPr/>
            <a:lstStyle/>
            <a:p>
              <a:endParaRPr lang="fr-FR"/>
            </a:p>
          </p:txBody>
        </p:sp>
        <p:sp>
          <p:nvSpPr>
            <p:cNvPr id="30749" name="Rectangle 23"/>
            <p:cNvSpPr>
              <a:spLocks noChangeArrowheads="1"/>
            </p:cNvSpPr>
            <p:nvPr/>
          </p:nvSpPr>
          <p:spPr bwMode="auto">
            <a:xfrm>
              <a:off x="3482" y="180"/>
              <a:ext cx="54" cy="54"/>
            </a:xfrm>
            <a:prstGeom prst="rect">
              <a:avLst/>
            </a:prstGeom>
            <a:solidFill>
              <a:srgbClr val="FF00FF"/>
            </a:solidFill>
            <a:ln w="9525">
              <a:solidFill>
                <a:srgbClr val="FF00FF"/>
              </a:solidFill>
              <a:miter lim="800000"/>
              <a:headEnd/>
              <a:tailEnd/>
            </a:ln>
          </p:spPr>
          <p:txBody>
            <a:bodyPr/>
            <a:lstStyle/>
            <a:p>
              <a:endParaRPr lang="fr-FR"/>
            </a:p>
          </p:txBody>
        </p:sp>
        <p:sp>
          <p:nvSpPr>
            <p:cNvPr id="30750" name="Freeform 24"/>
            <p:cNvSpPr>
              <a:spLocks/>
            </p:cNvSpPr>
            <p:nvPr/>
          </p:nvSpPr>
          <p:spPr bwMode="auto">
            <a:xfrm>
              <a:off x="3482" y="1180"/>
              <a:ext cx="54" cy="55"/>
            </a:xfrm>
            <a:custGeom>
              <a:avLst/>
              <a:gdLst>
                <a:gd name="T0" fmla="*/ 27 w 54"/>
                <a:gd name="T1" fmla="*/ 0 h 55"/>
                <a:gd name="T2" fmla="*/ 54 w 54"/>
                <a:gd name="T3" fmla="*/ 55 h 55"/>
                <a:gd name="T4" fmla="*/ 0 w 54"/>
                <a:gd name="T5" fmla="*/ 55 h 55"/>
                <a:gd name="T6" fmla="*/ 27 w 54"/>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55">
                  <a:moveTo>
                    <a:pt x="27" y="0"/>
                  </a:moveTo>
                  <a:lnTo>
                    <a:pt x="54" y="55"/>
                  </a:lnTo>
                  <a:lnTo>
                    <a:pt x="0" y="55"/>
                  </a:lnTo>
                  <a:lnTo>
                    <a:pt x="27" y="0"/>
                  </a:lnTo>
                  <a:close/>
                </a:path>
              </a:pathLst>
            </a:custGeom>
            <a:solidFill>
              <a:srgbClr val="0000FF"/>
            </a:solidFill>
            <a:ln w="9525">
              <a:solidFill>
                <a:srgbClr val="0000FF"/>
              </a:solidFill>
              <a:prstDash val="solid"/>
              <a:round/>
              <a:headEnd/>
              <a:tailEnd/>
            </a:ln>
          </p:spPr>
          <p:txBody>
            <a:bodyPr/>
            <a:lstStyle/>
            <a:p>
              <a:endParaRPr lang="fr-FR"/>
            </a:p>
          </p:txBody>
        </p:sp>
        <p:sp>
          <p:nvSpPr>
            <p:cNvPr id="30751" name="Freeform 25"/>
            <p:cNvSpPr>
              <a:spLocks/>
            </p:cNvSpPr>
            <p:nvPr/>
          </p:nvSpPr>
          <p:spPr bwMode="auto">
            <a:xfrm>
              <a:off x="3897" y="1180"/>
              <a:ext cx="55" cy="55"/>
            </a:xfrm>
            <a:custGeom>
              <a:avLst/>
              <a:gdLst>
                <a:gd name="T0" fmla="*/ 28 w 55"/>
                <a:gd name="T1" fmla="*/ 0 h 55"/>
                <a:gd name="T2" fmla="*/ 55 w 55"/>
                <a:gd name="T3" fmla="*/ 55 h 55"/>
                <a:gd name="T4" fmla="*/ 0 w 55"/>
                <a:gd name="T5" fmla="*/ 55 h 55"/>
                <a:gd name="T6" fmla="*/ 28 w 5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55">
                  <a:moveTo>
                    <a:pt x="28" y="0"/>
                  </a:moveTo>
                  <a:lnTo>
                    <a:pt x="55" y="55"/>
                  </a:lnTo>
                  <a:lnTo>
                    <a:pt x="0" y="55"/>
                  </a:lnTo>
                  <a:lnTo>
                    <a:pt x="28" y="0"/>
                  </a:lnTo>
                  <a:close/>
                </a:path>
              </a:pathLst>
            </a:custGeom>
            <a:solidFill>
              <a:srgbClr val="0000FF"/>
            </a:solidFill>
            <a:ln w="9525">
              <a:solidFill>
                <a:srgbClr val="0000FF"/>
              </a:solidFill>
              <a:prstDash val="solid"/>
              <a:round/>
              <a:headEnd/>
              <a:tailEnd/>
            </a:ln>
          </p:spPr>
          <p:txBody>
            <a:bodyPr/>
            <a:lstStyle/>
            <a:p>
              <a:endParaRPr lang="fr-FR"/>
            </a:p>
          </p:txBody>
        </p:sp>
        <p:sp>
          <p:nvSpPr>
            <p:cNvPr id="30752" name="Freeform 26"/>
            <p:cNvSpPr>
              <a:spLocks/>
            </p:cNvSpPr>
            <p:nvPr/>
          </p:nvSpPr>
          <p:spPr bwMode="auto">
            <a:xfrm>
              <a:off x="5559" y="1180"/>
              <a:ext cx="55" cy="55"/>
            </a:xfrm>
            <a:custGeom>
              <a:avLst/>
              <a:gdLst>
                <a:gd name="T0" fmla="*/ 28 w 55"/>
                <a:gd name="T1" fmla="*/ 0 h 55"/>
                <a:gd name="T2" fmla="*/ 55 w 55"/>
                <a:gd name="T3" fmla="*/ 55 h 55"/>
                <a:gd name="T4" fmla="*/ 0 w 55"/>
                <a:gd name="T5" fmla="*/ 55 h 55"/>
                <a:gd name="T6" fmla="*/ 28 w 5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55">
                  <a:moveTo>
                    <a:pt x="28" y="0"/>
                  </a:moveTo>
                  <a:lnTo>
                    <a:pt x="55" y="55"/>
                  </a:lnTo>
                  <a:lnTo>
                    <a:pt x="0" y="55"/>
                  </a:lnTo>
                  <a:lnTo>
                    <a:pt x="28" y="0"/>
                  </a:lnTo>
                  <a:close/>
                </a:path>
              </a:pathLst>
            </a:custGeom>
            <a:solidFill>
              <a:srgbClr val="0000FF"/>
            </a:solidFill>
            <a:ln w="9525">
              <a:solidFill>
                <a:srgbClr val="0000FF"/>
              </a:solidFill>
              <a:prstDash val="solid"/>
              <a:round/>
              <a:headEnd/>
              <a:tailEnd/>
            </a:ln>
          </p:spPr>
          <p:txBody>
            <a:bodyPr/>
            <a:lstStyle/>
            <a:p>
              <a:endParaRPr lang="fr-FR"/>
            </a:p>
          </p:txBody>
        </p:sp>
        <p:sp>
          <p:nvSpPr>
            <p:cNvPr id="30753" name="Freeform 27"/>
            <p:cNvSpPr>
              <a:spLocks/>
            </p:cNvSpPr>
            <p:nvPr/>
          </p:nvSpPr>
          <p:spPr bwMode="auto">
            <a:xfrm>
              <a:off x="5559" y="3181"/>
              <a:ext cx="55" cy="55"/>
            </a:xfrm>
            <a:custGeom>
              <a:avLst/>
              <a:gdLst>
                <a:gd name="T0" fmla="*/ 28 w 55"/>
                <a:gd name="T1" fmla="*/ 0 h 55"/>
                <a:gd name="T2" fmla="*/ 55 w 55"/>
                <a:gd name="T3" fmla="*/ 55 h 55"/>
                <a:gd name="T4" fmla="*/ 0 w 55"/>
                <a:gd name="T5" fmla="*/ 55 h 55"/>
                <a:gd name="T6" fmla="*/ 28 w 5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55">
                  <a:moveTo>
                    <a:pt x="28" y="0"/>
                  </a:moveTo>
                  <a:lnTo>
                    <a:pt x="55" y="55"/>
                  </a:lnTo>
                  <a:lnTo>
                    <a:pt x="0" y="55"/>
                  </a:lnTo>
                  <a:lnTo>
                    <a:pt x="28" y="0"/>
                  </a:lnTo>
                  <a:close/>
                </a:path>
              </a:pathLst>
            </a:custGeom>
            <a:solidFill>
              <a:srgbClr val="0000FF"/>
            </a:solidFill>
            <a:ln w="9525">
              <a:solidFill>
                <a:srgbClr val="0000FF"/>
              </a:solidFill>
              <a:prstDash val="solid"/>
              <a:round/>
              <a:headEnd/>
              <a:tailEnd/>
            </a:ln>
          </p:spPr>
          <p:txBody>
            <a:bodyPr/>
            <a:lstStyle/>
            <a:p>
              <a:endParaRPr lang="fr-FR"/>
            </a:p>
          </p:txBody>
        </p:sp>
        <p:sp>
          <p:nvSpPr>
            <p:cNvPr id="30754" name="Freeform 28"/>
            <p:cNvSpPr>
              <a:spLocks/>
            </p:cNvSpPr>
            <p:nvPr/>
          </p:nvSpPr>
          <p:spPr bwMode="auto">
            <a:xfrm>
              <a:off x="3897" y="3181"/>
              <a:ext cx="55" cy="55"/>
            </a:xfrm>
            <a:custGeom>
              <a:avLst/>
              <a:gdLst>
                <a:gd name="T0" fmla="*/ 28 w 55"/>
                <a:gd name="T1" fmla="*/ 0 h 55"/>
                <a:gd name="T2" fmla="*/ 55 w 55"/>
                <a:gd name="T3" fmla="*/ 55 h 55"/>
                <a:gd name="T4" fmla="*/ 0 w 55"/>
                <a:gd name="T5" fmla="*/ 55 h 55"/>
                <a:gd name="T6" fmla="*/ 28 w 5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55">
                  <a:moveTo>
                    <a:pt x="28" y="0"/>
                  </a:moveTo>
                  <a:lnTo>
                    <a:pt x="55" y="55"/>
                  </a:lnTo>
                  <a:lnTo>
                    <a:pt x="0" y="55"/>
                  </a:lnTo>
                  <a:lnTo>
                    <a:pt x="28" y="0"/>
                  </a:lnTo>
                  <a:close/>
                </a:path>
              </a:pathLst>
            </a:custGeom>
            <a:solidFill>
              <a:srgbClr val="0000FF"/>
            </a:solidFill>
            <a:ln w="9525">
              <a:solidFill>
                <a:srgbClr val="0000FF"/>
              </a:solidFill>
              <a:prstDash val="solid"/>
              <a:round/>
              <a:headEnd/>
              <a:tailEnd/>
            </a:ln>
          </p:spPr>
          <p:txBody>
            <a:bodyPr/>
            <a:lstStyle/>
            <a:p>
              <a:endParaRPr lang="fr-FR"/>
            </a:p>
          </p:txBody>
        </p:sp>
        <p:sp>
          <p:nvSpPr>
            <p:cNvPr id="30755" name="Rectangle 29"/>
            <p:cNvSpPr>
              <a:spLocks noChangeArrowheads="1"/>
            </p:cNvSpPr>
            <p:nvPr/>
          </p:nvSpPr>
          <p:spPr bwMode="auto">
            <a:xfrm>
              <a:off x="3338" y="3135"/>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600" b="1">
                  <a:solidFill>
                    <a:srgbClr val="000000"/>
                  </a:solidFill>
                  <a:latin typeface="Arial" charset="0"/>
                </a:rPr>
                <a:t>0</a:t>
              </a:r>
              <a:endParaRPr lang="fr-FR" sz="1800">
                <a:latin typeface="Arial" charset="0"/>
              </a:endParaRPr>
            </a:p>
          </p:txBody>
        </p:sp>
        <p:sp>
          <p:nvSpPr>
            <p:cNvPr id="30756" name="Rectangle 30"/>
            <p:cNvSpPr>
              <a:spLocks noChangeArrowheads="1"/>
            </p:cNvSpPr>
            <p:nvPr/>
          </p:nvSpPr>
          <p:spPr bwMode="auto">
            <a:xfrm>
              <a:off x="3338" y="1133"/>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600" b="1">
                  <a:solidFill>
                    <a:srgbClr val="000000"/>
                  </a:solidFill>
                  <a:latin typeface="Arial" charset="0"/>
                </a:rPr>
                <a:t>1</a:t>
              </a:r>
              <a:endParaRPr lang="fr-FR" sz="1800">
                <a:latin typeface="Arial" charset="0"/>
              </a:endParaRPr>
            </a:p>
          </p:txBody>
        </p:sp>
        <p:sp>
          <p:nvSpPr>
            <p:cNvPr id="30757" name="Rectangle 31"/>
            <p:cNvSpPr>
              <a:spLocks noChangeArrowheads="1"/>
            </p:cNvSpPr>
            <p:nvPr/>
          </p:nvSpPr>
          <p:spPr bwMode="auto">
            <a:xfrm>
              <a:off x="3473" y="3319"/>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600">
                  <a:solidFill>
                    <a:srgbClr val="000000"/>
                  </a:solidFill>
                  <a:latin typeface="Arial" charset="0"/>
                </a:rPr>
                <a:t>0</a:t>
              </a:r>
              <a:endParaRPr lang="fr-FR" sz="1800">
                <a:latin typeface="Arial" charset="0"/>
              </a:endParaRPr>
            </a:p>
          </p:txBody>
        </p:sp>
        <p:sp>
          <p:nvSpPr>
            <p:cNvPr id="30758" name="Rectangle 32"/>
            <p:cNvSpPr>
              <a:spLocks noChangeArrowheads="1"/>
            </p:cNvSpPr>
            <p:nvPr/>
          </p:nvSpPr>
          <p:spPr bwMode="auto">
            <a:xfrm>
              <a:off x="5551" y="3319"/>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600">
                  <a:solidFill>
                    <a:srgbClr val="000000"/>
                  </a:solidFill>
                  <a:latin typeface="Arial" charset="0"/>
                </a:rPr>
                <a:t>1</a:t>
              </a:r>
              <a:endParaRPr lang="fr-FR" sz="1800">
                <a:latin typeface="Arial" charset="0"/>
              </a:endParaRPr>
            </a:p>
          </p:txBody>
        </p:sp>
        <p:sp>
          <p:nvSpPr>
            <p:cNvPr id="30759" name="Rectangle 33"/>
            <p:cNvSpPr>
              <a:spLocks noChangeArrowheads="1"/>
            </p:cNvSpPr>
            <p:nvPr/>
          </p:nvSpPr>
          <p:spPr bwMode="auto">
            <a:xfrm rot="-5400000">
              <a:off x="1639" y="1577"/>
              <a:ext cx="328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600" b="1">
                  <a:solidFill>
                    <a:srgbClr val="000000"/>
                  </a:solidFill>
                  <a:latin typeface="Arial" charset="0"/>
                </a:rPr>
                <a:t>Risque relatif : RR chez les exposés, 1 chez les autres</a:t>
              </a:r>
              <a:endParaRPr lang="fr-FR" sz="1800">
                <a:latin typeface="Arial" charset="0"/>
              </a:endParaRPr>
            </a:p>
            <a:p>
              <a:endParaRPr lang="fr-FR" sz="1800">
                <a:latin typeface="Arial" charset="0"/>
              </a:endParaRPr>
            </a:p>
          </p:txBody>
        </p:sp>
        <p:sp>
          <p:nvSpPr>
            <p:cNvPr id="30760" name="Rectangle 34"/>
            <p:cNvSpPr>
              <a:spLocks noChangeArrowheads="1"/>
            </p:cNvSpPr>
            <p:nvPr/>
          </p:nvSpPr>
          <p:spPr bwMode="auto">
            <a:xfrm>
              <a:off x="3295" y="144"/>
              <a:ext cx="213" cy="2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0761" name="Rectangle 35"/>
            <p:cNvSpPr>
              <a:spLocks noChangeArrowheads="1"/>
            </p:cNvSpPr>
            <p:nvPr/>
          </p:nvSpPr>
          <p:spPr bwMode="auto">
            <a:xfrm>
              <a:off x="3319" y="154"/>
              <a:ext cx="19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700" b="1">
                  <a:solidFill>
                    <a:srgbClr val="000000"/>
                  </a:solidFill>
                  <a:latin typeface="Arial" charset="0"/>
                </a:rPr>
                <a:t>RR</a:t>
              </a:r>
              <a:endParaRPr lang="fr-FR" sz="1800">
                <a:latin typeface="Arial" charset="0"/>
              </a:endParaRPr>
            </a:p>
          </p:txBody>
        </p:sp>
        <p:sp>
          <p:nvSpPr>
            <p:cNvPr id="30762" name="Rectangle 36"/>
            <p:cNvSpPr>
              <a:spLocks noChangeArrowheads="1"/>
            </p:cNvSpPr>
            <p:nvPr/>
          </p:nvSpPr>
          <p:spPr bwMode="auto">
            <a:xfrm>
              <a:off x="3551" y="3254"/>
              <a:ext cx="392" cy="1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0763" name="Rectangle 37"/>
            <p:cNvSpPr>
              <a:spLocks noChangeArrowheads="1"/>
            </p:cNvSpPr>
            <p:nvPr/>
          </p:nvSpPr>
          <p:spPr bwMode="auto">
            <a:xfrm>
              <a:off x="3701" y="3299"/>
              <a:ext cx="9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700" b="1">
                  <a:solidFill>
                    <a:srgbClr val="000000"/>
                  </a:solidFill>
                  <a:latin typeface="Arial" charset="0"/>
                </a:rPr>
                <a:t>P</a:t>
              </a:r>
              <a:endParaRPr lang="fr-FR" sz="1800">
                <a:latin typeface="Arial" charset="0"/>
              </a:endParaRPr>
            </a:p>
          </p:txBody>
        </p:sp>
        <p:sp>
          <p:nvSpPr>
            <p:cNvPr id="30764" name="Freeform 38"/>
            <p:cNvSpPr>
              <a:spLocks/>
            </p:cNvSpPr>
            <p:nvPr/>
          </p:nvSpPr>
          <p:spPr bwMode="auto">
            <a:xfrm>
              <a:off x="3508" y="3186"/>
              <a:ext cx="397" cy="92"/>
            </a:xfrm>
            <a:custGeom>
              <a:avLst/>
              <a:gdLst>
                <a:gd name="T0" fmla="*/ 1 w 555"/>
                <a:gd name="T1" fmla="*/ 0 h 128"/>
                <a:gd name="T2" fmla="*/ 1 w 555"/>
                <a:gd name="T3" fmla="*/ 1 h 128"/>
                <a:gd name="T4" fmla="*/ 1 w 555"/>
                <a:gd name="T5" fmla="*/ 1 h 128"/>
                <a:gd name="T6" fmla="*/ 1 w 555"/>
                <a:gd name="T7" fmla="*/ 1 h 128"/>
                <a:gd name="T8" fmla="*/ 1 w 555"/>
                <a:gd name="T9" fmla="*/ 1 h 128"/>
                <a:gd name="T10" fmla="*/ 1 w 555"/>
                <a:gd name="T11" fmla="*/ 1 h 128"/>
                <a:gd name="T12" fmla="*/ 0 w 555"/>
                <a:gd name="T13" fmla="*/ 1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 h="128">
                  <a:moveTo>
                    <a:pt x="554" y="0"/>
                  </a:moveTo>
                  <a:cubicBezTo>
                    <a:pt x="555" y="34"/>
                    <a:pt x="534" y="62"/>
                    <a:pt x="509" y="62"/>
                  </a:cubicBezTo>
                  <a:lnTo>
                    <a:pt x="324" y="65"/>
                  </a:lnTo>
                  <a:cubicBezTo>
                    <a:pt x="299" y="66"/>
                    <a:pt x="278" y="94"/>
                    <a:pt x="279" y="128"/>
                  </a:cubicBezTo>
                  <a:cubicBezTo>
                    <a:pt x="278" y="94"/>
                    <a:pt x="257" y="66"/>
                    <a:pt x="232" y="67"/>
                  </a:cubicBezTo>
                  <a:lnTo>
                    <a:pt x="47" y="70"/>
                  </a:lnTo>
                  <a:cubicBezTo>
                    <a:pt x="22" y="70"/>
                    <a:pt x="1" y="42"/>
                    <a:pt x="0" y="8"/>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0765" name="Freeform 39"/>
            <p:cNvSpPr>
              <a:spLocks/>
            </p:cNvSpPr>
            <p:nvPr/>
          </p:nvSpPr>
          <p:spPr bwMode="auto">
            <a:xfrm>
              <a:off x="3947" y="3196"/>
              <a:ext cx="1616" cy="80"/>
            </a:xfrm>
            <a:custGeom>
              <a:avLst/>
              <a:gdLst>
                <a:gd name="T0" fmla="*/ 1 w 2256"/>
                <a:gd name="T1" fmla="*/ 1 h 112"/>
                <a:gd name="T2" fmla="*/ 1 w 2256"/>
                <a:gd name="T3" fmla="*/ 1 h 112"/>
                <a:gd name="T4" fmla="*/ 1 w 2256"/>
                <a:gd name="T5" fmla="*/ 1 h 112"/>
                <a:gd name="T6" fmla="*/ 1 w 2256"/>
                <a:gd name="T7" fmla="*/ 1 h 112"/>
                <a:gd name="T8" fmla="*/ 1 w 2256"/>
                <a:gd name="T9" fmla="*/ 1 h 112"/>
                <a:gd name="T10" fmla="*/ 1 w 2256"/>
                <a:gd name="T11" fmla="*/ 1 h 112"/>
                <a:gd name="T12" fmla="*/ 1 w 2256"/>
                <a:gd name="T13" fmla="*/ 0 h 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6" h="112">
                  <a:moveTo>
                    <a:pt x="2256" y="24"/>
                  </a:moveTo>
                  <a:cubicBezTo>
                    <a:pt x="2256" y="51"/>
                    <a:pt x="2172" y="73"/>
                    <a:pt x="2068" y="72"/>
                  </a:cubicBezTo>
                  <a:lnTo>
                    <a:pt x="1316" y="64"/>
                  </a:lnTo>
                  <a:cubicBezTo>
                    <a:pt x="1212" y="63"/>
                    <a:pt x="1128" y="84"/>
                    <a:pt x="1127" y="112"/>
                  </a:cubicBezTo>
                  <a:cubicBezTo>
                    <a:pt x="1128" y="84"/>
                    <a:pt x="1044" y="61"/>
                    <a:pt x="940" y="60"/>
                  </a:cubicBezTo>
                  <a:lnTo>
                    <a:pt x="188" y="52"/>
                  </a:lnTo>
                  <a:cubicBezTo>
                    <a:pt x="84" y="51"/>
                    <a:pt x="0" y="28"/>
                    <a:pt x="1"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0766" name="Rectangle 40"/>
            <p:cNvSpPr>
              <a:spLocks noChangeArrowheads="1"/>
            </p:cNvSpPr>
            <p:nvPr/>
          </p:nvSpPr>
          <p:spPr bwMode="auto">
            <a:xfrm>
              <a:off x="3551" y="236"/>
              <a:ext cx="356" cy="93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0767" name="Rectangle 41"/>
            <p:cNvSpPr>
              <a:spLocks noChangeArrowheads="1"/>
            </p:cNvSpPr>
            <p:nvPr/>
          </p:nvSpPr>
          <p:spPr bwMode="auto">
            <a:xfrm>
              <a:off x="4748" y="3282"/>
              <a:ext cx="46" cy="48"/>
            </a:xfrm>
            <a:prstGeom prst="rect">
              <a:avLst/>
            </a:prstGeom>
            <a:solidFill>
              <a:srgbClr val="FFFFFF"/>
            </a:solidFill>
            <a:ln w="6350" cap="rnd">
              <a:solidFill>
                <a:srgbClr val="000000"/>
              </a:solidFill>
              <a:miter lim="800000"/>
              <a:headEnd/>
              <a:tailEnd/>
            </a:ln>
          </p:spPr>
          <p:txBody>
            <a:bodyPr/>
            <a:lstStyle/>
            <a:p>
              <a:endParaRPr lang="fr-FR"/>
            </a:p>
          </p:txBody>
        </p:sp>
        <p:sp>
          <p:nvSpPr>
            <p:cNvPr id="30768" name="Rectangle 42"/>
            <p:cNvSpPr>
              <a:spLocks noChangeArrowheads="1"/>
            </p:cNvSpPr>
            <p:nvPr/>
          </p:nvSpPr>
          <p:spPr bwMode="auto">
            <a:xfrm>
              <a:off x="4546" y="3282"/>
              <a:ext cx="727" cy="1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0769" name="Rectangle 43"/>
            <p:cNvSpPr>
              <a:spLocks noChangeArrowheads="1"/>
            </p:cNvSpPr>
            <p:nvPr/>
          </p:nvSpPr>
          <p:spPr bwMode="auto">
            <a:xfrm>
              <a:off x="4651" y="3292"/>
              <a:ext cx="25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700" b="1">
                  <a:solidFill>
                    <a:srgbClr val="000000"/>
                  </a:solidFill>
                  <a:latin typeface="Arial" charset="0"/>
                </a:rPr>
                <a:t>1- P</a:t>
              </a:r>
              <a:endParaRPr lang="fr-FR" sz="1800">
                <a:latin typeface="Arial" charset="0"/>
              </a:endParaRPr>
            </a:p>
          </p:txBody>
        </p:sp>
      </p:grpSp>
      <p:sp>
        <p:nvSpPr>
          <p:cNvPr id="30724" name="Rectangle 44"/>
          <p:cNvSpPr>
            <a:spLocks noChangeArrowheads="1"/>
          </p:cNvSpPr>
          <p:nvPr/>
        </p:nvSpPr>
        <p:spPr bwMode="auto">
          <a:xfrm>
            <a:off x="119472" y="585440"/>
            <a:ext cx="480060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FontTx/>
              <a:buChar char="•"/>
            </a:pPr>
            <a:r>
              <a:rPr lang="fr-FR" sz="2400" b="1" dirty="0">
                <a:latin typeface="Tahoma" pitchFamily="34" charset="0"/>
              </a:rPr>
              <a:t>La </a:t>
            </a:r>
            <a:r>
              <a:rPr lang="fr-FR" sz="2400" b="1" u="sng" dirty="0">
                <a:latin typeface="Tahoma" pitchFamily="34" charset="0"/>
              </a:rPr>
              <a:t>Fraction Attribuable</a:t>
            </a:r>
            <a:r>
              <a:rPr lang="fr-FR" sz="2400" b="1" dirty="0">
                <a:latin typeface="Tahoma" pitchFamily="34" charset="0"/>
              </a:rPr>
              <a:t> </a:t>
            </a:r>
            <a:r>
              <a:rPr lang="fr-FR" sz="2400" b="1" dirty="0">
                <a:solidFill>
                  <a:srgbClr val="3333FF"/>
                </a:solidFill>
                <a:latin typeface="Tahoma" pitchFamily="34" charset="0"/>
              </a:rPr>
              <a:t>(</a:t>
            </a:r>
            <a:r>
              <a:rPr lang="fr-FR" sz="2400" b="1" dirty="0">
                <a:latin typeface="Tahoma" pitchFamily="34" charset="0"/>
              </a:rPr>
              <a:t>FA</a:t>
            </a:r>
            <a:r>
              <a:rPr lang="fr-FR" sz="2400" b="1" dirty="0">
                <a:solidFill>
                  <a:srgbClr val="3333FF"/>
                </a:solidFill>
                <a:latin typeface="Tahoma" pitchFamily="34" charset="0"/>
              </a:rPr>
              <a:t>) est la proportion </a:t>
            </a:r>
            <a:r>
              <a:rPr lang="fr-FR" sz="2400" b="1" dirty="0" smtClean="0">
                <a:solidFill>
                  <a:srgbClr val="3333FF"/>
                </a:solidFill>
                <a:latin typeface="Tahoma" pitchFamily="34" charset="0"/>
              </a:rPr>
              <a:t>de décès pour une cause donnée que </a:t>
            </a:r>
            <a:r>
              <a:rPr lang="fr-FR" sz="2400" b="1" dirty="0">
                <a:solidFill>
                  <a:srgbClr val="3333FF"/>
                </a:solidFill>
                <a:latin typeface="Tahoma" pitchFamily="34" charset="0"/>
              </a:rPr>
              <a:t>l’on peut attribuer </a:t>
            </a:r>
            <a:r>
              <a:rPr lang="fr-FR" sz="2400" b="1" smtClean="0">
                <a:solidFill>
                  <a:srgbClr val="3333FF"/>
                </a:solidFill>
                <a:latin typeface="Tahoma" pitchFamily="34" charset="0"/>
              </a:rPr>
              <a:t>au tabac. </a:t>
            </a:r>
            <a:r>
              <a:rPr lang="fr-FR" sz="2400" b="1" dirty="0">
                <a:solidFill>
                  <a:srgbClr val="3333FF"/>
                </a:solidFill>
                <a:latin typeface="Tahoma" pitchFamily="34" charset="0"/>
              </a:rPr>
              <a:t>Les fractions attribuables </a:t>
            </a:r>
            <a:r>
              <a:rPr lang="fr-FR" sz="2400" b="1" dirty="0" smtClean="0">
                <a:solidFill>
                  <a:srgbClr val="3333FF"/>
                </a:solidFill>
                <a:latin typeface="Tahoma" pitchFamily="34" charset="0"/>
              </a:rPr>
              <a:t>sont estimées </a:t>
            </a:r>
            <a:r>
              <a:rPr lang="fr-FR" sz="2400" b="1" dirty="0">
                <a:solidFill>
                  <a:srgbClr val="3333FF"/>
                </a:solidFill>
                <a:latin typeface="Tahoma" pitchFamily="34" charset="0"/>
              </a:rPr>
              <a:t>en général à partir de :</a:t>
            </a:r>
          </a:p>
          <a:p>
            <a:pPr marL="177800" indent="-177800" eaLnBrk="1" hangingPunct="1">
              <a:spcBef>
                <a:spcPct val="50000"/>
              </a:spcBef>
              <a:buFontTx/>
              <a:buChar char="•"/>
            </a:pPr>
            <a:r>
              <a:rPr lang="fr-FR" sz="2400" b="1" u="sng" dirty="0">
                <a:solidFill>
                  <a:srgbClr val="3333FF"/>
                </a:solidFill>
                <a:latin typeface="Tahoma" pitchFamily="34" charset="0"/>
              </a:rPr>
              <a:t>La prévalence de l’exposition</a:t>
            </a:r>
            <a:r>
              <a:rPr lang="fr-FR" sz="2400" b="1" dirty="0">
                <a:solidFill>
                  <a:srgbClr val="3333FF"/>
                </a:solidFill>
                <a:latin typeface="Tahoma" pitchFamily="34" charset="0"/>
              </a:rPr>
              <a:t> au </a:t>
            </a:r>
            <a:r>
              <a:rPr lang="fr-FR" sz="2400" b="1" dirty="0" smtClean="0">
                <a:solidFill>
                  <a:srgbClr val="3333FF"/>
                </a:solidFill>
                <a:latin typeface="Tahoma" pitchFamily="34" charset="0"/>
              </a:rPr>
              <a:t>tabac </a:t>
            </a:r>
            <a:r>
              <a:rPr lang="fr-FR" sz="2400" b="1" dirty="0">
                <a:solidFill>
                  <a:srgbClr val="3333FF"/>
                </a:solidFill>
                <a:latin typeface="Tahoma" pitchFamily="34" charset="0"/>
              </a:rPr>
              <a:t>en France </a:t>
            </a:r>
            <a:r>
              <a:rPr lang="fr-FR" sz="2400" b="1" dirty="0">
                <a:latin typeface="Tahoma" pitchFamily="34" charset="0"/>
              </a:rPr>
              <a:t>P</a:t>
            </a:r>
            <a:r>
              <a:rPr lang="fr-FR" sz="2400" b="1" dirty="0">
                <a:solidFill>
                  <a:srgbClr val="3333FF"/>
                </a:solidFill>
                <a:latin typeface="Tahoma" pitchFamily="34" charset="0"/>
              </a:rPr>
              <a:t> et </a:t>
            </a:r>
          </a:p>
          <a:p>
            <a:pPr marL="177800" indent="-177800" eaLnBrk="1" hangingPunct="1">
              <a:spcBef>
                <a:spcPct val="50000"/>
              </a:spcBef>
              <a:buFontTx/>
              <a:buChar char="•"/>
            </a:pPr>
            <a:r>
              <a:rPr lang="fr-FR" sz="2400" b="1" u="sng" dirty="0">
                <a:solidFill>
                  <a:srgbClr val="3333FF"/>
                </a:solidFill>
                <a:latin typeface="Tahoma" pitchFamily="34" charset="0"/>
              </a:rPr>
              <a:t>Le risque relatif</a:t>
            </a:r>
            <a:r>
              <a:rPr lang="fr-FR" sz="2400" b="1" dirty="0">
                <a:solidFill>
                  <a:srgbClr val="3333FF"/>
                </a:solidFill>
                <a:latin typeface="Tahoma" pitchFamily="34" charset="0"/>
              </a:rPr>
              <a:t> de </a:t>
            </a:r>
            <a:r>
              <a:rPr lang="fr-FR" sz="2400" b="1" dirty="0" smtClean="0">
                <a:solidFill>
                  <a:srgbClr val="3333FF"/>
                </a:solidFill>
                <a:latin typeface="Tahoma" pitchFamily="34" charset="0"/>
              </a:rPr>
              <a:t>décès </a:t>
            </a:r>
            <a:r>
              <a:rPr lang="fr-FR" sz="2400" b="1" dirty="0">
                <a:latin typeface="Tahoma" pitchFamily="34" charset="0"/>
              </a:rPr>
              <a:t>RR</a:t>
            </a:r>
            <a:r>
              <a:rPr lang="fr-FR" sz="2400" b="1" dirty="0">
                <a:solidFill>
                  <a:srgbClr val="3333FF"/>
                </a:solidFill>
                <a:latin typeface="Tahoma" pitchFamily="34" charset="0"/>
              </a:rPr>
              <a:t> chez les </a:t>
            </a:r>
            <a:r>
              <a:rPr lang="fr-FR" sz="2400" b="1" dirty="0" smtClean="0">
                <a:solidFill>
                  <a:srgbClr val="3333FF"/>
                </a:solidFill>
                <a:latin typeface="Tahoma" pitchFamily="34" charset="0"/>
              </a:rPr>
              <a:t>fumeurs comparés aux non fumeurs (</a:t>
            </a:r>
            <a:r>
              <a:rPr lang="fr-FR" sz="2400" b="1" dirty="0">
                <a:solidFill>
                  <a:srgbClr val="3333FF"/>
                </a:solidFill>
                <a:latin typeface="Tahoma" pitchFamily="34" charset="0"/>
              </a:rPr>
              <a:t>facteur de multiplication du </a:t>
            </a:r>
            <a:r>
              <a:rPr lang="fr-FR" sz="2400" b="1" dirty="0" smtClean="0">
                <a:solidFill>
                  <a:srgbClr val="3333FF"/>
                </a:solidFill>
                <a:latin typeface="Tahoma" pitchFamily="34" charset="0"/>
              </a:rPr>
              <a:t>risque par le tabac)</a:t>
            </a:r>
            <a:endParaRPr lang="fr-FR" sz="2400" b="1" dirty="0">
              <a:solidFill>
                <a:srgbClr val="3333FF"/>
              </a:solidFill>
              <a:latin typeface="Tahoma" pitchFamily="34" charset="0"/>
            </a:endParaRPr>
          </a:p>
        </p:txBody>
      </p:sp>
      <p:grpSp>
        <p:nvGrpSpPr>
          <p:cNvPr id="30725" name="Group 45"/>
          <p:cNvGrpSpPr>
            <a:grpSpLocks/>
          </p:cNvGrpSpPr>
          <p:nvPr/>
        </p:nvGrpSpPr>
        <p:grpSpPr bwMode="auto">
          <a:xfrm>
            <a:off x="4240556" y="6067323"/>
            <a:ext cx="4572000" cy="638175"/>
            <a:chOff x="48" y="3556"/>
            <a:chExt cx="2880" cy="402"/>
          </a:xfrm>
        </p:grpSpPr>
        <p:grpSp>
          <p:nvGrpSpPr>
            <p:cNvPr id="30726" name="Group 46"/>
            <p:cNvGrpSpPr>
              <a:grpSpLocks/>
            </p:cNvGrpSpPr>
            <p:nvPr/>
          </p:nvGrpSpPr>
          <p:grpSpPr bwMode="auto">
            <a:xfrm>
              <a:off x="48" y="3648"/>
              <a:ext cx="1659" cy="193"/>
              <a:chOff x="1653" y="96"/>
              <a:chExt cx="1659" cy="193"/>
            </a:xfrm>
          </p:grpSpPr>
          <p:sp>
            <p:nvSpPr>
              <p:cNvPr id="30728" name="Rectangle 47"/>
              <p:cNvSpPr>
                <a:spLocks noChangeArrowheads="1"/>
              </p:cNvSpPr>
              <p:nvPr/>
            </p:nvSpPr>
            <p:spPr bwMode="auto">
              <a:xfrm>
                <a:off x="1653" y="96"/>
                <a:ext cx="144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b="1" dirty="0">
                    <a:solidFill>
                      <a:srgbClr val="000000"/>
                    </a:solidFill>
                    <a:latin typeface="Arial" charset="0"/>
                  </a:rPr>
                  <a:t>Fraction attribuable :</a:t>
                </a:r>
                <a:endParaRPr lang="fr-FR" sz="1800" dirty="0">
                  <a:latin typeface="Arial" charset="0"/>
                </a:endParaRPr>
              </a:p>
            </p:txBody>
          </p:sp>
          <p:sp>
            <p:nvSpPr>
              <p:cNvPr id="30729" name="Rectangle 48"/>
              <p:cNvSpPr>
                <a:spLocks noChangeArrowheads="1"/>
              </p:cNvSpPr>
              <p:nvPr/>
            </p:nvSpPr>
            <p:spPr bwMode="auto">
              <a:xfrm>
                <a:off x="3312" y="11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fr-FR" sz="1800">
                  <a:latin typeface="Arial" charset="0"/>
                </a:endParaRPr>
              </a:p>
            </p:txBody>
          </p:sp>
        </p:grpSp>
        <p:graphicFrame>
          <p:nvGraphicFramePr>
            <p:cNvPr id="30727" name="Object 49"/>
            <p:cNvGraphicFramePr>
              <a:graphicFrameLocks noChangeAspect="1"/>
            </p:cNvGraphicFramePr>
            <p:nvPr/>
          </p:nvGraphicFramePr>
          <p:xfrm>
            <a:off x="1760" y="3556"/>
            <a:ext cx="1168" cy="402"/>
          </p:xfrm>
          <a:graphic>
            <a:graphicData uri="http://schemas.openxmlformats.org/presentationml/2006/ole">
              <mc:AlternateContent xmlns:mc="http://schemas.openxmlformats.org/markup-compatibility/2006">
                <mc:Choice xmlns:v="urn:schemas-microsoft-com:vml" Requires="v">
                  <p:oleObj spid="_x0000_s1051" name="Equation" r:id="rId4" imgW="1219200" imgH="419100" progId="Equation.3">
                    <p:embed/>
                  </p:oleObj>
                </mc:Choice>
                <mc:Fallback>
                  <p:oleObj name="Equation" r:id="rId4" imgW="12192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0" y="3556"/>
                          <a:ext cx="1168" cy="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23174897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7574843" y="5937704"/>
            <a:ext cx="1271877" cy="256155"/>
          </a:xfrm>
          <a:prstGeom prst="rect">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p:cNvSpPr/>
          <p:nvPr/>
        </p:nvSpPr>
        <p:spPr>
          <a:xfrm>
            <a:off x="8735159" y="6256089"/>
            <a:ext cx="270693" cy="307102"/>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722" name="Rectangle 2"/>
          <p:cNvSpPr>
            <a:spLocks noChangeArrowheads="1"/>
          </p:cNvSpPr>
          <p:nvPr/>
        </p:nvSpPr>
        <p:spPr bwMode="auto">
          <a:xfrm>
            <a:off x="5750279" y="5546726"/>
            <a:ext cx="27619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600" b="1">
                <a:solidFill>
                  <a:srgbClr val="000000"/>
                </a:solidFill>
                <a:latin typeface="Arial" charset="0"/>
              </a:rPr>
              <a:t>Prévalence de l'exposition P</a:t>
            </a:r>
            <a:endParaRPr lang="fr-FR" sz="1800">
              <a:latin typeface="Arial" charset="0"/>
            </a:endParaRPr>
          </a:p>
        </p:txBody>
      </p:sp>
      <p:grpSp>
        <p:nvGrpSpPr>
          <p:cNvPr id="30723" name="Group 3"/>
          <p:cNvGrpSpPr>
            <a:grpSpLocks/>
          </p:cNvGrpSpPr>
          <p:nvPr/>
        </p:nvGrpSpPr>
        <p:grpSpPr bwMode="auto">
          <a:xfrm>
            <a:off x="4953001" y="228252"/>
            <a:ext cx="3972278" cy="5360988"/>
            <a:chOff x="3120" y="96"/>
            <a:chExt cx="2502" cy="3377"/>
          </a:xfrm>
        </p:grpSpPr>
        <p:sp>
          <p:nvSpPr>
            <p:cNvPr id="30730" name="Line 4"/>
            <p:cNvSpPr>
              <a:spLocks noChangeShapeType="1"/>
            </p:cNvSpPr>
            <p:nvPr/>
          </p:nvSpPr>
          <p:spPr bwMode="auto">
            <a:xfrm>
              <a:off x="3509" y="207"/>
              <a:ext cx="1" cy="30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31" name="Line 5"/>
            <p:cNvSpPr>
              <a:spLocks noChangeShapeType="1"/>
            </p:cNvSpPr>
            <p:nvPr/>
          </p:nvSpPr>
          <p:spPr bwMode="auto">
            <a:xfrm>
              <a:off x="3468" y="3209"/>
              <a:ext cx="4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32" name="Line 6"/>
            <p:cNvSpPr>
              <a:spLocks noChangeShapeType="1"/>
            </p:cNvSpPr>
            <p:nvPr/>
          </p:nvSpPr>
          <p:spPr bwMode="auto">
            <a:xfrm>
              <a:off x="3468" y="1207"/>
              <a:ext cx="4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33" name="Line 7"/>
            <p:cNvSpPr>
              <a:spLocks noChangeShapeType="1"/>
            </p:cNvSpPr>
            <p:nvPr/>
          </p:nvSpPr>
          <p:spPr bwMode="auto">
            <a:xfrm>
              <a:off x="3509" y="3209"/>
              <a:ext cx="207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34" name="Line 8"/>
            <p:cNvSpPr>
              <a:spLocks noChangeShapeType="1"/>
            </p:cNvSpPr>
            <p:nvPr/>
          </p:nvSpPr>
          <p:spPr bwMode="auto">
            <a:xfrm flipV="1">
              <a:off x="3509" y="3209"/>
              <a:ext cx="1" cy="3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35" name="Line 9"/>
            <p:cNvSpPr>
              <a:spLocks noChangeShapeType="1"/>
            </p:cNvSpPr>
            <p:nvPr/>
          </p:nvSpPr>
          <p:spPr bwMode="auto">
            <a:xfrm flipV="1">
              <a:off x="5587" y="3209"/>
              <a:ext cx="1" cy="3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36" name="Line 10"/>
            <p:cNvSpPr>
              <a:spLocks noChangeShapeType="1"/>
            </p:cNvSpPr>
            <p:nvPr/>
          </p:nvSpPr>
          <p:spPr bwMode="auto">
            <a:xfrm>
              <a:off x="3509" y="207"/>
              <a:ext cx="416" cy="1"/>
            </a:xfrm>
            <a:prstGeom prst="line">
              <a:avLst/>
            </a:prstGeom>
            <a:noFill/>
            <a:ln w="26988">
              <a:solidFill>
                <a:srgbClr val="FF00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37" name="Line 11"/>
            <p:cNvSpPr>
              <a:spLocks noChangeShapeType="1"/>
            </p:cNvSpPr>
            <p:nvPr/>
          </p:nvSpPr>
          <p:spPr bwMode="auto">
            <a:xfrm>
              <a:off x="3925" y="207"/>
              <a:ext cx="1" cy="3002"/>
            </a:xfrm>
            <a:prstGeom prst="line">
              <a:avLst/>
            </a:prstGeom>
            <a:noFill/>
            <a:ln w="26988">
              <a:solidFill>
                <a:srgbClr val="FF00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38" name="Line 12"/>
            <p:cNvSpPr>
              <a:spLocks noChangeShapeType="1"/>
            </p:cNvSpPr>
            <p:nvPr/>
          </p:nvSpPr>
          <p:spPr bwMode="auto">
            <a:xfrm flipV="1">
              <a:off x="3925" y="207"/>
              <a:ext cx="1" cy="3002"/>
            </a:xfrm>
            <a:prstGeom prst="line">
              <a:avLst/>
            </a:prstGeom>
            <a:noFill/>
            <a:ln w="26988">
              <a:solidFill>
                <a:srgbClr val="FF00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39" name="Line 13"/>
            <p:cNvSpPr>
              <a:spLocks noChangeShapeType="1"/>
            </p:cNvSpPr>
            <p:nvPr/>
          </p:nvSpPr>
          <p:spPr bwMode="auto">
            <a:xfrm flipV="1">
              <a:off x="3509" y="207"/>
              <a:ext cx="1" cy="3002"/>
            </a:xfrm>
            <a:prstGeom prst="line">
              <a:avLst/>
            </a:prstGeom>
            <a:noFill/>
            <a:ln w="26988">
              <a:solidFill>
                <a:srgbClr val="FF00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40" name="Line 14"/>
            <p:cNvSpPr>
              <a:spLocks noChangeShapeType="1"/>
            </p:cNvSpPr>
            <p:nvPr/>
          </p:nvSpPr>
          <p:spPr bwMode="auto">
            <a:xfrm>
              <a:off x="3509" y="1207"/>
              <a:ext cx="416" cy="1"/>
            </a:xfrm>
            <a:prstGeom prst="line">
              <a:avLst/>
            </a:prstGeom>
            <a:noFill/>
            <a:ln w="26988">
              <a:solidFill>
                <a:srgbClr val="0000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41" name="Line 15"/>
            <p:cNvSpPr>
              <a:spLocks noChangeShapeType="1"/>
            </p:cNvSpPr>
            <p:nvPr/>
          </p:nvSpPr>
          <p:spPr bwMode="auto">
            <a:xfrm>
              <a:off x="3925" y="1207"/>
              <a:ext cx="1662" cy="1"/>
            </a:xfrm>
            <a:prstGeom prst="line">
              <a:avLst/>
            </a:prstGeom>
            <a:noFill/>
            <a:ln w="26988">
              <a:solidFill>
                <a:srgbClr val="0000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42" name="Line 16"/>
            <p:cNvSpPr>
              <a:spLocks noChangeShapeType="1"/>
            </p:cNvSpPr>
            <p:nvPr/>
          </p:nvSpPr>
          <p:spPr bwMode="auto">
            <a:xfrm>
              <a:off x="5587" y="1207"/>
              <a:ext cx="1" cy="2002"/>
            </a:xfrm>
            <a:prstGeom prst="line">
              <a:avLst/>
            </a:prstGeom>
            <a:noFill/>
            <a:ln w="26988">
              <a:solidFill>
                <a:srgbClr val="0000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43" name="Line 17"/>
            <p:cNvSpPr>
              <a:spLocks noChangeShapeType="1"/>
            </p:cNvSpPr>
            <p:nvPr/>
          </p:nvSpPr>
          <p:spPr bwMode="auto">
            <a:xfrm flipH="1">
              <a:off x="3925" y="3209"/>
              <a:ext cx="1662" cy="1"/>
            </a:xfrm>
            <a:prstGeom prst="line">
              <a:avLst/>
            </a:prstGeom>
            <a:noFill/>
            <a:ln w="26988">
              <a:solidFill>
                <a:srgbClr val="0000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0744" name="Rectangle 18"/>
            <p:cNvSpPr>
              <a:spLocks noChangeArrowheads="1"/>
            </p:cNvSpPr>
            <p:nvPr/>
          </p:nvSpPr>
          <p:spPr bwMode="auto">
            <a:xfrm>
              <a:off x="3482" y="180"/>
              <a:ext cx="54" cy="54"/>
            </a:xfrm>
            <a:prstGeom prst="rect">
              <a:avLst/>
            </a:prstGeom>
            <a:solidFill>
              <a:srgbClr val="FF00FF"/>
            </a:solidFill>
            <a:ln w="9525">
              <a:solidFill>
                <a:srgbClr val="FF00FF"/>
              </a:solidFill>
              <a:miter lim="800000"/>
              <a:headEnd/>
              <a:tailEnd/>
            </a:ln>
          </p:spPr>
          <p:txBody>
            <a:bodyPr/>
            <a:lstStyle/>
            <a:p>
              <a:endParaRPr lang="fr-FR"/>
            </a:p>
          </p:txBody>
        </p:sp>
        <p:sp>
          <p:nvSpPr>
            <p:cNvPr id="30745" name="Rectangle 19"/>
            <p:cNvSpPr>
              <a:spLocks noChangeArrowheads="1"/>
            </p:cNvSpPr>
            <p:nvPr/>
          </p:nvSpPr>
          <p:spPr bwMode="auto">
            <a:xfrm>
              <a:off x="3897" y="180"/>
              <a:ext cx="54" cy="54"/>
            </a:xfrm>
            <a:prstGeom prst="rect">
              <a:avLst/>
            </a:prstGeom>
            <a:solidFill>
              <a:srgbClr val="FF00FF"/>
            </a:solidFill>
            <a:ln w="9525">
              <a:solidFill>
                <a:srgbClr val="FF00FF"/>
              </a:solidFill>
              <a:miter lim="800000"/>
              <a:headEnd/>
              <a:tailEnd/>
            </a:ln>
          </p:spPr>
          <p:txBody>
            <a:bodyPr/>
            <a:lstStyle/>
            <a:p>
              <a:endParaRPr lang="fr-FR"/>
            </a:p>
          </p:txBody>
        </p:sp>
        <p:sp>
          <p:nvSpPr>
            <p:cNvPr id="30746" name="Rectangle 20"/>
            <p:cNvSpPr>
              <a:spLocks noChangeArrowheads="1"/>
            </p:cNvSpPr>
            <p:nvPr/>
          </p:nvSpPr>
          <p:spPr bwMode="auto">
            <a:xfrm>
              <a:off x="3897" y="3181"/>
              <a:ext cx="54" cy="54"/>
            </a:xfrm>
            <a:prstGeom prst="rect">
              <a:avLst/>
            </a:prstGeom>
            <a:solidFill>
              <a:srgbClr val="FF00FF"/>
            </a:solidFill>
            <a:ln w="9525">
              <a:solidFill>
                <a:srgbClr val="FF00FF"/>
              </a:solidFill>
              <a:miter lim="800000"/>
              <a:headEnd/>
              <a:tailEnd/>
            </a:ln>
          </p:spPr>
          <p:txBody>
            <a:bodyPr/>
            <a:lstStyle/>
            <a:p>
              <a:endParaRPr lang="fr-FR"/>
            </a:p>
          </p:txBody>
        </p:sp>
        <p:sp>
          <p:nvSpPr>
            <p:cNvPr id="30747" name="Rectangle 21"/>
            <p:cNvSpPr>
              <a:spLocks noChangeArrowheads="1"/>
            </p:cNvSpPr>
            <p:nvPr/>
          </p:nvSpPr>
          <p:spPr bwMode="auto">
            <a:xfrm>
              <a:off x="3897" y="180"/>
              <a:ext cx="54" cy="54"/>
            </a:xfrm>
            <a:prstGeom prst="rect">
              <a:avLst/>
            </a:prstGeom>
            <a:solidFill>
              <a:srgbClr val="FF00FF"/>
            </a:solidFill>
            <a:ln w="9525">
              <a:solidFill>
                <a:srgbClr val="FF00FF"/>
              </a:solidFill>
              <a:miter lim="800000"/>
              <a:headEnd/>
              <a:tailEnd/>
            </a:ln>
          </p:spPr>
          <p:txBody>
            <a:bodyPr/>
            <a:lstStyle/>
            <a:p>
              <a:endParaRPr lang="fr-FR"/>
            </a:p>
          </p:txBody>
        </p:sp>
        <p:sp>
          <p:nvSpPr>
            <p:cNvPr id="30748" name="Rectangle 22"/>
            <p:cNvSpPr>
              <a:spLocks noChangeArrowheads="1"/>
            </p:cNvSpPr>
            <p:nvPr/>
          </p:nvSpPr>
          <p:spPr bwMode="auto">
            <a:xfrm>
              <a:off x="3482" y="3181"/>
              <a:ext cx="54" cy="54"/>
            </a:xfrm>
            <a:prstGeom prst="rect">
              <a:avLst/>
            </a:prstGeom>
            <a:solidFill>
              <a:srgbClr val="FF00FF"/>
            </a:solidFill>
            <a:ln w="9525">
              <a:solidFill>
                <a:srgbClr val="FF00FF"/>
              </a:solidFill>
              <a:miter lim="800000"/>
              <a:headEnd/>
              <a:tailEnd/>
            </a:ln>
          </p:spPr>
          <p:txBody>
            <a:bodyPr/>
            <a:lstStyle/>
            <a:p>
              <a:endParaRPr lang="fr-FR"/>
            </a:p>
          </p:txBody>
        </p:sp>
        <p:sp>
          <p:nvSpPr>
            <p:cNvPr id="30749" name="Rectangle 23"/>
            <p:cNvSpPr>
              <a:spLocks noChangeArrowheads="1"/>
            </p:cNvSpPr>
            <p:nvPr/>
          </p:nvSpPr>
          <p:spPr bwMode="auto">
            <a:xfrm>
              <a:off x="3482" y="180"/>
              <a:ext cx="54" cy="54"/>
            </a:xfrm>
            <a:prstGeom prst="rect">
              <a:avLst/>
            </a:prstGeom>
            <a:solidFill>
              <a:srgbClr val="FF00FF"/>
            </a:solidFill>
            <a:ln w="9525">
              <a:solidFill>
                <a:srgbClr val="FF00FF"/>
              </a:solidFill>
              <a:miter lim="800000"/>
              <a:headEnd/>
              <a:tailEnd/>
            </a:ln>
          </p:spPr>
          <p:txBody>
            <a:bodyPr/>
            <a:lstStyle/>
            <a:p>
              <a:endParaRPr lang="fr-FR"/>
            </a:p>
          </p:txBody>
        </p:sp>
        <p:sp>
          <p:nvSpPr>
            <p:cNvPr id="30750" name="Freeform 24"/>
            <p:cNvSpPr>
              <a:spLocks/>
            </p:cNvSpPr>
            <p:nvPr/>
          </p:nvSpPr>
          <p:spPr bwMode="auto">
            <a:xfrm>
              <a:off x="3482" y="1180"/>
              <a:ext cx="54" cy="55"/>
            </a:xfrm>
            <a:custGeom>
              <a:avLst/>
              <a:gdLst>
                <a:gd name="T0" fmla="*/ 27 w 54"/>
                <a:gd name="T1" fmla="*/ 0 h 55"/>
                <a:gd name="T2" fmla="*/ 54 w 54"/>
                <a:gd name="T3" fmla="*/ 55 h 55"/>
                <a:gd name="T4" fmla="*/ 0 w 54"/>
                <a:gd name="T5" fmla="*/ 55 h 55"/>
                <a:gd name="T6" fmla="*/ 27 w 54"/>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55">
                  <a:moveTo>
                    <a:pt x="27" y="0"/>
                  </a:moveTo>
                  <a:lnTo>
                    <a:pt x="54" y="55"/>
                  </a:lnTo>
                  <a:lnTo>
                    <a:pt x="0" y="55"/>
                  </a:lnTo>
                  <a:lnTo>
                    <a:pt x="27" y="0"/>
                  </a:lnTo>
                  <a:close/>
                </a:path>
              </a:pathLst>
            </a:custGeom>
            <a:solidFill>
              <a:srgbClr val="0000FF"/>
            </a:solidFill>
            <a:ln w="9525">
              <a:solidFill>
                <a:srgbClr val="0000FF"/>
              </a:solidFill>
              <a:prstDash val="solid"/>
              <a:round/>
              <a:headEnd/>
              <a:tailEnd/>
            </a:ln>
          </p:spPr>
          <p:txBody>
            <a:bodyPr/>
            <a:lstStyle/>
            <a:p>
              <a:endParaRPr lang="fr-FR"/>
            </a:p>
          </p:txBody>
        </p:sp>
        <p:sp>
          <p:nvSpPr>
            <p:cNvPr id="30751" name="Freeform 25"/>
            <p:cNvSpPr>
              <a:spLocks/>
            </p:cNvSpPr>
            <p:nvPr/>
          </p:nvSpPr>
          <p:spPr bwMode="auto">
            <a:xfrm>
              <a:off x="3897" y="1180"/>
              <a:ext cx="55" cy="55"/>
            </a:xfrm>
            <a:custGeom>
              <a:avLst/>
              <a:gdLst>
                <a:gd name="T0" fmla="*/ 28 w 55"/>
                <a:gd name="T1" fmla="*/ 0 h 55"/>
                <a:gd name="T2" fmla="*/ 55 w 55"/>
                <a:gd name="T3" fmla="*/ 55 h 55"/>
                <a:gd name="T4" fmla="*/ 0 w 55"/>
                <a:gd name="T5" fmla="*/ 55 h 55"/>
                <a:gd name="T6" fmla="*/ 28 w 5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55">
                  <a:moveTo>
                    <a:pt x="28" y="0"/>
                  </a:moveTo>
                  <a:lnTo>
                    <a:pt x="55" y="55"/>
                  </a:lnTo>
                  <a:lnTo>
                    <a:pt x="0" y="55"/>
                  </a:lnTo>
                  <a:lnTo>
                    <a:pt x="28" y="0"/>
                  </a:lnTo>
                  <a:close/>
                </a:path>
              </a:pathLst>
            </a:custGeom>
            <a:solidFill>
              <a:srgbClr val="0000FF"/>
            </a:solidFill>
            <a:ln w="9525">
              <a:solidFill>
                <a:srgbClr val="0000FF"/>
              </a:solidFill>
              <a:prstDash val="solid"/>
              <a:round/>
              <a:headEnd/>
              <a:tailEnd/>
            </a:ln>
          </p:spPr>
          <p:txBody>
            <a:bodyPr/>
            <a:lstStyle/>
            <a:p>
              <a:endParaRPr lang="fr-FR"/>
            </a:p>
          </p:txBody>
        </p:sp>
        <p:sp>
          <p:nvSpPr>
            <p:cNvPr id="30752" name="Freeform 26"/>
            <p:cNvSpPr>
              <a:spLocks/>
            </p:cNvSpPr>
            <p:nvPr/>
          </p:nvSpPr>
          <p:spPr bwMode="auto">
            <a:xfrm>
              <a:off x="5559" y="1180"/>
              <a:ext cx="55" cy="55"/>
            </a:xfrm>
            <a:custGeom>
              <a:avLst/>
              <a:gdLst>
                <a:gd name="T0" fmla="*/ 28 w 55"/>
                <a:gd name="T1" fmla="*/ 0 h 55"/>
                <a:gd name="T2" fmla="*/ 55 w 55"/>
                <a:gd name="T3" fmla="*/ 55 h 55"/>
                <a:gd name="T4" fmla="*/ 0 w 55"/>
                <a:gd name="T5" fmla="*/ 55 h 55"/>
                <a:gd name="T6" fmla="*/ 28 w 5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55">
                  <a:moveTo>
                    <a:pt x="28" y="0"/>
                  </a:moveTo>
                  <a:lnTo>
                    <a:pt x="55" y="55"/>
                  </a:lnTo>
                  <a:lnTo>
                    <a:pt x="0" y="55"/>
                  </a:lnTo>
                  <a:lnTo>
                    <a:pt x="28" y="0"/>
                  </a:lnTo>
                  <a:close/>
                </a:path>
              </a:pathLst>
            </a:custGeom>
            <a:solidFill>
              <a:srgbClr val="0000FF"/>
            </a:solidFill>
            <a:ln w="9525">
              <a:solidFill>
                <a:srgbClr val="0000FF"/>
              </a:solidFill>
              <a:prstDash val="solid"/>
              <a:round/>
              <a:headEnd/>
              <a:tailEnd/>
            </a:ln>
          </p:spPr>
          <p:txBody>
            <a:bodyPr/>
            <a:lstStyle/>
            <a:p>
              <a:endParaRPr lang="fr-FR"/>
            </a:p>
          </p:txBody>
        </p:sp>
        <p:sp>
          <p:nvSpPr>
            <p:cNvPr id="30753" name="Freeform 27"/>
            <p:cNvSpPr>
              <a:spLocks/>
            </p:cNvSpPr>
            <p:nvPr/>
          </p:nvSpPr>
          <p:spPr bwMode="auto">
            <a:xfrm>
              <a:off x="5559" y="3181"/>
              <a:ext cx="55" cy="55"/>
            </a:xfrm>
            <a:custGeom>
              <a:avLst/>
              <a:gdLst>
                <a:gd name="T0" fmla="*/ 28 w 55"/>
                <a:gd name="T1" fmla="*/ 0 h 55"/>
                <a:gd name="T2" fmla="*/ 55 w 55"/>
                <a:gd name="T3" fmla="*/ 55 h 55"/>
                <a:gd name="T4" fmla="*/ 0 w 55"/>
                <a:gd name="T5" fmla="*/ 55 h 55"/>
                <a:gd name="T6" fmla="*/ 28 w 5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55">
                  <a:moveTo>
                    <a:pt x="28" y="0"/>
                  </a:moveTo>
                  <a:lnTo>
                    <a:pt x="55" y="55"/>
                  </a:lnTo>
                  <a:lnTo>
                    <a:pt x="0" y="55"/>
                  </a:lnTo>
                  <a:lnTo>
                    <a:pt x="28" y="0"/>
                  </a:lnTo>
                  <a:close/>
                </a:path>
              </a:pathLst>
            </a:custGeom>
            <a:solidFill>
              <a:srgbClr val="0000FF"/>
            </a:solidFill>
            <a:ln w="9525">
              <a:solidFill>
                <a:srgbClr val="0000FF"/>
              </a:solidFill>
              <a:prstDash val="solid"/>
              <a:round/>
              <a:headEnd/>
              <a:tailEnd/>
            </a:ln>
          </p:spPr>
          <p:txBody>
            <a:bodyPr/>
            <a:lstStyle/>
            <a:p>
              <a:endParaRPr lang="fr-FR"/>
            </a:p>
          </p:txBody>
        </p:sp>
        <p:sp>
          <p:nvSpPr>
            <p:cNvPr id="30754" name="Freeform 28"/>
            <p:cNvSpPr>
              <a:spLocks/>
            </p:cNvSpPr>
            <p:nvPr/>
          </p:nvSpPr>
          <p:spPr bwMode="auto">
            <a:xfrm>
              <a:off x="3897" y="3181"/>
              <a:ext cx="55" cy="55"/>
            </a:xfrm>
            <a:custGeom>
              <a:avLst/>
              <a:gdLst>
                <a:gd name="T0" fmla="*/ 28 w 55"/>
                <a:gd name="T1" fmla="*/ 0 h 55"/>
                <a:gd name="T2" fmla="*/ 55 w 55"/>
                <a:gd name="T3" fmla="*/ 55 h 55"/>
                <a:gd name="T4" fmla="*/ 0 w 55"/>
                <a:gd name="T5" fmla="*/ 55 h 55"/>
                <a:gd name="T6" fmla="*/ 28 w 5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55">
                  <a:moveTo>
                    <a:pt x="28" y="0"/>
                  </a:moveTo>
                  <a:lnTo>
                    <a:pt x="55" y="55"/>
                  </a:lnTo>
                  <a:lnTo>
                    <a:pt x="0" y="55"/>
                  </a:lnTo>
                  <a:lnTo>
                    <a:pt x="28" y="0"/>
                  </a:lnTo>
                  <a:close/>
                </a:path>
              </a:pathLst>
            </a:custGeom>
            <a:solidFill>
              <a:srgbClr val="0000FF"/>
            </a:solidFill>
            <a:ln w="9525">
              <a:solidFill>
                <a:srgbClr val="0000FF"/>
              </a:solidFill>
              <a:prstDash val="solid"/>
              <a:round/>
              <a:headEnd/>
              <a:tailEnd/>
            </a:ln>
          </p:spPr>
          <p:txBody>
            <a:bodyPr/>
            <a:lstStyle/>
            <a:p>
              <a:endParaRPr lang="fr-FR"/>
            </a:p>
          </p:txBody>
        </p:sp>
        <p:sp>
          <p:nvSpPr>
            <p:cNvPr id="30755" name="Rectangle 29"/>
            <p:cNvSpPr>
              <a:spLocks noChangeArrowheads="1"/>
            </p:cNvSpPr>
            <p:nvPr/>
          </p:nvSpPr>
          <p:spPr bwMode="auto">
            <a:xfrm>
              <a:off x="3338" y="3135"/>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600" b="1">
                  <a:solidFill>
                    <a:srgbClr val="000000"/>
                  </a:solidFill>
                  <a:latin typeface="Arial" charset="0"/>
                </a:rPr>
                <a:t>0</a:t>
              </a:r>
              <a:endParaRPr lang="fr-FR" sz="1800">
                <a:latin typeface="Arial" charset="0"/>
              </a:endParaRPr>
            </a:p>
          </p:txBody>
        </p:sp>
        <p:sp>
          <p:nvSpPr>
            <p:cNvPr id="30756" name="Rectangle 30"/>
            <p:cNvSpPr>
              <a:spLocks noChangeArrowheads="1"/>
            </p:cNvSpPr>
            <p:nvPr/>
          </p:nvSpPr>
          <p:spPr bwMode="auto">
            <a:xfrm>
              <a:off x="3338" y="1133"/>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600" b="1">
                  <a:solidFill>
                    <a:srgbClr val="000000"/>
                  </a:solidFill>
                  <a:latin typeface="Arial" charset="0"/>
                </a:rPr>
                <a:t>1</a:t>
              </a:r>
              <a:endParaRPr lang="fr-FR" sz="1800">
                <a:latin typeface="Arial" charset="0"/>
              </a:endParaRPr>
            </a:p>
          </p:txBody>
        </p:sp>
        <p:sp>
          <p:nvSpPr>
            <p:cNvPr id="30757" name="Rectangle 31"/>
            <p:cNvSpPr>
              <a:spLocks noChangeArrowheads="1"/>
            </p:cNvSpPr>
            <p:nvPr/>
          </p:nvSpPr>
          <p:spPr bwMode="auto">
            <a:xfrm>
              <a:off x="3473" y="3319"/>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600">
                  <a:solidFill>
                    <a:srgbClr val="000000"/>
                  </a:solidFill>
                  <a:latin typeface="Arial" charset="0"/>
                </a:rPr>
                <a:t>0</a:t>
              </a:r>
              <a:endParaRPr lang="fr-FR" sz="1800">
                <a:latin typeface="Arial" charset="0"/>
              </a:endParaRPr>
            </a:p>
          </p:txBody>
        </p:sp>
        <p:sp>
          <p:nvSpPr>
            <p:cNvPr id="30758" name="Rectangle 32"/>
            <p:cNvSpPr>
              <a:spLocks noChangeArrowheads="1"/>
            </p:cNvSpPr>
            <p:nvPr/>
          </p:nvSpPr>
          <p:spPr bwMode="auto">
            <a:xfrm>
              <a:off x="5551" y="3319"/>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600">
                  <a:solidFill>
                    <a:srgbClr val="000000"/>
                  </a:solidFill>
                  <a:latin typeface="Arial" charset="0"/>
                </a:rPr>
                <a:t>1</a:t>
              </a:r>
              <a:endParaRPr lang="fr-FR" sz="1800">
                <a:latin typeface="Arial" charset="0"/>
              </a:endParaRPr>
            </a:p>
          </p:txBody>
        </p:sp>
        <p:sp>
          <p:nvSpPr>
            <p:cNvPr id="30759" name="Rectangle 33"/>
            <p:cNvSpPr>
              <a:spLocks noChangeArrowheads="1"/>
            </p:cNvSpPr>
            <p:nvPr/>
          </p:nvSpPr>
          <p:spPr bwMode="auto">
            <a:xfrm rot="-5400000">
              <a:off x="1639" y="1577"/>
              <a:ext cx="328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600" b="1">
                  <a:solidFill>
                    <a:srgbClr val="000000"/>
                  </a:solidFill>
                  <a:latin typeface="Arial" charset="0"/>
                </a:rPr>
                <a:t>Risque relatif : RR chez les exposés, 1 chez les autres</a:t>
              </a:r>
              <a:endParaRPr lang="fr-FR" sz="1800">
                <a:latin typeface="Arial" charset="0"/>
              </a:endParaRPr>
            </a:p>
            <a:p>
              <a:endParaRPr lang="fr-FR" sz="1800">
                <a:latin typeface="Arial" charset="0"/>
              </a:endParaRPr>
            </a:p>
          </p:txBody>
        </p:sp>
        <p:sp>
          <p:nvSpPr>
            <p:cNvPr id="30760" name="Rectangle 34"/>
            <p:cNvSpPr>
              <a:spLocks noChangeArrowheads="1"/>
            </p:cNvSpPr>
            <p:nvPr/>
          </p:nvSpPr>
          <p:spPr bwMode="auto">
            <a:xfrm>
              <a:off x="3295" y="144"/>
              <a:ext cx="213" cy="2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0761" name="Rectangle 35"/>
            <p:cNvSpPr>
              <a:spLocks noChangeArrowheads="1"/>
            </p:cNvSpPr>
            <p:nvPr/>
          </p:nvSpPr>
          <p:spPr bwMode="auto">
            <a:xfrm>
              <a:off x="3319" y="154"/>
              <a:ext cx="19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700" b="1">
                  <a:solidFill>
                    <a:srgbClr val="000000"/>
                  </a:solidFill>
                  <a:latin typeface="Arial" charset="0"/>
                </a:rPr>
                <a:t>RR</a:t>
              </a:r>
              <a:endParaRPr lang="fr-FR" sz="1800">
                <a:latin typeface="Arial" charset="0"/>
              </a:endParaRPr>
            </a:p>
          </p:txBody>
        </p:sp>
        <p:sp>
          <p:nvSpPr>
            <p:cNvPr id="30762" name="Rectangle 36"/>
            <p:cNvSpPr>
              <a:spLocks noChangeArrowheads="1"/>
            </p:cNvSpPr>
            <p:nvPr/>
          </p:nvSpPr>
          <p:spPr bwMode="auto">
            <a:xfrm>
              <a:off x="3551" y="3254"/>
              <a:ext cx="392" cy="1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0763" name="Rectangle 37"/>
            <p:cNvSpPr>
              <a:spLocks noChangeArrowheads="1"/>
            </p:cNvSpPr>
            <p:nvPr/>
          </p:nvSpPr>
          <p:spPr bwMode="auto">
            <a:xfrm>
              <a:off x="3701" y="3299"/>
              <a:ext cx="9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700" b="1">
                  <a:solidFill>
                    <a:srgbClr val="000000"/>
                  </a:solidFill>
                  <a:latin typeface="Arial" charset="0"/>
                </a:rPr>
                <a:t>P</a:t>
              </a:r>
              <a:endParaRPr lang="fr-FR" sz="1800">
                <a:latin typeface="Arial" charset="0"/>
              </a:endParaRPr>
            </a:p>
          </p:txBody>
        </p:sp>
        <p:sp>
          <p:nvSpPr>
            <p:cNvPr id="30764" name="Freeform 38"/>
            <p:cNvSpPr>
              <a:spLocks/>
            </p:cNvSpPr>
            <p:nvPr/>
          </p:nvSpPr>
          <p:spPr bwMode="auto">
            <a:xfrm>
              <a:off x="3508" y="3186"/>
              <a:ext cx="397" cy="92"/>
            </a:xfrm>
            <a:custGeom>
              <a:avLst/>
              <a:gdLst>
                <a:gd name="T0" fmla="*/ 1 w 555"/>
                <a:gd name="T1" fmla="*/ 0 h 128"/>
                <a:gd name="T2" fmla="*/ 1 w 555"/>
                <a:gd name="T3" fmla="*/ 1 h 128"/>
                <a:gd name="T4" fmla="*/ 1 w 555"/>
                <a:gd name="T5" fmla="*/ 1 h 128"/>
                <a:gd name="T6" fmla="*/ 1 w 555"/>
                <a:gd name="T7" fmla="*/ 1 h 128"/>
                <a:gd name="T8" fmla="*/ 1 w 555"/>
                <a:gd name="T9" fmla="*/ 1 h 128"/>
                <a:gd name="T10" fmla="*/ 1 w 555"/>
                <a:gd name="T11" fmla="*/ 1 h 128"/>
                <a:gd name="T12" fmla="*/ 0 w 555"/>
                <a:gd name="T13" fmla="*/ 1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 h="128">
                  <a:moveTo>
                    <a:pt x="554" y="0"/>
                  </a:moveTo>
                  <a:cubicBezTo>
                    <a:pt x="555" y="34"/>
                    <a:pt x="534" y="62"/>
                    <a:pt x="509" y="62"/>
                  </a:cubicBezTo>
                  <a:lnTo>
                    <a:pt x="324" y="65"/>
                  </a:lnTo>
                  <a:cubicBezTo>
                    <a:pt x="299" y="66"/>
                    <a:pt x="278" y="94"/>
                    <a:pt x="279" y="128"/>
                  </a:cubicBezTo>
                  <a:cubicBezTo>
                    <a:pt x="278" y="94"/>
                    <a:pt x="257" y="66"/>
                    <a:pt x="232" y="67"/>
                  </a:cubicBezTo>
                  <a:lnTo>
                    <a:pt x="47" y="70"/>
                  </a:lnTo>
                  <a:cubicBezTo>
                    <a:pt x="22" y="70"/>
                    <a:pt x="1" y="42"/>
                    <a:pt x="0" y="8"/>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0765" name="Freeform 39"/>
            <p:cNvSpPr>
              <a:spLocks/>
            </p:cNvSpPr>
            <p:nvPr/>
          </p:nvSpPr>
          <p:spPr bwMode="auto">
            <a:xfrm>
              <a:off x="3947" y="3196"/>
              <a:ext cx="1616" cy="80"/>
            </a:xfrm>
            <a:custGeom>
              <a:avLst/>
              <a:gdLst>
                <a:gd name="T0" fmla="*/ 1 w 2256"/>
                <a:gd name="T1" fmla="*/ 1 h 112"/>
                <a:gd name="T2" fmla="*/ 1 w 2256"/>
                <a:gd name="T3" fmla="*/ 1 h 112"/>
                <a:gd name="T4" fmla="*/ 1 w 2256"/>
                <a:gd name="T5" fmla="*/ 1 h 112"/>
                <a:gd name="T6" fmla="*/ 1 w 2256"/>
                <a:gd name="T7" fmla="*/ 1 h 112"/>
                <a:gd name="T8" fmla="*/ 1 w 2256"/>
                <a:gd name="T9" fmla="*/ 1 h 112"/>
                <a:gd name="T10" fmla="*/ 1 w 2256"/>
                <a:gd name="T11" fmla="*/ 1 h 112"/>
                <a:gd name="T12" fmla="*/ 1 w 2256"/>
                <a:gd name="T13" fmla="*/ 0 h 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6" h="112">
                  <a:moveTo>
                    <a:pt x="2256" y="24"/>
                  </a:moveTo>
                  <a:cubicBezTo>
                    <a:pt x="2256" y="51"/>
                    <a:pt x="2172" y="73"/>
                    <a:pt x="2068" y="72"/>
                  </a:cubicBezTo>
                  <a:lnTo>
                    <a:pt x="1316" y="64"/>
                  </a:lnTo>
                  <a:cubicBezTo>
                    <a:pt x="1212" y="63"/>
                    <a:pt x="1128" y="84"/>
                    <a:pt x="1127" y="112"/>
                  </a:cubicBezTo>
                  <a:cubicBezTo>
                    <a:pt x="1128" y="84"/>
                    <a:pt x="1044" y="61"/>
                    <a:pt x="940" y="60"/>
                  </a:cubicBezTo>
                  <a:lnTo>
                    <a:pt x="188" y="52"/>
                  </a:lnTo>
                  <a:cubicBezTo>
                    <a:pt x="84" y="51"/>
                    <a:pt x="0" y="28"/>
                    <a:pt x="1"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0766" name="Rectangle 40"/>
            <p:cNvSpPr>
              <a:spLocks noChangeArrowheads="1"/>
            </p:cNvSpPr>
            <p:nvPr/>
          </p:nvSpPr>
          <p:spPr bwMode="auto">
            <a:xfrm>
              <a:off x="3551" y="236"/>
              <a:ext cx="356" cy="93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0767" name="Rectangle 41"/>
            <p:cNvSpPr>
              <a:spLocks noChangeArrowheads="1"/>
            </p:cNvSpPr>
            <p:nvPr/>
          </p:nvSpPr>
          <p:spPr bwMode="auto">
            <a:xfrm>
              <a:off x="4748" y="3282"/>
              <a:ext cx="46" cy="48"/>
            </a:xfrm>
            <a:prstGeom prst="rect">
              <a:avLst/>
            </a:prstGeom>
            <a:solidFill>
              <a:srgbClr val="FFFFFF"/>
            </a:solidFill>
            <a:ln w="6350" cap="rnd">
              <a:solidFill>
                <a:srgbClr val="000000"/>
              </a:solidFill>
              <a:miter lim="800000"/>
              <a:headEnd/>
              <a:tailEnd/>
            </a:ln>
          </p:spPr>
          <p:txBody>
            <a:bodyPr/>
            <a:lstStyle/>
            <a:p>
              <a:endParaRPr lang="fr-FR"/>
            </a:p>
          </p:txBody>
        </p:sp>
        <p:sp>
          <p:nvSpPr>
            <p:cNvPr id="30768" name="Rectangle 42"/>
            <p:cNvSpPr>
              <a:spLocks noChangeArrowheads="1"/>
            </p:cNvSpPr>
            <p:nvPr/>
          </p:nvSpPr>
          <p:spPr bwMode="auto">
            <a:xfrm>
              <a:off x="4546" y="3282"/>
              <a:ext cx="727" cy="1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0769" name="Rectangle 43"/>
            <p:cNvSpPr>
              <a:spLocks noChangeArrowheads="1"/>
            </p:cNvSpPr>
            <p:nvPr/>
          </p:nvSpPr>
          <p:spPr bwMode="auto">
            <a:xfrm>
              <a:off x="4651" y="3292"/>
              <a:ext cx="25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700" b="1">
                  <a:solidFill>
                    <a:srgbClr val="000000"/>
                  </a:solidFill>
                  <a:latin typeface="Arial" charset="0"/>
                </a:rPr>
                <a:t>1- P</a:t>
              </a:r>
              <a:endParaRPr lang="fr-FR" sz="1800">
                <a:latin typeface="Arial" charset="0"/>
              </a:endParaRPr>
            </a:p>
          </p:txBody>
        </p:sp>
      </p:grpSp>
      <p:sp>
        <p:nvSpPr>
          <p:cNvPr id="30724" name="Rectangle 44"/>
          <p:cNvSpPr>
            <a:spLocks noChangeArrowheads="1"/>
          </p:cNvSpPr>
          <p:nvPr/>
        </p:nvSpPr>
        <p:spPr bwMode="auto">
          <a:xfrm>
            <a:off x="222754" y="561548"/>
            <a:ext cx="4730246"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fr-FR" sz="2400" b="1" dirty="0">
                <a:latin typeface="Tahoma" pitchFamily="34" charset="0"/>
              </a:rPr>
              <a:t>La </a:t>
            </a:r>
            <a:r>
              <a:rPr lang="fr-FR" sz="2400" b="1" u="sng" dirty="0">
                <a:latin typeface="Tahoma" pitchFamily="34" charset="0"/>
              </a:rPr>
              <a:t>Fraction Attribuable</a:t>
            </a:r>
            <a:r>
              <a:rPr lang="fr-FR" sz="2400" b="1" dirty="0">
                <a:latin typeface="Tahoma" pitchFamily="34" charset="0"/>
              </a:rPr>
              <a:t> </a:t>
            </a:r>
            <a:r>
              <a:rPr lang="fr-FR" sz="2400" b="1" dirty="0">
                <a:solidFill>
                  <a:srgbClr val="3333FF"/>
                </a:solidFill>
                <a:latin typeface="Tahoma" pitchFamily="34" charset="0"/>
              </a:rPr>
              <a:t>(</a:t>
            </a:r>
            <a:r>
              <a:rPr lang="fr-FR" sz="2400" b="1" dirty="0">
                <a:latin typeface="Tahoma" pitchFamily="34" charset="0"/>
              </a:rPr>
              <a:t>FA</a:t>
            </a:r>
            <a:r>
              <a:rPr lang="fr-FR" sz="2400" b="1" dirty="0">
                <a:solidFill>
                  <a:srgbClr val="3333FF"/>
                </a:solidFill>
                <a:latin typeface="Tahoma" pitchFamily="34" charset="0"/>
              </a:rPr>
              <a:t>) est la proportion de décès pour une cause donnée que l’on peut attribuer </a:t>
            </a:r>
            <a:r>
              <a:rPr lang="fr-FR" sz="2400" b="1">
                <a:solidFill>
                  <a:srgbClr val="3333FF"/>
                </a:solidFill>
                <a:latin typeface="Tahoma" pitchFamily="34" charset="0"/>
              </a:rPr>
              <a:t>au </a:t>
            </a:r>
            <a:r>
              <a:rPr lang="fr-FR" sz="2400" b="1" smtClean="0">
                <a:solidFill>
                  <a:srgbClr val="3333FF"/>
                </a:solidFill>
                <a:latin typeface="Tahoma" pitchFamily="34" charset="0"/>
              </a:rPr>
              <a:t>tabac. </a:t>
            </a:r>
            <a:r>
              <a:rPr lang="fr-FR" sz="2400" b="1" dirty="0">
                <a:solidFill>
                  <a:srgbClr val="3333FF"/>
                </a:solidFill>
                <a:latin typeface="Tahoma" pitchFamily="34" charset="0"/>
              </a:rPr>
              <a:t>Les fractions attribuables sont estimées en général à partir de :</a:t>
            </a:r>
          </a:p>
          <a:p>
            <a:pPr marL="177800" indent="-177800">
              <a:spcBef>
                <a:spcPct val="50000"/>
              </a:spcBef>
              <a:buFontTx/>
              <a:buChar char="•"/>
            </a:pPr>
            <a:r>
              <a:rPr lang="fr-FR" sz="2400" b="1" u="sng" dirty="0">
                <a:solidFill>
                  <a:srgbClr val="3333FF"/>
                </a:solidFill>
                <a:latin typeface="Tahoma" pitchFamily="34" charset="0"/>
              </a:rPr>
              <a:t>La prévalence de l’exposition</a:t>
            </a:r>
            <a:r>
              <a:rPr lang="fr-FR" sz="2400" b="1" dirty="0">
                <a:solidFill>
                  <a:srgbClr val="3333FF"/>
                </a:solidFill>
                <a:latin typeface="Tahoma" pitchFamily="34" charset="0"/>
              </a:rPr>
              <a:t> au tabac en France </a:t>
            </a:r>
            <a:r>
              <a:rPr lang="fr-FR" sz="2400" b="1" dirty="0">
                <a:latin typeface="Tahoma" pitchFamily="34" charset="0"/>
              </a:rPr>
              <a:t>P</a:t>
            </a:r>
            <a:r>
              <a:rPr lang="fr-FR" sz="2400" b="1" dirty="0">
                <a:solidFill>
                  <a:srgbClr val="3333FF"/>
                </a:solidFill>
                <a:latin typeface="Tahoma" pitchFamily="34" charset="0"/>
              </a:rPr>
              <a:t> et </a:t>
            </a:r>
          </a:p>
          <a:p>
            <a:pPr marL="177800" indent="-177800">
              <a:spcBef>
                <a:spcPct val="50000"/>
              </a:spcBef>
              <a:buFontTx/>
              <a:buChar char="•"/>
            </a:pPr>
            <a:r>
              <a:rPr lang="fr-FR" sz="2400" b="1" u="sng" dirty="0">
                <a:solidFill>
                  <a:srgbClr val="3333FF"/>
                </a:solidFill>
                <a:latin typeface="Tahoma" pitchFamily="34" charset="0"/>
              </a:rPr>
              <a:t>Le risque relatif</a:t>
            </a:r>
            <a:r>
              <a:rPr lang="fr-FR" sz="2400" b="1" dirty="0">
                <a:solidFill>
                  <a:srgbClr val="3333FF"/>
                </a:solidFill>
                <a:latin typeface="Tahoma" pitchFamily="34" charset="0"/>
              </a:rPr>
              <a:t> de décès </a:t>
            </a:r>
            <a:r>
              <a:rPr lang="fr-FR" sz="2400" b="1" dirty="0">
                <a:latin typeface="Tahoma" pitchFamily="34" charset="0"/>
              </a:rPr>
              <a:t>RR</a:t>
            </a:r>
            <a:r>
              <a:rPr lang="fr-FR" sz="2400" b="1" dirty="0">
                <a:solidFill>
                  <a:srgbClr val="3333FF"/>
                </a:solidFill>
                <a:latin typeface="Tahoma" pitchFamily="34" charset="0"/>
              </a:rPr>
              <a:t> chez les fumeurs comparés aux non fumeurs (facteur de multiplication du risque par le tabac)</a:t>
            </a:r>
          </a:p>
        </p:txBody>
      </p:sp>
      <p:grpSp>
        <p:nvGrpSpPr>
          <p:cNvPr id="30725" name="Group 45"/>
          <p:cNvGrpSpPr>
            <a:grpSpLocks/>
          </p:cNvGrpSpPr>
          <p:nvPr/>
        </p:nvGrpSpPr>
        <p:grpSpPr bwMode="auto">
          <a:xfrm>
            <a:off x="4353279" y="5914063"/>
            <a:ext cx="4572000" cy="638175"/>
            <a:chOff x="48" y="3556"/>
            <a:chExt cx="2880" cy="402"/>
          </a:xfrm>
        </p:grpSpPr>
        <p:grpSp>
          <p:nvGrpSpPr>
            <p:cNvPr id="30726" name="Group 46"/>
            <p:cNvGrpSpPr>
              <a:grpSpLocks/>
            </p:cNvGrpSpPr>
            <p:nvPr/>
          </p:nvGrpSpPr>
          <p:grpSpPr bwMode="auto">
            <a:xfrm>
              <a:off x="48" y="3648"/>
              <a:ext cx="1659" cy="193"/>
              <a:chOff x="1653" y="96"/>
              <a:chExt cx="1659" cy="193"/>
            </a:xfrm>
          </p:grpSpPr>
          <p:sp>
            <p:nvSpPr>
              <p:cNvPr id="30728" name="Rectangle 47"/>
              <p:cNvSpPr>
                <a:spLocks noChangeArrowheads="1"/>
              </p:cNvSpPr>
              <p:nvPr/>
            </p:nvSpPr>
            <p:spPr bwMode="auto">
              <a:xfrm>
                <a:off x="1653" y="96"/>
                <a:ext cx="144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b="1">
                    <a:solidFill>
                      <a:srgbClr val="000000"/>
                    </a:solidFill>
                    <a:latin typeface="Arial" charset="0"/>
                  </a:rPr>
                  <a:t>Fraction attribuable :</a:t>
                </a:r>
                <a:endParaRPr lang="fr-FR" sz="1800">
                  <a:latin typeface="Arial" charset="0"/>
                </a:endParaRPr>
              </a:p>
            </p:txBody>
          </p:sp>
          <p:sp>
            <p:nvSpPr>
              <p:cNvPr id="30729" name="Rectangle 48"/>
              <p:cNvSpPr>
                <a:spLocks noChangeArrowheads="1"/>
              </p:cNvSpPr>
              <p:nvPr/>
            </p:nvSpPr>
            <p:spPr bwMode="auto">
              <a:xfrm>
                <a:off x="3312" y="11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fr-FR" sz="1800">
                  <a:latin typeface="Arial" charset="0"/>
                </a:endParaRPr>
              </a:p>
            </p:txBody>
          </p:sp>
        </p:grpSp>
        <p:graphicFrame>
          <p:nvGraphicFramePr>
            <p:cNvPr id="30727" name="Object 49"/>
            <p:cNvGraphicFramePr>
              <a:graphicFrameLocks noChangeAspect="1"/>
            </p:cNvGraphicFramePr>
            <p:nvPr/>
          </p:nvGraphicFramePr>
          <p:xfrm>
            <a:off x="1760" y="3556"/>
            <a:ext cx="1168" cy="402"/>
          </p:xfrm>
          <a:graphic>
            <a:graphicData uri="http://schemas.openxmlformats.org/presentationml/2006/ole">
              <mc:AlternateContent xmlns:mc="http://schemas.openxmlformats.org/markup-compatibility/2006">
                <mc:Choice xmlns:v="urn:schemas-microsoft-com:vml" Requires="v">
                  <p:oleObj spid="_x0000_s2074" name="Equation" r:id="rId4" imgW="1219200" imgH="419100" progId="Equation.3">
                    <p:embed/>
                  </p:oleObj>
                </mc:Choice>
                <mc:Fallback>
                  <p:oleObj name="Equation" r:id="rId4" imgW="12192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0" y="3556"/>
                          <a:ext cx="1168" cy="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 name="Rectangle 2"/>
          <p:cNvSpPr/>
          <p:nvPr/>
        </p:nvSpPr>
        <p:spPr>
          <a:xfrm>
            <a:off x="5637274" y="2036415"/>
            <a:ext cx="3175282" cy="311308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5613461" y="469552"/>
            <a:ext cx="573137" cy="1522413"/>
          </a:xfrm>
          <a:prstGeom prst="rect">
            <a:avLst/>
          </a:prstGeom>
          <a:solidFill>
            <a:schemeClr val="accent2">
              <a:lumMod val="60000"/>
              <a:lumOff val="40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p:cNvSpPr/>
          <p:nvPr/>
        </p:nvSpPr>
        <p:spPr>
          <a:xfrm>
            <a:off x="7279862" y="6282174"/>
            <a:ext cx="1271877" cy="307102"/>
          </a:xfrm>
          <a:prstGeom prst="rect">
            <a:avLst/>
          </a:prstGeom>
          <a:no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96837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smtClean="0"/>
              <a:t>Hill C. 0/06/2015</a:t>
            </a:r>
            <a:endParaRPr lang="fr-FR"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91" y="404664"/>
            <a:ext cx="9202837" cy="5733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9568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24" y="1852339"/>
            <a:ext cx="9036496" cy="4708981"/>
          </a:xfrm>
          <a:prstGeom prst="rect">
            <a:avLst/>
          </a:prstGeom>
        </p:spPr>
        <p:txBody>
          <a:bodyPr wrap="square">
            <a:spAutoFit/>
          </a:bodyPr>
          <a:lstStyle/>
          <a:p>
            <a:r>
              <a:rPr lang="fr-FR" sz="3000" b="1" dirty="0" smtClean="0"/>
              <a:t>Par exemple si on estime que le risque de cancer du poumon est multiplié par 2 chez les sujets exposés aux poussières de farine dans une étude dans laquelle les sujets ont travaillé 30 ans dans une minoterie des années 1950, on ne peut pas utiliser ce risque relatif et une estimation de la prévalence correspondant à tous les boulangers, pâtissiers et cuisiniers en 2015 en France, et encore moins une estimation qui considère que 10% de la population active a été exposée aux poussières de farine (exemple à peine </a:t>
            </a:r>
            <a:r>
              <a:rPr lang="fr-FR" sz="3000" b="1" smtClean="0"/>
              <a:t>fictif).</a:t>
            </a:r>
            <a:endParaRPr lang="fr-FR" sz="3000" dirty="0"/>
          </a:p>
        </p:txBody>
      </p:sp>
      <p:sp>
        <p:nvSpPr>
          <p:cNvPr id="3" name="Rectangle 2"/>
          <p:cNvSpPr/>
          <p:nvPr/>
        </p:nvSpPr>
        <p:spPr>
          <a:xfrm>
            <a:off x="251520" y="56465"/>
            <a:ext cx="8568952" cy="1754326"/>
          </a:xfrm>
          <a:prstGeom prst="rect">
            <a:avLst/>
          </a:prstGeom>
        </p:spPr>
        <p:txBody>
          <a:bodyPr wrap="square">
            <a:spAutoFit/>
          </a:bodyPr>
          <a:lstStyle/>
          <a:p>
            <a:pPr algn="ctr"/>
            <a:r>
              <a:rPr lang="fr-FR" sz="3600" b="1" dirty="0" smtClean="0">
                <a:solidFill>
                  <a:srgbClr val="3333FF"/>
                </a:solidFill>
              </a:rPr>
              <a:t>L’estimation de la prévalence doit </a:t>
            </a:r>
            <a:r>
              <a:rPr lang="fr-FR" sz="3600" b="1" dirty="0">
                <a:solidFill>
                  <a:srgbClr val="3333FF"/>
                </a:solidFill>
              </a:rPr>
              <a:t>être calibrée sur </a:t>
            </a:r>
            <a:r>
              <a:rPr lang="fr-FR" sz="3600" b="1" dirty="0" smtClean="0">
                <a:solidFill>
                  <a:srgbClr val="3333FF"/>
                </a:solidFill>
              </a:rPr>
              <a:t>l’estimation du risque relatif pour </a:t>
            </a:r>
            <a:r>
              <a:rPr lang="fr-FR" sz="3600" b="1" dirty="0">
                <a:solidFill>
                  <a:srgbClr val="3333FF"/>
                </a:solidFill>
              </a:rPr>
              <a:t>que la formule soit </a:t>
            </a:r>
            <a:r>
              <a:rPr lang="fr-FR" sz="3600" b="1" dirty="0" smtClean="0">
                <a:solidFill>
                  <a:srgbClr val="3333FF"/>
                </a:solidFill>
              </a:rPr>
              <a:t>valide </a:t>
            </a:r>
            <a:endParaRPr lang="fr-FR" sz="3600" dirty="0"/>
          </a:p>
        </p:txBody>
      </p:sp>
    </p:spTree>
    <p:extLst>
      <p:ext uri="{BB962C8B-B14F-4D97-AF65-F5344CB8AC3E}">
        <p14:creationId xmlns:p14="http://schemas.microsoft.com/office/powerpoint/2010/main" val="119335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467544" y="1268760"/>
            <a:ext cx="2808312" cy="151216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Mortalité par cancer du poumon attribuable au tabac</a:t>
            </a:r>
          </a:p>
        </p:txBody>
      </p:sp>
      <p:sp>
        <p:nvSpPr>
          <p:cNvPr id="5" name="Ellipse 4"/>
          <p:cNvSpPr/>
          <p:nvPr/>
        </p:nvSpPr>
        <p:spPr>
          <a:xfrm>
            <a:off x="4716016" y="1844824"/>
            <a:ext cx="2808312" cy="151216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Indicateur indirect d’exposition au tabac</a:t>
            </a:r>
            <a:endParaRPr lang="fr-FR" sz="2400" b="1" dirty="0">
              <a:solidFill>
                <a:schemeClr val="tx1"/>
              </a:solidFill>
            </a:endParaRPr>
          </a:p>
        </p:txBody>
      </p:sp>
      <p:sp>
        <p:nvSpPr>
          <p:cNvPr id="8" name="Flèche vers le bas 7"/>
          <p:cNvSpPr/>
          <p:nvPr/>
        </p:nvSpPr>
        <p:spPr>
          <a:xfrm rot="16895262">
            <a:off x="3282412" y="1571512"/>
            <a:ext cx="1440160" cy="136815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953" r="9628"/>
          <a:stretch/>
        </p:blipFill>
        <p:spPr bwMode="auto">
          <a:xfrm>
            <a:off x="179512" y="2774789"/>
            <a:ext cx="936104" cy="910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323528" y="0"/>
            <a:ext cx="8640960" cy="1200329"/>
          </a:xfrm>
          <a:prstGeom prst="rect">
            <a:avLst/>
          </a:prstGeom>
        </p:spPr>
        <p:txBody>
          <a:bodyPr wrap="square">
            <a:spAutoFit/>
          </a:bodyPr>
          <a:lstStyle/>
          <a:p>
            <a:pPr algn="ctr"/>
            <a:r>
              <a:rPr lang="fr-FR" sz="3600" b="1" dirty="0">
                <a:solidFill>
                  <a:srgbClr val="3333FF"/>
                </a:solidFill>
              </a:rPr>
              <a:t>Etape 2</a:t>
            </a:r>
            <a:br>
              <a:rPr lang="fr-FR" sz="3600" b="1" dirty="0">
                <a:solidFill>
                  <a:srgbClr val="3333FF"/>
                </a:solidFill>
              </a:rPr>
            </a:br>
            <a:r>
              <a:rPr lang="fr-FR" sz="3600" b="1" dirty="0">
                <a:solidFill>
                  <a:srgbClr val="3333FF"/>
                </a:solidFill>
              </a:rPr>
              <a:t>Prévalence du tabagisme</a:t>
            </a:r>
            <a:endParaRPr lang="fr-FR" sz="3600" dirty="0"/>
          </a:p>
        </p:txBody>
      </p:sp>
      <p:sp>
        <p:nvSpPr>
          <p:cNvPr id="10" name="ZoneTexte 9"/>
          <p:cNvSpPr txBox="1"/>
          <p:nvPr/>
        </p:nvSpPr>
        <p:spPr>
          <a:xfrm>
            <a:off x="316260" y="3564012"/>
            <a:ext cx="8640960" cy="3108543"/>
          </a:xfrm>
          <a:prstGeom prst="rect">
            <a:avLst/>
          </a:prstGeom>
          <a:noFill/>
        </p:spPr>
        <p:txBody>
          <a:bodyPr wrap="square" rtlCol="0">
            <a:spAutoFit/>
          </a:bodyPr>
          <a:lstStyle/>
          <a:p>
            <a:r>
              <a:rPr lang="fr-FR" sz="2800" b="1" dirty="0" smtClean="0"/>
              <a:t>Quelle </a:t>
            </a:r>
            <a:r>
              <a:rPr lang="fr-FR" sz="2800" b="1" dirty="0"/>
              <a:t>proportion de fumeurs en France va expliquer la mortalité par cancer du poumon si les risques encourus par les fumeurs français étaient les même que les risques encourus par les fumeurs de la cohorte américaine CPS </a:t>
            </a:r>
            <a:r>
              <a:rPr lang="fr-FR" sz="2800" b="1" dirty="0" smtClean="0"/>
              <a:t>II, c’est-à-dire si les fumeurs français avaient la même histoire tabagique que les américains  ?</a:t>
            </a:r>
          </a:p>
          <a:p>
            <a:r>
              <a:rPr lang="fr-FR" sz="2800" b="1" dirty="0">
                <a:solidFill>
                  <a:srgbClr val="3333FF"/>
                </a:solidFill>
              </a:rPr>
              <a:t>Méthode (Peto &amp; Lopez, Lancet 1992) </a:t>
            </a:r>
          </a:p>
        </p:txBody>
      </p:sp>
    </p:spTree>
    <p:extLst>
      <p:ext uri="{BB962C8B-B14F-4D97-AF65-F5344CB8AC3E}">
        <p14:creationId xmlns:p14="http://schemas.microsoft.com/office/powerpoint/2010/main" val="27367529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b="1" dirty="0" smtClean="0">
                <a:solidFill>
                  <a:srgbClr val="3333FF"/>
                </a:solidFill>
              </a:rPr>
              <a:t>Etape 2</a:t>
            </a:r>
            <a:br>
              <a:rPr lang="fr-FR" sz="3600" b="1" dirty="0" smtClean="0">
                <a:solidFill>
                  <a:srgbClr val="3333FF"/>
                </a:solidFill>
              </a:rPr>
            </a:br>
            <a:r>
              <a:rPr lang="fr-FR" sz="3600" b="1" dirty="0" smtClean="0">
                <a:solidFill>
                  <a:srgbClr val="3333FF"/>
                </a:solidFill>
              </a:rPr>
              <a:t>Prévalence du tabagisme</a:t>
            </a:r>
            <a:endParaRPr lang="fr-FR" sz="3600" b="1" dirty="0">
              <a:solidFill>
                <a:srgbClr val="3333FF"/>
              </a:solidFill>
            </a:endParaRP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p:txBody>
              <a:bodyPr>
                <a:normAutofit fontScale="92500" lnSpcReduction="20000"/>
              </a:bodyPr>
              <a:lstStyle/>
              <a:p>
                <a:r>
                  <a:rPr lang="fr-FR" b="1" dirty="0" smtClean="0"/>
                  <a:t>Estimation indirecte de l’exposition au tabac méthode proposée par Peto </a:t>
                </a:r>
                <a:r>
                  <a:rPr lang="fr-FR" b="1" smtClean="0"/>
                  <a:t>et al.</a:t>
                </a:r>
                <a:endParaRPr lang="fr-FR" b="1" dirty="0" smtClean="0"/>
              </a:p>
              <a:p>
                <a:r>
                  <a:rPr lang="fr-FR" b="1" dirty="0" smtClean="0"/>
                  <a:t>Pour chaque année, sexe et classe d’âge:</a:t>
                </a:r>
              </a:p>
              <a:p>
                <a:pPr marL="0" indent="0" algn="ctr">
                  <a:buNone/>
                </a:pPr>
                <a:r>
                  <a:rPr lang="fr-FR" b="1" dirty="0" smtClean="0"/>
                  <a:t>P= </a:t>
                </a:r>
                <a14:m>
                  <m:oMath xmlns:m="http://schemas.openxmlformats.org/officeDocument/2006/math">
                    <m:f>
                      <m:fPr>
                        <m:ctrlPr>
                          <a:rPr lang="fr-FR" b="1" i="1" smtClean="0">
                            <a:latin typeface="Cambria Math"/>
                          </a:rPr>
                        </m:ctrlPr>
                      </m:fPr>
                      <m:num>
                        <m:r>
                          <a:rPr lang="fr-FR" b="1" i="1" smtClean="0">
                            <a:latin typeface="Cambria Math"/>
                          </a:rPr>
                          <m:t>𝑭</m:t>
                        </m:r>
                        <m:r>
                          <a:rPr lang="fr-FR" b="1" i="1" smtClean="0">
                            <a:latin typeface="Cambria Math"/>
                          </a:rPr>
                          <m:t> −</m:t>
                        </m:r>
                        <m:r>
                          <a:rPr lang="fr-FR" b="1" i="1" smtClean="0">
                            <a:latin typeface="Cambria Math"/>
                          </a:rPr>
                          <m:t>𝑵𝑺</m:t>
                        </m:r>
                        <m:r>
                          <a:rPr lang="fr-FR" b="1" i="1" smtClean="0">
                            <a:latin typeface="Cambria Math"/>
                          </a:rPr>
                          <m:t>∗</m:t>
                        </m:r>
                      </m:num>
                      <m:den>
                        <m:r>
                          <a:rPr lang="fr-FR" b="1" i="1" smtClean="0">
                            <a:latin typeface="Cambria Math"/>
                          </a:rPr>
                          <m:t>𝑺</m:t>
                        </m:r>
                        <m:r>
                          <a:rPr lang="fr-FR" b="1" i="1" smtClean="0">
                            <a:latin typeface="Cambria Math"/>
                          </a:rPr>
                          <m:t>∗−</m:t>
                        </m:r>
                        <m:r>
                          <a:rPr lang="fr-FR" b="1" i="1" smtClean="0">
                            <a:latin typeface="Cambria Math"/>
                          </a:rPr>
                          <m:t>𝑵𝑺</m:t>
                        </m:r>
                        <m:r>
                          <a:rPr lang="fr-FR" b="1" i="1" smtClean="0">
                            <a:latin typeface="Cambria Math"/>
                          </a:rPr>
                          <m:t>∗</m:t>
                        </m:r>
                      </m:den>
                    </m:f>
                  </m:oMath>
                </a14:m>
                <a:endParaRPr lang="fr-FR" b="1" dirty="0" smtClean="0"/>
              </a:p>
              <a:p>
                <a:pPr marL="990600" indent="-901700" defTabSz="990600">
                  <a:buNone/>
                </a:pPr>
                <a:r>
                  <a:rPr lang="fr-FR" b="1" i="1" dirty="0" smtClean="0"/>
                  <a:t>F      </a:t>
                </a:r>
                <a:r>
                  <a:rPr lang="fr-FR" b="1" dirty="0" smtClean="0"/>
                  <a:t>: taux de décès par cancer du poumon en France par sexe et âge</a:t>
                </a:r>
              </a:p>
              <a:p>
                <a:pPr marL="990600" indent="-901700" defTabSz="990600">
                  <a:buNone/>
                </a:pPr>
                <a:r>
                  <a:rPr lang="fr-FR" b="1" i="1" dirty="0"/>
                  <a:t>S*    </a:t>
                </a:r>
                <a:r>
                  <a:rPr lang="fr-FR" b="1" dirty="0"/>
                  <a:t>: taux de </a:t>
                </a:r>
                <a:r>
                  <a:rPr lang="fr-FR" b="1" dirty="0" smtClean="0"/>
                  <a:t>décès </a:t>
                </a:r>
                <a:r>
                  <a:rPr lang="fr-FR" b="1" dirty="0"/>
                  <a:t>par cancer du poumon chez les fumeurs de CPS II</a:t>
                </a:r>
              </a:p>
              <a:p>
                <a:pPr marL="990600" indent="-901700" defTabSz="990600">
                  <a:buNone/>
                </a:pPr>
                <a:r>
                  <a:rPr lang="fr-FR" b="1" i="1" dirty="0"/>
                  <a:t>NS* </a:t>
                </a:r>
                <a:r>
                  <a:rPr lang="fr-FR" b="1" dirty="0"/>
                  <a:t>: taux de </a:t>
                </a:r>
                <a:r>
                  <a:rPr lang="fr-FR" b="1" dirty="0" smtClean="0"/>
                  <a:t>décès </a:t>
                </a:r>
                <a:r>
                  <a:rPr lang="fr-FR" b="1" dirty="0"/>
                  <a:t>par cancer du poumon chez les non-fumeurs de CPS II </a:t>
                </a:r>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blipFill rotWithShape="1">
                <a:blip r:embed="rId3"/>
                <a:stretch>
                  <a:fillRect l="-1481" t="-3504" b="-1752"/>
                </a:stretch>
              </a:blipFill>
            </p:spPr>
            <p:txBody>
              <a:bodyPr/>
              <a:lstStyle/>
              <a:p>
                <a:r>
                  <a:rPr lang="fr-FR">
                    <a:noFill/>
                  </a:rPr>
                  <a:t> </a:t>
                </a:r>
              </a:p>
            </p:txBody>
          </p:sp>
        </mc:Fallback>
      </mc:AlternateContent>
    </p:spTree>
    <p:extLst>
      <p:ext uri="{BB962C8B-B14F-4D97-AF65-F5344CB8AC3E}">
        <p14:creationId xmlns:p14="http://schemas.microsoft.com/office/powerpoint/2010/main" val="37915672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388466"/>
          </a:xfrm>
        </p:spPr>
        <p:txBody>
          <a:bodyPr>
            <a:noAutofit/>
          </a:bodyPr>
          <a:lstStyle/>
          <a:p>
            <a:r>
              <a:rPr lang="fr-FR" sz="3200" b="1" dirty="0" smtClean="0">
                <a:solidFill>
                  <a:srgbClr val="3333FF"/>
                </a:solidFill>
              </a:rPr>
              <a:t>Exemple </a:t>
            </a:r>
            <a:r>
              <a:rPr lang="fr-FR" sz="3200" b="1" dirty="0">
                <a:solidFill>
                  <a:srgbClr val="3333FF"/>
                </a:solidFill>
              </a:rPr>
              <a:t>: </a:t>
            </a:r>
            <a:r>
              <a:rPr lang="fr-FR" sz="3200" b="1" dirty="0" smtClean="0">
                <a:solidFill>
                  <a:srgbClr val="3333FF"/>
                </a:solidFill>
              </a:rPr>
              <a:t/>
            </a:r>
            <a:br>
              <a:rPr lang="fr-FR" sz="3200" b="1" dirty="0" smtClean="0">
                <a:solidFill>
                  <a:srgbClr val="3333FF"/>
                </a:solidFill>
              </a:rPr>
            </a:br>
            <a:r>
              <a:rPr lang="fr-FR" sz="3200" b="1" dirty="0" smtClean="0">
                <a:solidFill>
                  <a:srgbClr val="3333FF"/>
                </a:solidFill>
              </a:rPr>
              <a:t>Calcul </a:t>
            </a:r>
            <a:r>
              <a:rPr lang="fr-FR" sz="3200" b="1" dirty="0">
                <a:solidFill>
                  <a:srgbClr val="3333FF"/>
                </a:solidFill>
              </a:rPr>
              <a:t>de l’indicateur d’expositions pour </a:t>
            </a:r>
            <a:r>
              <a:rPr lang="fr-FR" sz="3200" b="1" dirty="0" smtClean="0">
                <a:solidFill>
                  <a:srgbClr val="3333FF"/>
                </a:solidFill>
              </a:rPr>
              <a:t>2010</a:t>
            </a:r>
            <a:endParaRPr lang="fr-FR" sz="3200" b="1" dirty="0">
              <a:solidFill>
                <a:srgbClr val="3333FF"/>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val="3457205881"/>
              </p:ext>
            </p:extLst>
          </p:nvPr>
        </p:nvGraphicFramePr>
        <p:xfrm>
          <a:off x="395536" y="1052736"/>
          <a:ext cx="8640960" cy="5644515"/>
        </p:xfrm>
        <a:graphic>
          <a:graphicData uri="http://schemas.openxmlformats.org/drawingml/2006/table">
            <a:tbl>
              <a:tblPr/>
              <a:tblGrid>
                <a:gridCol w="3816424"/>
                <a:gridCol w="1080120"/>
                <a:gridCol w="1584176"/>
                <a:gridCol w="1152128"/>
                <a:gridCol w="1008112"/>
              </a:tblGrid>
              <a:tr h="440836">
                <a:tc rowSpan="2">
                  <a:txBody>
                    <a:bodyPr/>
                    <a:lstStyle/>
                    <a:p>
                      <a:pPr algn="l" fontAlgn="ctr"/>
                      <a:r>
                        <a:rPr lang="fr-FR" sz="2400" b="1" i="0" u="none" strike="noStrike" dirty="0">
                          <a:solidFill>
                            <a:srgbClr val="000000"/>
                          </a:solidFill>
                          <a:effectLst/>
                          <a:latin typeface="Times New Roman" pitchFamily="18" charset="0"/>
                          <a:cs typeface="Times New Roman" pitchFamily="18" charset="0"/>
                        </a:rPr>
                        <a:t>Décès par </a:t>
                      </a:r>
                      <a:r>
                        <a:rPr lang="fr-FR" sz="2400" b="1" i="0" u="none" strike="noStrike" dirty="0" smtClean="0">
                          <a:solidFill>
                            <a:srgbClr val="000000"/>
                          </a:solidFill>
                          <a:effectLst/>
                          <a:latin typeface="Times New Roman" pitchFamily="18" charset="0"/>
                          <a:cs typeface="Times New Roman" pitchFamily="18" charset="0"/>
                        </a:rPr>
                        <a:t>cancer </a:t>
                      </a:r>
                      <a:r>
                        <a:rPr lang="fr-FR" sz="2400" b="1" i="0" u="none" strike="noStrike" dirty="0">
                          <a:solidFill>
                            <a:srgbClr val="000000"/>
                          </a:solidFill>
                          <a:effectLst/>
                          <a:latin typeface="Times New Roman" pitchFamily="18" charset="0"/>
                          <a:cs typeface="Times New Roman" pitchFamily="18" charset="0"/>
                        </a:rPr>
                        <a:t>du </a:t>
                      </a:r>
                      <a:r>
                        <a:rPr lang="fr-FR" sz="2400" b="1" i="0" u="none" strike="noStrike" dirty="0" smtClean="0">
                          <a:solidFill>
                            <a:srgbClr val="000000"/>
                          </a:solidFill>
                          <a:effectLst/>
                          <a:latin typeface="Times New Roman" pitchFamily="18" charset="0"/>
                          <a:cs typeface="Times New Roman" pitchFamily="18" charset="0"/>
                        </a:rPr>
                        <a:t>poumon</a:t>
                      </a:r>
                      <a:endParaRPr lang="fr-FR" sz="2400" b="1" i="0" u="none" strike="noStrike" dirty="0">
                        <a:solidFill>
                          <a:srgbClr val="000000"/>
                        </a:solidFill>
                        <a:effectLst/>
                        <a:latin typeface="Times New Roman" pitchFamily="18" charset="0"/>
                        <a:cs typeface="Times New Roman" pitchFamily="18"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endParaRPr lang="fr-FR" sz="2400" b="1" i="0" u="none" strike="noStrike" dirty="0">
                        <a:solidFill>
                          <a:srgbClr val="000000"/>
                        </a:solidFill>
                        <a:effectLst/>
                        <a:latin typeface="Times New Roman" pitchFamily="18" charset="0"/>
                        <a:cs typeface="Times New Roman" pitchFamily="18"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fr-FR" sz="2400" b="1" i="0" u="none" strike="noStrike" dirty="0">
                          <a:solidFill>
                            <a:srgbClr val="000000"/>
                          </a:solidFill>
                          <a:effectLst/>
                          <a:latin typeface="Times New Roman" pitchFamily="18" charset="0"/>
                          <a:cs typeface="Times New Roman" pitchFamily="18" charset="0"/>
                        </a:rPr>
                        <a:t> </a:t>
                      </a:r>
                    </a:p>
                    <a:p>
                      <a:pPr algn="ctr" fontAlgn="ctr"/>
                      <a:r>
                        <a:rPr lang="fr-FR" sz="2400" b="1" i="0" u="none" strike="noStrike" dirty="0">
                          <a:solidFill>
                            <a:srgbClr val="000000"/>
                          </a:solidFill>
                          <a:effectLst/>
                          <a:latin typeface="Times New Roman" pitchFamily="18" charset="0"/>
                          <a:cs typeface="Times New Roman" pitchFamily="18" charset="0"/>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fr-FR" sz="2400" b="1" i="0" u="none" strike="noStrike" dirty="0">
                          <a:solidFill>
                            <a:srgbClr val="000000"/>
                          </a:solidFill>
                          <a:effectLst/>
                          <a:latin typeface="Times New Roman" pitchFamily="18" charset="0"/>
                          <a:cs typeface="Times New Roman" pitchFamily="18" charset="0"/>
                        </a:rPr>
                        <a:t>Age en années</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391649">
                <a:tc vMerge="1">
                  <a:txBody>
                    <a:bodyPr/>
                    <a:lstStyle/>
                    <a:p>
                      <a:endParaRPr lang="fr-FR"/>
                    </a:p>
                  </a:txBody>
                  <a:tcPr/>
                </a:tc>
                <a:tc vMerge="1">
                  <a:txBody>
                    <a:bodyPr/>
                    <a:lstStyle/>
                    <a:p>
                      <a:endParaRPr lang="fr-FR"/>
                    </a:p>
                  </a:txBody>
                  <a:tcPr/>
                </a:tc>
                <a:tc vMerge="1">
                  <a:txBody>
                    <a:bodyPr/>
                    <a:lstStyle/>
                    <a:p>
                      <a:pPr algn="ctr" fontAlgn="ctr"/>
                      <a:endParaRPr lang="fr-FR" sz="1800" b="0" i="0" u="none" strike="noStrike" dirty="0">
                        <a:solidFill>
                          <a:srgbClr val="000000"/>
                        </a:solidFill>
                        <a:effectLst/>
                        <a:latin typeface="Times New Roman" pitchFamily="18" charset="0"/>
                        <a:cs typeface="Times New Roman" pitchFamily="18"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1" i="0" u="none" strike="noStrike" dirty="0">
                          <a:solidFill>
                            <a:srgbClr val="000000"/>
                          </a:solidFill>
                          <a:effectLst/>
                          <a:latin typeface="Times New Roman" pitchFamily="18" charset="0"/>
                          <a:cs typeface="Times New Roman" pitchFamily="18" charset="0"/>
                        </a:rPr>
                        <a:t>[35-39]</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2400" b="1" i="0" u="none" strike="noStrike">
                          <a:solidFill>
                            <a:srgbClr val="000000"/>
                          </a:solidFill>
                          <a:effectLst/>
                          <a:latin typeface="Times New Roman" pitchFamily="18" charset="0"/>
                          <a:cs typeface="Times New Roman" pitchFamily="18" charset="0"/>
                        </a:rPr>
                        <a:t>[40-44]</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58165">
                <a:tc>
                  <a:txBody>
                    <a:bodyPr/>
                    <a:lstStyle/>
                    <a:p>
                      <a:pPr algn="l" fontAlgn="ctr"/>
                      <a:r>
                        <a:rPr lang="fr-FR" sz="2400" b="1" i="0" u="none" strike="noStrike" dirty="0">
                          <a:solidFill>
                            <a:srgbClr val="000000"/>
                          </a:solidFill>
                          <a:effectLst/>
                          <a:latin typeface="Times New Roman" pitchFamily="18" charset="0"/>
                          <a:cs typeface="Times New Roman" pitchFamily="18" charset="0"/>
                        </a:rPr>
                        <a:t>Nombre </a:t>
                      </a:r>
                      <a:r>
                        <a:rPr lang="fr-FR" sz="2400" b="1" i="0" u="none" strike="noStrike" dirty="0" smtClean="0">
                          <a:solidFill>
                            <a:srgbClr val="000000"/>
                          </a:solidFill>
                          <a:effectLst/>
                          <a:latin typeface="Times New Roman" pitchFamily="18" charset="0"/>
                          <a:cs typeface="Times New Roman" pitchFamily="18" charset="0"/>
                        </a:rPr>
                        <a:t>observé en France</a:t>
                      </a:r>
                      <a:endParaRPr lang="fr-FR" sz="2400" b="1" i="0" u="none" strike="noStrike" dirty="0">
                        <a:solidFill>
                          <a:srgbClr val="000000"/>
                        </a:solidFill>
                        <a:effectLst/>
                        <a:latin typeface="Times New Roman" pitchFamily="18" charset="0"/>
                        <a:cs typeface="Times New Roman" pitchFamily="18"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fr-FR" sz="2400" b="1" i="1" u="none" strike="noStrike" dirty="0" smtClean="0">
                          <a:solidFill>
                            <a:srgbClr val="000000"/>
                          </a:solidFill>
                          <a:effectLst/>
                          <a:latin typeface="Times New Roman" pitchFamily="18" charset="0"/>
                          <a:cs typeface="Times New Roman" pitchFamily="18" charset="0"/>
                        </a:rPr>
                        <a:t>n</a:t>
                      </a:r>
                      <a:endParaRPr lang="fr-FR" sz="2400" b="1" i="1" u="none" strike="noStrike" dirty="0">
                        <a:solidFill>
                          <a:srgbClr val="000000"/>
                        </a:solidFill>
                        <a:effectLst/>
                        <a:latin typeface="Times New Roman" pitchFamily="18" charset="0"/>
                        <a:cs typeface="Times New Roman" pitchFamily="18"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fr-FR" sz="2400" b="1" i="0" u="none" strike="noStrike" dirty="0">
                          <a:solidFill>
                            <a:srgbClr val="000000"/>
                          </a:solidFill>
                          <a:effectLst/>
                          <a:latin typeface="Times New Roman" pitchFamily="18" charset="0"/>
                          <a:cs typeface="Times New Roman" pitchFamily="18" charset="0"/>
                        </a:rPr>
                        <a:t>(</a:t>
                      </a:r>
                      <a:r>
                        <a:rPr lang="fr-FR" sz="2400" b="1" i="0" u="none" strike="noStrike" dirty="0" smtClean="0">
                          <a:solidFill>
                            <a:srgbClr val="000000"/>
                          </a:solidFill>
                          <a:effectLst/>
                          <a:latin typeface="Times New Roman" pitchFamily="18" charset="0"/>
                          <a:cs typeface="Times New Roman" pitchFamily="18" charset="0"/>
                        </a:rPr>
                        <a:t>1)</a:t>
                      </a:r>
                      <a:endParaRPr lang="fr-FR" sz="2400" b="1" i="0" u="none" strike="noStrike" dirty="0">
                        <a:solidFill>
                          <a:srgbClr val="000000"/>
                        </a:solidFill>
                        <a:effectLst/>
                        <a:latin typeface="Times New Roman" pitchFamily="18" charset="0"/>
                        <a:cs typeface="Times New Roman" pitchFamily="18"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fr-FR" sz="2400" b="1" i="0" u="none" strike="noStrike" dirty="0">
                          <a:solidFill>
                            <a:srgbClr val="000000"/>
                          </a:solidFill>
                          <a:effectLst/>
                          <a:latin typeface="Times New Roman" pitchFamily="18" charset="0"/>
                          <a:cs typeface="Times New Roman" pitchFamily="18" charset="0"/>
                        </a:rPr>
                        <a:t>88</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fr-FR" sz="2400" b="1" i="0" u="none" strike="noStrike">
                          <a:solidFill>
                            <a:srgbClr val="000000"/>
                          </a:solidFill>
                          <a:effectLst/>
                          <a:latin typeface="Times New Roman" pitchFamily="18" charset="0"/>
                          <a:cs typeface="Times New Roman" pitchFamily="18" charset="0"/>
                        </a:rPr>
                        <a:t>294</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r>
              <a:tr h="558165">
                <a:tc>
                  <a:txBody>
                    <a:bodyPr/>
                    <a:lstStyle/>
                    <a:p>
                      <a:pPr algn="l" fontAlgn="ctr"/>
                      <a:r>
                        <a:rPr lang="fr-FR" sz="2400" b="1" i="0" u="none" strike="noStrike" dirty="0">
                          <a:solidFill>
                            <a:srgbClr val="000000"/>
                          </a:solidFill>
                          <a:effectLst/>
                          <a:latin typeface="Times New Roman" pitchFamily="18" charset="0"/>
                          <a:cs typeface="Times New Roman" pitchFamily="18" charset="0"/>
                        </a:rPr>
                        <a:t>Population en </a:t>
                      </a:r>
                      <a:r>
                        <a:rPr lang="fr-FR" sz="2400" b="1" i="0" u="none" strike="noStrike" dirty="0" smtClean="0">
                          <a:solidFill>
                            <a:srgbClr val="000000"/>
                          </a:solidFill>
                          <a:effectLst/>
                          <a:latin typeface="Times New Roman" pitchFamily="18" charset="0"/>
                          <a:cs typeface="Times New Roman" pitchFamily="18" charset="0"/>
                        </a:rPr>
                        <a:t>milliers en </a:t>
                      </a:r>
                      <a:br>
                        <a:rPr lang="fr-FR" sz="2400" b="1" i="0" u="none" strike="noStrike" dirty="0" smtClean="0">
                          <a:solidFill>
                            <a:srgbClr val="000000"/>
                          </a:solidFill>
                          <a:effectLst/>
                          <a:latin typeface="Times New Roman" pitchFamily="18" charset="0"/>
                          <a:cs typeface="Times New Roman" pitchFamily="18" charset="0"/>
                        </a:rPr>
                      </a:br>
                      <a:r>
                        <a:rPr lang="fr-FR" sz="2400" b="1" i="0" u="none" strike="noStrike" dirty="0" smtClean="0">
                          <a:solidFill>
                            <a:srgbClr val="000000"/>
                          </a:solidFill>
                          <a:effectLst/>
                          <a:latin typeface="Times New Roman" pitchFamily="18" charset="0"/>
                          <a:cs typeface="Times New Roman" pitchFamily="18" charset="0"/>
                        </a:rPr>
                        <a:t>                                  France</a:t>
                      </a:r>
                      <a:endParaRPr lang="fr-FR" sz="2400" b="1" i="0" u="none" strike="noStrike" dirty="0">
                        <a:solidFill>
                          <a:srgbClr val="000000"/>
                        </a:solidFill>
                        <a:effectLst/>
                        <a:latin typeface="Times New Roman" pitchFamily="18" charset="0"/>
                        <a:cs typeface="Times New Roman" pitchFamily="18" charset="0"/>
                      </a:endParaRPr>
                    </a:p>
                  </a:txBody>
                  <a:tcPr marL="9525" marR="9525" marT="9525" marB="0" anchor="ctr">
                    <a:lnL>
                      <a:noFill/>
                    </a:lnL>
                    <a:lnR>
                      <a:noFill/>
                    </a:lnR>
                    <a:lnT>
                      <a:noFill/>
                    </a:lnT>
                    <a:lnB>
                      <a:noFill/>
                    </a:lnB>
                  </a:tcPr>
                </a:tc>
                <a:tc>
                  <a:txBody>
                    <a:bodyPr/>
                    <a:lstStyle/>
                    <a:p>
                      <a:pPr algn="ctr" fontAlgn="ctr"/>
                      <a:r>
                        <a:rPr lang="fr-FR" sz="2400" b="1" i="1" u="none" strike="noStrike" dirty="0" smtClean="0">
                          <a:solidFill>
                            <a:srgbClr val="000000"/>
                          </a:solidFill>
                          <a:effectLst/>
                          <a:latin typeface="Times New Roman" pitchFamily="18" charset="0"/>
                          <a:cs typeface="Times New Roman" pitchFamily="18" charset="0"/>
                        </a:rPr>
                        <a:t>T</a:t>
                      </a:r>
                      <a:endParaRPr lang="fr-FR" sz="2400" b="1" i="1" u="none" strike="noStrike" dirty="0">
                        <a:solidFill>
                          <a:srgbClr val="000000"/>
                        </a:solidFill>
                        <a:effectLst/>
                        <a:latin typeface="Times New Roman" pitchFamily="18" charset="0"/>
                        <a:cs typeface="Times New Roman" pitchFamily="18" charset="0"/>
                      </a:endParaRPr>
                    </a:p>
                  </a:txBody>
                  <a:tcPr marL="9525" marR="9525" marT="9525" marB="0" anchor="ctr">
                    <a:lnL>
                      <a:noFill/>
                    </a:lnL>
                    <a:lnR>
                      <a:noFill/>
                    </a:lnR>
                    <a:lnT>
                      <a:noFill/>
                    </a:lnT>
                    <a:lnB>
                      <a:noFill/>
                    </a:lnB>
                  </a:tcPr>
                </a:tc>
                <a:tc>
                  <a:txBody>
                    <a:bodyPr/>
                    <a:lstStyle/>
                    <a:p>
                      <a:pPr algn="ctr" fontAlgn="ctr"/>
                      <a:r>
                        <a:rPr lang="fr-FR" sz="2400" b="1" i="0" u="none" strike="noStrike" dirty="0">
                          <a:solidFill>
                            <a:srgbClr val="000000"/>
                          </a:solidFill>
                          <a:effectLst/>
                          <a:latin typeface="Times New Roman" pitchFamily="18" charset="0"/>
                          <a:cs typeface="Times New Roman" pitchFamily="18" charset="0"/>
                        </a:rPr>
                        <a:t>(</a:t>
                      </a:r>
                      <a:r>
                        <a:rPr lang="fr-FR" sz="2400" b="1" i="0" u="none" strike="noStrike" dirty="0" smtClean="0">
                          <a:solidFill>
                            <a:srgbClr val="000000"/>
                          </a:solidFill>
                          <a:effectLst/>
                          <a:latin typeface="Times New Roman" pitchFamily="18" charset="0"/>
                          <a:cs typeface="Times New Roman" pitchFamily="18" charset="0"/>
                        </a:rPr>
                        <a:t>3)</a:t>
                      </a:r>
                      <a:endParaRPr lang="fr-FR" sz="2400" b="1" i="0" u="none" strike="noStrike" dirty="0">
                        <a:solidFill>
                          <a:srgbClr val="000000"/>
                        </a:solidFill>
                        <a:effectLst/>
                        <a:latin typeface="Times New Roman" pitchFamily="18" charset="0"/>
                        <a:cs typeface="Times New Roman" pitchFamily="18" charset="0"/>
                      </a:endParaRPr>
                    </a:p>
                  </a:txBody>
                  <a:tcPr marL="9525" marR="9525" marT="9525" marB="0" anchor="ctr">
                    <a:lnL>
                      <a:noFill/>
                    </a:lnL>
                    <a:lnR>
                      <a:noFill/>
                    </a:lnR>
                    <a:lnT>
                      <a:noFill/>
                    </a:lnT>
                    <a:lnB>
                      <a:noFill/>
                    </a:lnB>
                  </a:tcPr>
                </a:tc>
                <a:tc>
                  <a:txBody>
                    <a:bodyPr/>
                    <a:lstStyle/>
                    <a:p>
                      <a:pPr algn="r" fontAlgn="ctr"/>
                      <a:r>
                        <a:rPr lang="fr-FR" sz="2400" b="1" i="0" u="none" strike="noStrike" dirty="0">
                          <a:solidFill>
                            <a:srgbClr val="000000"/>
                          </a:solidFill>
                          <a:effectLst/>
                          <a:latin typeface="Times New Roman" pitchFamily="18" charset="0"/>
                          <a:cs typeface="Times New Roman" pitchFamily="18" charset="0"/>
                        </a:rPr>
                        <a:t>2 137</a:t>
                      </a:r>
                    </a:p>
                  </a:txBody>
                  <a:tcPr marL="9525" marR="9525" marT="9525" marB="0" anchor="ctr">
                    <a:lnL>
                      <a:noFill/>
                    </a:lnL>
                    <a:lnR>
                      <a:noFill/>
                    </a:lnR>
                    <a:lnT>
                      <a:noFill/>
                    </a:lnT>
                    <a:lnB>
                      <a:noFill/>
                    </a:lnB>
                  </a:tcPr>
                </a:tc>
                <a:tc>
                  <a:txBody>
                    <a:bodyPr/>
                    <a:lstStyle/>
                    <a:p>
                      <a:pPr algn="r" fontAlgn="ctr"/>
                      <a:r>
                        <a:rPr lang="fr-FR" sz="2400" b="1" i="0" u="none" strike="noStrike" dirty="0">
                          <a:solidFill>
                            <a:srgbClr val="000000"/>
                          </a:solidFill>
                          <a:effectLst/>
                          <a:latin typeface="Times New Roman" pitchFamily="18" charset="0"/>
                          <a:cs typeface="Times New Roman" pitchFamily="18" charset="0"/>
                        </a:rPr>
                        <a:t>2 152</a:t>
                      </a:r>
                    </a:p>
                  </a:txBody>
                  <a:tcPr marL="9525" marR="9525" marT="9525" marB="0" anchor="ctr">
                    <a:lnL>
                      <a:noFill/>
                    </a:lnL>
                    <a:lnR>
                      <a:noFill/>
                    </a:lnR>
                    <a:lnT>
                      <a:noFill/>
                    </a:lnT>
                    <a:lnB>
                      <a:noFill/>
                    </a:lnB>
                  </a:tcPr>
                </a:tc>
              </a:tr>
              <a:tr h="567690">
                <a:tc>
                  <a:txBody>
                    <a:bodyPr/>
                    <a:lstStyle/>
                    <a:p>
                      <a:pPr algn="l" fontAlgn="ctr"/>
                      <a:r>
                        <a:rPr lang="fr-FR" sz="2400" b="1" i="0" u="none" strike="noStrike" dirty="0" smtClean="0">
                          <a:solidFill>
                            <a:srgbClr val="000000"/>
                          </a:solidFill>
                          <a:effectLst/>
                          <a:latin typeface="Times New Roman" pitchFamily="18" charset="0"/>
                          <a:cs typeface="Times New Roman" pitchFamily="18" charset="0"/>
                        </a:rPr>
                        <a:t>Taux de décès par cancer du </a:t>
                      </a:r>
                      <a:br>
                        <a:rPr lang="fr-FR" sz="2400" b="1" i="0" u="none" strike="noStrike" dirty="0" smtClean="0">
                          <a:solidFill>
                            <a:srgbClr val="000000"/>
                          </a:solidFill>
                          <a:effectLst/>
                          <a:latin typeface="Times New Roman" pitchFamily="18" charset="0"/>
                          <a:cs typeface="Times New Roman" pitchFamily="18" charset="0"/>
                        </a:rPr>
                      </a:br>
                      <a:r>
                        <a:rPr lang="fr-FR" sz="2400" b="1" i="0" u="none" strike="noStrike" dirty="0" smtClean="0">
                          <a:solidFill>
                            <a:srgbClr val="000000"/>
                          </a:solidFill>
                          <a:effectLst/>
                          <a:latin typeface="Times New Roman" pitchFamily="18" charset="0"/>
                          <a:cs typeface="Times New Roman" pitchFamily="18" charset="0"/>
                        </a:rPr>
                        <a:t>              poumon en</a:t>
                      </a:r>
                      <a:r>
                        <a:rPr lang="fr-FR" sz="2400" b="1" i="0" u="none" strike="noStrike" baseline="0" dirty="0" smtClean="0">
                          <a:solidFill>
                            <a:srgbClr val="000000"/>
                          </a:solidFill>
                          <a:effectLst/>
                          <a:latin typeface="Times New Roman" pitchFamily="18" charset="0"/>
                          <a:cs typeface="Times New Roman" pitchFamily="18" charset="0"/>
                        </a:rPr>
                        <a:t> </a:t>
                      </a:r>
                      <a:r>
                        <a:rPr lang="fr-FR" sz="2400" b="1" i="0" u="none" strike="noStrike" dirty="0" smtClean="0">
                          <a:solidFill>
                            <a:srgbClr val="000000"/>
                          </a:solidFill>
                          <a:effectLst/>
                          <a:latin typeface="Times New Roman" pitchFamily="18" charset="0"/>
                          <a:cs typeface="Times New Roman" pitchFamily="18" charset="0"/>
                        </a:rPr>
                        <a:t>France</a:t>
                      </a:r>
                      <a:endParaRPr lang="fr-FR" sz="2400" b="1" i="0" u="none" strike="noStrike" dirty="0">
                        <a:solidFill>
                          <a:srgbClr val="000000"/>
                        </a:solidFill>
                        <a:effectLst/>
                        <a:latin typeface="Times New Roman" pitchFamily="18" charset="0"/>
                        <a:cs typeface="Times New Roman" pitchFamily="18" charset="0"/>
                      </a:endParaRPr>
                    </a:p>
                  </a:txBody>
                  <a:tcPr marL="9525" marR="9525" marT="9525" marB="0" anchor="ctr">
                    <a:lnL>
                      <a:noFill/>
                    </a:lnL>
                    <a:lnR>
                      <a:noFill/>
                    </a:lnR>
                    <a:lnT>
                      <a:noFill/>
                    </a:lnT>
                    <a:lnB w="9525" cap="flat" cmpd="sng" algn="ctr">
                      <a:solidFill>
                        <a:schemeClr val="tx1"/>
                      </a:solidFill>
                      <a:prstDash val="solid"/>
                      <a:round/>
                      <a:headEnd type="none" w="med" len="med"/>
                      <a:tailEnd type="none" w="med" len="med"/>
                    </a:lnB>
                  </a:tcPr>
                </a:tc>
                <a:tc>
                  <a:txBody>
                    <a:bodyPr/>
                    <a:lstStyle/>
                    <a:p>
                      <a:pPr algn="ctr" fontAlgn="ctr"/>
                      <a:r>
                        <a:rPr lang="fr-FR" sz="2400" b="1" i="1" u="none" strike="noStrike" dirty="0" smtClean="0">
                          <a:solidFill>
                            <a:srgbClr val="000000"/>
                          </a:solidFill>
                          <a:effectLst/>
                          <a:latin typeface="Times New Roman" pitchFamily="18" charset="0"/>
                          <a:cs typeface="Times New Roman" pitchFamily="18" charset="0"/>
                        </a:rPr>
                        <a:t>F=n/T</a:t>
                      </a:r>
                      <a:endParaRPr lang="fr-FR" sz="2400" b="1" i="1" u="none" strike="noStrike" dirty="0">
                        <a:solidFill>
                          <a:srgbClr val="000000"/>
                        </a:solidFill>
                        <a:effectLst/>
                        <a:latin typeface="Times New Roman" pitchFamily="18" charset="0"/>
                        <a:cs typeface="Times New Roman" pitchFamily="18" charset="0"/>
                      </a:endParaRPr>
                    </a:p>
                  </a:txBody>
                  <a:tcPr marL="9525" marR="9525" marT="9525" marB="0" anchor="ctr">
                    <a:lnL>
                      <a:noFill/>
                    </a:lnL>
                    <a:lnR>
                      <a:noFill/>
                    </a:lnR>
                    <a:lnT>
                      <a:noFill/>
                    </a:lnT>
                    <a:lnB w="9525" cap="flat" cmpd="sng" algn="ctr">
                      <a:solidFill>
                        <a:schemeClr val="tx1"/>
                      </a:solidFill>
                      <a:prstDash val="solid"/>
                      <a:round/>
                      <a:headEnd type="none" w="med" len="med"/>
                      <a:tailEnd type="none" w="med" len="med"/>
                    </a:lnB>
                  </a:tcPr>
                </a:tc>
                <a:tc>
                  <a:txBody>
                    <a:bodyPr/>
                    <a:lstStyle/>
                    <a:p>
                      <a:pPr algn="ctr" fontAlgn="ctr"/>
                      <a:r>
                        <a:rPr lang="fr-FR" sz="2400" b="1" i="0" u="none" strike="noStrike" dirty="0">
                          <a:solidFill>
                            <a:srgbClr val="000000"/>
                          </a:solidFill>
                          <a:effectLst/>
                          <a:latin typeface="Times New Roman" pitchFamily="18" charset="0"/>
                          <a:cs typeface="Times New Roman" pitchFamily="18" charset="0"/>
                        </a:rPr>
                        <a:t>(2)×(3)/100</a:t>
                      </a:r>
                    </a:p>
                  </a:txBody>
                  <a:tcPr marL="9525" marR="9525" marT="9525" marB="0" anchor="ctr">
                    <a:lnL>
                      <a:noFill/>
                    </a:lnL>
                    <a:lnR>
                      <a:noFill/>
                    </a:lnR>
                    <a:lnT>
                      <a:noFill/>
                    </a:lnT>
                    <a:lnB w="9525" cap="flat" cmpd="sng" algn="ctr">
                      <a:solidFill>
                        <a:schemeClr val="tx1"/>
                      </a:solidFill>
                      <a:prstDash val="solid"/>
                      <a:round/>
                      <a:headEnd type="none" w="med" len="med"/>
                      <a:tailEnd type="none" w="med" len="med"/>
                    </a:lnB>
                  </a:tcPr>
                </a:tc>
                <a:tc>
                  <a:txBody>
                    <a:bodyPr/>
                    <a:lstStyle/>
                    <a:p>
                      <a:pPr algn="r" fontAlgn="ctr"/>
                      <a:r>
                        <a:rPr lang="fr-FR" sz="2400" b="1" i="0" u="none" strike="noStrike" dirty="0">
                          <a:solidFill>
                            <a:srgbClr val="000000"/>
                          </a:solidFill>
                          <a:effectLst/>
                          <a:latin typeface="Times New Roman" pitchFamily="18" charset="0"/>
                          <a:cs typeface="Times New Roman" pitchFamily="18" charset="0"/>
                        </a:rPr>
                        <a:t>0</a:t>
                      </a:r>
                    </a:p>
                  </a:txBody>
                  <a:tcPr marL="9525" marR="9525" marT="9525" marB="0" anchor="ctr">
                    <a:lnL>
                      <a:noFill/>
                    </a:lnL>
                    <a:lnR>
                      <a:noFill/>
                    </a:lnR>
                    <a:lnT>
                      <a:noFill/>
                    </a:lnT>
                    <a:lnB w="9525" cap="flat" cmpd="sng" algn="ctr">
                      <a:solidFill>
                        <a:schemeClr val="tx1"/>
                      </a:solidFill>
                      <a:prstDash val="solid"/>
                      <a:round/>
                      <a:headEnd type="none" w="med" len="med"/>
                      <a:tailEnd type="none" w="med" len="med"/>
                    </a:lnB>
                  </a:tcPr>
                </a:tc>
                <a:tc>
                  <a:txBody>
                    <a:bodyPr/>
                    <a:lstStyle/>
                    <a:p>
                      <a:pPr algn="r" fontAlgn="ctr"/>
                      <a:r>
                        <a:rPr lang="fr-FR" sz="2400" b="1" i="0" u="none" strike="noStrike" dirty="0">
                          <a:solidFill>
                            <a:srgbClr val="000000"/>
                          </a:solidFill>
                          <a:effectLst/>
                          <a:latin typeface="Times New Roman" pitchFamily="18" charset="0"/>
                          <a:cs typeface="Times New Roman" pitchFamily="18" charset="0"/>
                        </a:rPr>
                        <a:t>495</a:t>
                      </a:r>
                    </a:p>
                  </a:txBody>
                  <a:tcPr marL="9525" marR="9525" marT="9525" marB="0" anchor="ctr">
                    <a:lnL>
                      <a:noFill/>
                    </a:lnL>
                    <a:lnR>
                      <a:noFill/>
                    </a:lnR>
                    <a:lnT>
                      <a:noFill/>
                    </a:lnT>
                    <a:lnB w="9525" cap="flat" cmpd="sng" algn="ctr">
                      <a:solidFill>
                        <a:schemeClr val="tx1"/>
                      </a:solidFill>
                      <a:prstDash val="solid"/>
                      <a:round/>
                      <a:headEnd type="none" w="med" len="med"/>
                      <a:tailEnd type="none" w="med" len="med"/>
                    </a:lnB>
                  </a:tcPr>
                </a:tc>
              </a:tr>
              <a:tr h="67738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fr-FR" sz="2400" b="1" i="0" u="none" strike="noStrike" dirty="0" smtClean="0">
                          <a:solidFill>
                            <a:srgbClr val="000000"/>
                          </a:solidFill>
                          <a:effectLst/>
                          <a:latin typeface="Times New Roman" pitchFamily="18" charset="0"/>
                          <a:cs typeface="Times New Roman" pitchFamily="18" charset="0"/>
                        </a:rPr>
                        <a:t>Nombre attendu en France si </a:t>
                      </a:r>
                      <a:br>
                        <a:rPr lang="fr-FR" sz="2400" b="1" i="0" u="none" strike="noStrike" dirty="0" smtClean="0">
                          <a:solidFill>
                            <a:srgbClr val="000000"/>
                          </a:solidFill>
                          <a:effectLst/>
                          <a:latin typeface="Times New Roman" pitchFamily="18" charset="0"/>
                          <a:cs typeface="Times New Roman" pitchFamily="18" charset="0"/>
                        </a:rPr>
                      </a:br>
                      <a:r>
                        <a:rPr lang="fr-FR" sz="2400" b="1" i="0" u="none" strike="noStrike" dirty="0" smtClean="0">
                          <a:solidFill>
                            <a:srgbClr val="000000"/>
                          </a:solidFill>
                          <a:effectLst/>
                          <a:latin typeface="Times New Roman" pitchFamily="18" charset="0"/>
                          <a:cs typeface="Times New Roman" pitchFamily="18" charset="0"/>
                        </a:rPr>
                        <a:t>           </a:t>
                      </a:r>
                      <a:r>
                        <a:rPr lang="fr-FR" sz="2400" b="1" i="0" u="none" strike="noStrike" baseline="0" dirty="0" smtClean="0">
                          <a:solidFill>
                            <a:srgbClr val="000000"/>
                          </a:solidFill>
                          <a:effectLst/>
                          <a:latin typeface="Times New Roman" pitchFamily="18" charset="0"/>
                          <a:cs typeface="Times New Roman" pitchFamily="18" charset="0"/>
                        </a:rPr>
                        <a:t> </a:t>
                      </a:r>
                      <a:r>
                        <a:rPr lang="fr-FR" sz="2400" b="1" i="0" u="none" strike="noStrike" dirty="0" smtClean="0">
                          <a:solidFill>
                            <a:srgbClr val="000000"/>
                          </a:solidFill>
                          <a:effectLst/>
                          <a:latin typeface="Times New Roman" pitchFamily="18" charset="0"/>
                          <a:cs typeface="Times New Roman" pitchFamily="18" charset="0"/>
                        </a:rPr>
                        <a:t>taux pour 100 000 des </a:t>
                      </a:r>
                      <a:br>
                        <a:rPr lang="fr-FR" sz="2400" b="1" i="0" u="none" strike="noStrike" dirty="0" smtClean="0">
                          <a:solidFill>
                            <a:srgbClr val="000000"/>
                          </a:solidFill>
                          <a:effectLst/>
                          <a:latin typeface="Times New Roman" pitchFamily="18" charset="0"/>
                          <a:cs typeface="Times New Roman" pitchFamily="18" charset="0"/>
                        </a:rPr>
                      </a:br>
                      <a:r>
                        <a:rPr lang="fr-FR" sz="2400" b="1" i="0" u="none" strike="noStrike" dirty="0" smtClean="0">
                          <a:solidFill>
                            <a:srgbClr val="000000"/>
                          </a:solidFill>
                          <a:effectLst/>
                          <a:latin typeface="Times New Roman" pitchFamily="18" charset="0"/>
                          <a:cs typeface="Times New Roman" pitchFamily="18" charset="0"/>
                        </a:rPr>
                        <a:t>                    fumeurs CPS II</a:t>
                      </a:r>
                    </a:p>
                  </a:txBody>
                  <a:tcPr marL="9525" marR="9525" marT="9525"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fr-FR" sz="2400" b="1" i="1" u="none" strike="noStrike" dirty="0" smtClean="0">
                          <a:solidFill>
                            <a:srgbClr val="000000"/>
                          </a:solidFill>
                          <a:effectLst/>
                          <a:latin typeface="Times New Roman" pitchFamily="18" charset="0"/>
                          <a:cs typeface="Times New Roman" pitchFamily="18" charset="0"/>
                        </a:rPr>
                        <a:t>S*T</a:t>
                      </a:r>
                      <a:endParaRPr lang="fr-FR" sz="2400" b="1" i="1" u="none" strike="noStrike" dirty="0">
                        <a:solidFill>
                          <a:srgbClr val="000000"/>
                        </a:solidFill>
                        <a:effectLst/>
                        <a:latin typeface="Times New Roman" pitchFamily="18" charset="0"/>
                        <a:cs typeface="Times New Roman" pitchFamily="18" charset="0"/>
                      </a:endParaRPr>
                    </a:p>
                  </a:txBody>
                  <a:tcPr marL="9525" marR="9525" marT="9525"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fr-FR" sz="2400" b="1" i="0" u="none" strike="noStrike" dirty="0">
                          <a:solidFill>
                            <a:srgbClr val="000000"/>
                          </a:solidFill>
                          <a:effectLst/>
                          <a:latin typeface="Times New Roman" pitchFamily="18" charset="0"/>
                          <a:cs typeface="Times New Roman" pitchFamily="18" charset="0"/>
                        </a:rPr>
                        <a:t>(</a:t>
                      </a:r>
                      <a:r>
                        <a:rPr lang="fr-FR" sz="2400" b="1" i="0" u="none" strike="noStrike" dirty="0" smtClean="0">
                          <a:solidFill>
                            <a:srgbClr val="000000"/>
                          </a:solidFill>
                          <a:effectLst/>
                          <a:latin typeface="Times New Roman" pitchFamily="18" charset="0"/>
                          <a:cs typeface="Times New Roman" pitchFamily="18" charset="0"/>
                        </a:rPr>
                        <a:t>2)</a:t>
                      </a:r>
                      <a:endParaRPr lang="fr-FR" sz="2400" b="1" i="0" u="none" strike="noStrike" dirty="0">
                        <a:solidFill>
                          <a:srgbClr val="000000"/>
                        </a:solidFill>
                        <a:effectLst/>
                        <a:latin typeface="Times New Roman" pitchFamily="18" charset="0"/>
                        <a:cs typeface="Times New Roman" pitchFamily="18" charset="0"/>
                      </a:endParaRPr>
                    </a:p>
                  </a:txBody>
                  <a:tcPr marL="9525" marR="9525" marT="9525"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ctr"/>
                      <a:r>
                        <a:rPr lang="fr-FR" sz="2400" b="1" i="0" u="none" strike="noStrike" dirty="0">
                          <a:solidFill>
                            <a:srgbClr val="000000"/>
                          </a:solidFill>
                          <a:effectLst/>
                          <a:latin typeface="Times New Roman" pitchFamily="18" charset="0"/>
                          <a:cs typeface="Times New Roman" pitchFamily="18" charset="0"/>
                        </a:rPr>
                        <a:t>0</a:t>
                      </a:r>
                    </a:p>
                  </a:txBody>
                  <a:tcPr marL="9525" marR="9525" marT="9525"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ctr"/>
                      <a:r>
                        <a:rPr lang="fr-FR" sz="2400" b="1" i="0" u="none" strike="noStrike" dirty="0">
                          <a:solidFill>
                            <a:srgbClr val="000000"/>
                          </a:solidFill>
                          <a:effectLst/>
                          <a:latin typeface="Times New Roman" pitchFamily="18" charset="0"/>
                          <a:cs typeface="Times New Roman" pitchFamily="18" charset="0"/>
                        </a:rPr>
                        <a:t>23</a:t>
                      </a:r>
                    </a:p>
                  </a:txBody>
                  <a:tcPr marL="9525" marR="9525" marT="9525"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677381">
                <a:tc>
                  <a:txBody>
                    <a:bodyPr/>
                    <a:lstStyle/>
                    <a:p>
                      <a:pPr algn="l" fontAlgn="ctr"/>
                      <a:r>
                        <a:rPr lang="fr-FR" sz="2400" b="1" i="0" u="none" strike="noStrike" dirty="0" smtClean="0">
                          <a:solidFill>
                            <a:srgbClr val="000000"/>
                          </a:solidFill>
                          <a:effectLst/>
                          <a:latin typeface="Times New Roman" pitchFamily="18" charset="0"/>
                          <a:cs typeface="Times New Roman" pitchFamily="18" charset="0"/>
                        </a:rPr>
                        <a:t>Nombre attendu en France si </a:t>
                      </a:r>
                      <a:br>
                        <a:rPr lang="fr-FR" sz="2400" b="1" i="0" u="none" strike="noStrike" dirty="0" smtClean="0">
                          <a:solidFill>
                            <a:srgbClr val="000000"/>
                          </a:solidFill>
                          <a:effectLst/>
                          <a:latin typeface="Times New Roman" pitchFamily="18" charset="0"/>
                          <a:cs typeface="Times New Roman" pitchFamily="18" charset="0"/>
                        </a:rPr>
                      </a:br>
                      <a:r>
                        <a:rPr lang="fr-FR" sz="2400" b="1" i="0" u="none" strike="noStrike" dirty="0" smtClean="0">
                          <a:solidFill>
                            <a:srgbClr val="000000"/>
                          </a:solidFill>
                          <a:effectLst/>
                          <a:latin typeface="Times New Roman" pitchFamily="18" charset="0"/>
                          <a:cs typeface="Times New Roman" pitchFamily="18" charset="0"/>
                        </a:rPr>
                        <a:t>            taux pour 100 000 des </a:t>
                      </a:r>
                      <a:br>
                        <a:rPr lang="fr-FR" sz="2400" b="1" i="0" u="none" strike="noStrike" dirty="0" smtClean="0">
                          <a:solidFill>
                            <a:srgbClr val="000000"/>
                          </a:solidFill>
                          <a:effectLst/>
                          <a:latin typeface="Times New Roman" pitchFamily="18" charset="0"/>
                          <a:cs typeface="Times New Roman" pitchFamily="18" charset="0"/>
                        </a:rPr>
                      </a:br>
                      <a:r>
                        <a:rPr lang="fr-FR" sz="2400" b="1" i="0" u="none" strike="noStrike" dirty="0" smtClean="0">
                          <a:solidFill>
                            <a:srgbClr val="000000"/>
                          </a:solidFill>
                          <a:effectLst/>
                          <a:latin typeface="Times New Roman" pitchFamily="18" charset="0"/>
                          <a:cs typeface="Times New Roman" pitchFamily="18" charset="0"/>
                        </a:rPr>
                        <a:t>             non-fumeurs (CPSII)</a:t>
                      </a:r>
                      <a:endParaRPr lang="fr-FR" sz="2400" b="1" i="0" u="none" strike="noStrike" dirty="0">
                        <a:solidFill>
                          <a:srgbClr val="000000"/>
                        </a:solidFill>
                        <a:effectLst/>
                        <a:latin typeface="Times New Roman" pitchFamily="18" charset="0"/>
                        <a:cs typeface="Times New Roman" pitchFamily="18" charset="0"/>
                      </a:endParaRPr>
                    </a:p>
                  </a:txBody>
                  <a:tcPr marL="9525" marR="9525" marT="9525"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fr-FR" sz="2400" b="1" i="1" u="none" strike="noStrike" dirty="0" smtClean="0">
                          <a:solidFill>
                            <a:srgbClr val="000000"/>
                          </a:solidFill>
                          <a:effectLst/>
                          <a:latin typeface="Times New Roman" pitchFamily="18" charset="0"/>
                          <a:cs typeface="Times New Roman" pitchFamily="18" charset="0"/>
                        </a:rPr>
                        <a:t>NS*T</a:t>
                      </a:r>
                      <a:endParaRPr lang="fr-FR" sz="2400" b="1" i="1" u="none" strike="noStrike" dirty="0">
                        <a:solidFill>
                          <a:srgbClr val="000000"/>
                        </a:solidFill>
                        <a:effectLst/>
                        <a:latin typeface="Times New Roman" pitchFamily="18" charset="0"/>
                        <a:cs typeface="Times New Roman" pitchFamily="18" charset="0"/>
                      </a:endParaRPr>
                    </a:p>
                  </a:txBody>
                  <a:tcPr marL="9525" marR="9525" marT="9525"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fr-FR" sz="2400" b="1" i="0" u="none" strike="noStrike" dirty="0">
                          <a:solidFill>
                            <a:srgbClr val="000000"/>
                          </a:solidFill>
                          <a:effectLst/>
                          <a:latin typeface="Times New Roman" pitchFamily="18" charset="0"/>
                          <a:cs typeface="Times New Roman" pitchFamily="18" charset="0"/>
                        </a:rPr>
                        <a:t>(</a:t>
                      </a:r>
                      <a:r>
                        <a:rPr lang="fr-FR" sz="2400" b="1" i="0" u="none" strike="noStrike" dirty="0" smtClean="0">
                          <a:solidFill>
                            <a:srgbClr val="000000"/>
                          </a:solidFill>
                          <a:effectLst/>
                          <a:latin typeface="Times New Roman" pitchFamily="18" charset="0"/>
                          <a:cs typeface="Times New Roman" pitchFamily="18" charset="0"/>
                        </a:rPr>
                        <a:t>5)</a:t>
                      </a:r>
                      <a:endParaRPr lang="fr-FR" sz="2400" b="1" i="0" u="none" strike="noStrike" dirty="0">
                        <a:solidFill>
                          <a:srgbClr val="000000"/>
                        </a:solidFill>
                        <a:effectLst/>
                        <a:latin typeface="Times New Roman" pitchFamily="18" charset="0"/>
                        <a:cs typeface="Times New Roman" pitchFamily="18" charset="0"/>
                      </a:endParaRPr>
                    </a:p>
                  </a:txBody>
                  <a:tcPr marL="9525" marR="9525" marT="9525"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ctr"/>
                      <a:r>
                        <a:rPr lang="fr-FR" sz="2400" b="1" i="0" u="none" strike="noStrike" dirty="0">
                          <a:solidFill>
                            <a:srgbClr val="000000"/>
                          </a:solidFill>
                          <a:effectLst/>
                          <a:latin typeface="Times New Roman" pitchFamily="18" charset="0"/>
                          <a:cs typeface="Times New Roman" pitchFamily="18" charset="0"/>
                        </a:rPr>
                        <a:t>43</a:t>
                      </a:r>
                    </a:p>
                  </a:txBody>
                  <a:tcPr marL="9525" marR="9525" marT="9525"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fontAlgn="ctr"/>
                      <a:r>
                        <a:rPr lang="fr-FR" sz="2400" b="1" i="0" u="none" strike="noStrike" dirty="0">
                          <a:solidFill>
                            <a:srgbClr val="000000"/>
                          </a:solidFill>
                          <a:effectLst/>
                          <a:latin typeface="Times New Roman" pitchFamily="18" charset="0"/>
                          <a:cs typeface="Times New Roman" pitchFamily="18" charset="0"/>
                        </a:rPr>
                        <a:t>65</a:t>
                      </a:r>
                    </a:p>
                  </a:txBody>
                  <a:tcPr marL="9525" marR="9525" marT="9525"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558165">
                <a:tc>
                  <a:txBody>
                    <a:bodyPr/>
                    <a:lstStyle/>
                    <a:p>
                      <a:pPr algn="l" fontAlgn="ctr"/>
                      <a:r>
                        <a:rPr lang="fr-FR" sz="2400" b="1" i="0" u="none" strike="noStrike" dirty="0" smtClean="0">
                          <a:solidFill>
                            <a:srgbClr val="3333FF"/>
                          </a:solidFill>
                          <a:effectLst/>
                          <a:latin typeface="Times New Roman" pitchFamily="18" charset="0"/>
                          <a:cs typeface="Times New Roman" pitchFamily="18" charset="0"/>
                        </a:rPr>
                        <a:t>Pseudo prévalence</a:t>
                      </a:r>
                      <a:endParaRPr lang="fr-FR" sz="2400" b="1" i="0" u="none" strike="noStrike" dirty="0">
                        <a:solidFill>
                          <a:srgbClr val="3333FF"/>
                        </a:solidFill>
                        <a:effectLst/>
                        <a:latin typeface="Times New Roman" pitchFamily="18" charset="0"/>
                        <a:cs typeface="Times New Roman" pitchFamily="18" charset="0"/>
                      </a:endParaRPr>
                    </a:p>
                  </a:txBody>
                  <a:tcPr marL="9525" marR="9525" marT="9525" marB="0" anchor="ctr">
                    <a:lnL>
                      <a:noFill/>
                    </a:lnL>
                    <a:lnR>
                      <a:noFill/>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fontAlgn="ctr"/>
                      <a:r>
                        <a:rPr lang="fr-FR" sz="2400" b="1" i="0" u="none" strike="noStrike" dirty="0" smtClean="0">
                          <a:solidFill>
                            <a:srgbClr val="3333FF"/>
                          </a:solidFill>
                          <a:effectLst/>
                          <a:latin typeface="Times New Roman" pitchFamily="18" charset="0"/>
                          <a:cs typeface="Times New Roman" pitchFamily="18" charset="0"/>
                        </a:rPr>
                        <a:t>P= [(</a:t>
                      </a:r>
                      <a:r>
                        <a:rPr lang="fr-FR" sz="2400" b="1" i="0" u="none" strike="noStrike" dirty="0">
                          <a:solidFill>
                            <a:srgbClr val="3333FF"/>
                          </a:solidFill>
                          <a:effectLst/>
                          <a:latin typeface="Times New Roman" pitchFamily="18" charset="0"/>
                          <a:cs typeface="Times New Roman" pitchFamily="18" charset="0"/>
                        </a:rPr>
                        <a:t>1)-(5)]/[(4)-(5)]</a:t>
                      </a:r>
                    </a:p>
                  </a:txBody>
                  <a:tcPr marL="9525" marR="9525" marT="9525" marB="0" anchor="ctr">
                    <a:lnL>
                      <a:noFill/>
                    </a:lnL>
                    <a:lnR>
                      <a:noFill/>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fr-FR" sz="2000" b="1" i="0" u="none" strike="noStrike" dirty="0">
                        <a:solidFill>
                          <a:srgbClr val="000000"/>
                        </a:solidFill>
                        <a:effectLst/>
                        <a:latin typeface="Times New Roman" pitchFamily="18" charset="0"/>
                        <a:cs typeface="Times New Roman" pitchFamily="18" charset="0"/>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r>
                        <a:rPr lang="fr-FR" sz="2400" b="1" i="0" u="none" strike="noStrike" dirty="0">
                          <a:solidFill>
                            <a:srgbClr val="3333FF"/>
                          </a:solidFill>
                          <a:effectLst/>
                          <a:latin typeface="Times New Roman" pitchFamily="18" charset="0"/>
                          <a:cs typeface="Times New Roman" pitchFamily="18" charset="0"/>
                        </a:rPr>
                        <a:t>0%</a:t>
                      </a:r>
                    </a:p>
                  </a:txBody>
                  <a:tcPr marL="9525" marR="9525" marT="9525" marB="0" anchor="ctr">
                    <a:lnL>
                      <a:noFill/>
                    </a:lnL>
                    <a:lnR>
                      <a:noFill/>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fr-FR" sz="2400" b="1" i="0" u="none" strike="noStrike" dirty="0">
                          <a:solidFill>
                            <a:srgbClr val="3333FF"/>
                          </a:solidFill>
                          <a:effectLst/>
                          <a:latin typeface="Times New Roman" pitchFamily="18" charset="0"/>
                          <a:cs typeface="Times New Roman" pitchFamily="18" charset="0"/>
                        </a:rPr>
                        <a:t>53%</a:t>
                      </a:r>
                    </a:p>
                  </a:txBody>
                  <a:tcPr marL="9525" marR="9525" marT="9525" marB="0" anchor="ctr">
                    <a:lnL>
                      <a:noFill/>
                    </a:lnL>
                    <a:lnR>
                      <a:noFill/>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26014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115616" y="404664"/>
            <a:ext cx="3960440" cy="369332"/>
          </a:xfrm>
          <a:prstGeom prst="rect">
            <a:avLst/>
          </a:prstGeom>
          <a:noFill/>
        </p:spPr>
        <p:txBody>
          <a:bodyPr wrap="square" rtlCol="0">
            <a:spAutoFit/>
          </a:bodyPr>
          <a:lstStyle/>
          <a:p>
            <a:r>
              <a:rPr lang="fr-FR" dirty="0" smtClean="0"/>
              <a:t>Méthode (Peto &amp; Lopez, Lancet 1992) </a:t>
            </a:r>
            <a:endParaRPr lang="fr-FR" dirty="0"/>
          </a:p>
        </p:txBody>
      </p:sp>
      <p:sp>
        <p:nvSpPr>
          <p:cNvPr id="4" name="Ellipse 3"/>
          <p:cNvSpPr/>
          <p:nvPr/>
        </p:nvSpPr>
        <p:spPr>
          <a:xfrm>
            <a:off x="467544" y="1268760"/>
            <a:ext cx="2808312" cy="151216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Estimation mortalité par cancer du poumon</a:t>
            </a:r>
            <a:endParaRPr lang="fr-FR" sz="2400" b="1" dirty="0">
              <a:solidFill>
                <a:schemeClr val="tx1"/>
              </a:solidFill>
            </a:endParaRPr>
          </a:p>
        </p:txBody>
      </p:sp>
      <p:sp>
        <p:nvSpPr>
          <p:cNvPr id="5" name="Ellipse 4"/>
          <p:cNvSpPr/>
          <p:nvPr/>
        </p:nvSpPr>
        <p:spPr>
          <a:xfrm>
            <a:off x="4716016" y="1844824"/>
            <a:ext cx="2808312" cy="151216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Indicateur indirect d’exposition au tabac</a:t>
            </a:r>
            <a:endParaRPr lang="fr-FR" sz="2400" b="1" dirty="0">
              <a:solidFill>
                <a:schemeClr val="tx1"/>
              </a:solidFill>
            </a:endParaRPr>
          </a:p>
        </p:txBody>
      </p:sp>
      <p:sp>
        <p:nvSpPr>
          <p:cNvPr id="6" name="Ellipse 5"/>
          <p:cNvSpPr/>
          <p:nvPr/>
        </p:nvSpPr>
        <p:spPr>
          <a:xfrm>
            <a:off x="4860032" y="3309140"/>
            <a:ext cx="2808312" cy="151216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Proportion de fumeurs</a:t>
            </a:r>
            <a:endParaRPr lang="fr-FR" sz="2400" b="1" dirty="0">
              <a:solidFill>
                <a:schemeClr val="tx1"/>
              </a:solidFill>
            </a:endParaRPr>
          </a:p>
        </p:txBody>
      </p:sp>
      <p:sp>
        <p:nvSpPr>
          <p:cNvPr id="8" name="Flèche vers le bas 7"/>
          <p:cNvSpPr/>
          <p:nvPr/>
        </p:nvSpPr>
        <p:spPr>
          <a:xfrm rot="16895262">
            <a:off x="3282412" y="1571512"/>
            <a:ext cx="1440160" cy="136815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vers le bas 8"/>
          <p:cNvSpPr/>
          <p:nvPr/>
        </p:nvSpPr>
        <p:spPr>
          <a:xfrm rot="3286158">
            <a:off x="3543250" y="4137232"/>
            <a:ext cx="1440160" cy="136815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179512" y="4509120"/>
            <a:ext cx="3456384" cy="151216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Estimation mortalité attribuable au tabac pour les autres maladies cancer du poumon</a:t>
            </a:r>
            <a:endParaRPr lang="fr-FR" b="1" dirty="0">
              <a:solidFill>
                <a:schemeClr val="tx1"/>
              </a:solidFill>
            </a:endParaRPr>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953" r="9628"/>
          <a:stretch/>
        </p:blipFill>
        <p:spPr bwMode="auto">
          <a:xfrm>
            <a:off x="179512" y="2774789"/>
            <a:ext cx="936104" cy="910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Flèche vers le bas 10"/>
          <p:cNvSpPr/>
          <p:nvPr/>
        </p:nvSpPr>
        <p:spPr>
          <a:xfrm>
            <a:off x="7164288" y="2625064"/>
            <a:ext cx="1440160" cy="136815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995995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32048"/>
            <a:ext cx="8229600" cy="1143000"/>
          </a:xfrm>
        </p:spPr>
        <p:txBody>
          <a:bodyPr>
            <a:noAutofit/>
          </a:bodyPr>
          <a:lstStyle/>
          <a:p>
            <a:r>
              <a:rPr lang="fr-FR" sz="3600" b="1" dirty="0" smtClean="0">
                <a:solidFill>
                  <a:srgbClr val="3333FF"/>
                </a:solidFill>
              </a:rPr>
              <a:t>Etape 3 :Mortalité attribuable au tabac pour les autres maladies</a:t>
            </a:r>
            <a:endParaRPr lang="fr-FR" sz="3600" b="1" dirty="0">
              <a:solidFill>
                <a:srgbClr val="3333FF"/>
              </a:solidFill>
            </a:endParaRP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179512" y="1196752"/>
                <a:ext cx="8712968" cy="4525963"/>
              </a:xfrm>
            </p:spPr>
            <p:txBody>
              <a:bodyPr>
                <a:noAutofit/>
              </a:bodyPr>
              <a:lstStyle/>
              <a:p>
                <a:r>
                  <a:rPr lang="fr-FR" b="1" dirty="0" smtClean="0"/>
                  <a:t>Fraction attribuable au tabac</a:t>
                </a:r>
              </a:p>
              <a:p>
                <a:pPr marL="0" indent="0">
                  <a:buNone/>
                </a:pPr>
                <a:r>
                  <a:rPr lang="fr-FR" b="1" dirty="0" smtClean="0"/>
                  <a:t>	Formule de Levin  FA</a:t>
                </a:r>
                <a:r>
                  <a:rPr lang="fr-FR" b="1" dirty="0"/>
                  <a:t>=</a:t>
                </a:r>
                <a14:m>
                  <m:oMath xmlns:m="http://schemas.openxmlformats.org/officeDocument/2006/math">
                    <m:f>
                      <m:fPr>
                        <m:ctrlPr>
                          <a:rPr lang="fr-FR" b="1" i="1">
                            <a:latin typeface="Cambria Math"/>
                          </a:rPr>
                        </m:ctrlPr>
                      </m:fPr>
                      <m:num>
                        <m:r>
                          <a:rPr lang="en-GB" b="1" i="1">
                            <a:latin typeface="Cambria Math"/>
                          </a:rPr>
                          <m:t>𝑷</m:t>
                        </m:r>
                        <m:r>
                          <a:rPr lang="fr-FR" b="1" i="1">
                            <a:latin typeface="Cambria Math"/>
                          </a:rPr>
                          <m:t> (</m:t>
                        </m:r>
                        <m:r>
                          <a:rPr lang="en-GB" b="1" i="1">
                            <a:latin typeface="Cambria Math"/>
                          </a:rPr>
                          <m:t>𝑹𝑹</m:t>
                        </m:r>
                        <m:r>
                          <a:rPr lang="fr-FR" b="1" i="1">
                            <a:latin typeface="Cambria Math"/>
                          </a:rPr>
                          <m:t>−</m:t>
                        </m:r>
                        <m:r>
                          <a:rPr lang="en-GB" b="1" i="1">
                            <a:latin typeface="Cambria Math"/>
                          </a:rPr>
                          <m:t>𝟏</m:t>
                        </m:r>
                        <m:r>
                          <a:rPr lang="fr-FR" b="1" i="1">
                            <a:latin typeface="Cambria Math"/>
                          </a:rPr>
                          <m:t>)</m:t>
                        </m:r>
                      </m:num>
                      <m:den>
                        <m:r>
                          <a:rPr lang="en-GB" b="1" i="1">
                            <a:latin typeface="Cambria Math"/>
                          </a:rPr>
                          <m:t>𝟏</m:t>
                        </m:r>
                        <m:r>
                          <a:rPr lang="fr-FR" b="1" i="1">
                            <a:latin typeface="Cambria Math"/>
                          </a:rPr>
                          <m:t>+</m:t>
                        </m:r>
                        <m:r>
                          <a:rPr lang="en-GB" b="1" i="1">
                            <a:latin typeface="Cambria Math"/>
                          </a:rPr>
                          <m:t>𝑷</m:t>
                        </m:r>
                        <m:r>
                          <a:rPr lang="fr-FR" b="1" i="1">
                            <a:latin typeface="Cambria Math"/>
                          </a:rPr>
                          <m:t> (</m:t>
                        </m:r>
                        <m:r>
                          <a:rPr lang="en-GB" b="1" i="1">
                            <a:latin typeface="Cambria Math"/>
                          </a:rPr>
                          <m:t>𝑹𝑹</m:t>
                        </m:r>
                        <m:r>
                          <a:rPr lang="fr-FR" b="1" i="1">
                            <a:latin typeface="Cambria Math"/>
                          </a:rPr>
                          <m:t>−</m:t>
                        </m:r>
                        <m:r>
                          <a:rPr lang="en-GB" b="1" i="1">
                            <a:latin typeface="Cambria Math"/>
                          </a:rPr>
                          <m:t>𝟏</m:t>
                        </m:r>
                        <m:r>
                          <a:rPr lang="fr-FR" b="1" i="1">
                            <a:latin typeface="Cambria Math"/>
                          </a:rPr>
                          <m:t>)</m:t>
                        </m:r>
                      </m:den>
                    </m:f>
                  </m:oMath>
                </a14:m>
                <a:endParaRPr lang="fr-FR" b="1" dirty="0"/>
              </a:p>
              <a:p>
                <a:r>
                  <a:rPr lang="fr-FR" b="1" dirty="0"/>
                  <a:t>où RR est le risque relatif de la maladie chez les fumeurs comparés aux non-fumeurs et P la proportion de fumeurs estimée à partir de la mortalité par cancer </a:t>
                </a:r>
                <a:r>
                  <a:rPr lang="fr-FR" b="1"/>
                  <a:t>du </a:t>
                </a:r>
                <a:r>
                  <a:rPr lang="fr-FR" b="1" smtClean="0"/>
                  <a:t>poumon.</a:t>
                </a:r>
                <a:endParaRPr lang="fr-FR" b="1" dirty="0"/>
              </a:p>
              <a:p>
                <a:r>
                  <a:rPr lang="fr-FR" b="1" dirty="0"/>
                  <a:t>La mortalité attribuable au tabac pour une maladie est le produit de la mortalité observée pour cette pathologie et de la fraction </a:t>
                </a:r>
                <a:r>
                  <a:rPr lang="fr-FR" b="1"/>
                  <a:t>attribuable </a:t>
                </a:r>
                <a:r>
                  <a:rPr lang="fr-FR" b="1" smtClean="0"/>
                  <a:t>FA.</a:t>
                </a:r>
                <a:r>
                  <a:rPr lang="fr-FR" b="1" dirty="0"/>
                  <a:t/>
                </a:r>
                <a:br>
                  <a:rPr lang="fr-FR" b="1" dirty="0"/>
                </a:br>
                <a:endParaRPr lang="fr-FR" b="1"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179512" y="1196752"/>
                <a:ext cx="8712968" cy="4525963"/>
              </a:xfrm>
              <a:blipFill rotWithShape="1">
                <a:blip r:embed="rId2"/>
                <a:stretch>
                  <a:fillRect l="-1538" t="-1750" r="-350" b="-28264"/>
                </a:stretch>
              </a:blipFill>
            </p:spPr>
            <p:txBody>
              <a:bodyPr/>
              <a:lstStyle/>
              <a:p>
                <a:r>
                  <a:rPr lang="fr-FR">
                    <a:noFill/>
                  </a:rPr>
                  <a:t> </a:t>
                </a:r>
              </a:p>
            </p:txBody>
          </p:sp>
        </mc:Fallback>
      </mc:AlternateContent>
    </p:spTree>
    <p:extLst>
      <p:ext uri="{BB962C8B-B14F-4D97-AF65-F5344CB8AC3E}">
        <p14:creationId xmlns:p14="http://schemas.microsoft.com/office/powerpoint/2010/main" val="927563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784976" cy="1143000"/>
          </a:xfrm>
        </p:spPr>
        <p:txBody>
          <a:bodyPr>
            <a:noAutofit/>
          </a:bodyPr>
          <a:lstStyle/>
          <a:p>
            <a:r>
              <a:rPr lang="fr-FR" sz="3600" b="1" smtClean="0">
                <a:solidFill>
                  <a:srgbClr val="3333FF"/>
                </a:solidFill>
              </a:rPr>
              <a:t>Mortalité attribuable au tabac en France par sexe et par an, tous les 5 ans</a:t>
            </a:r>
            <a:endParaRPr lang="fr-FR" sz="3600" b="1">
              <a:solidFill>
                <a:srgbClr val="3333FF"/>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val="4149195973"/>
              </p:ext>
            </p:extLst>
          </p:nvPr>
        </p:nvGraphicFramePr>
        <p:xfrm>
          <a:off x="107504" y="1700808"/>
          <a:ext cx="9036496" cy="3874094"/>
        </p:xfrm>
        <a:graphic>
          <a:graphicData uri="http://schemas.openxmlformats.org/drawingml/2006/table">
            <a:tbl>
              <a:tblPr firstRow="1" firstCol="1" bandRow="1" bandCol="1"/>
              <a:tblGrid>
                <a:gridCol w="734674"/>
                <a:gridCol w="1175479"/>
                <a:gridCol w="734674"/>
                <a:gridCol w="881609"/>
                <a:gridCol w="1226092"/>
                <a:gridCol w="552459"/>
                <a:gridCol w="959709"/>
                <a:gridCol w="1152128"/>
                <a:gridCol w="648072"/>
                <a:gridCol w="971600"/>
              </a:tblGrid>
              <a:tr h="104682">
                <a:tc rowSpan="3">
                  <a:txBody>
                    <a:bodyPr/>
                    <a:lstStyle/>
                    <a:p>
                      <a:pPr algn="r">
                        <a:spcAft>
                          <a:spcPts val="0"/>
                        </a:spcAft>
                      </a:pPr>
                      <a:r>
                        <a:rPr lang="fr-FR" sz="1800" b="1" noProof="0" dirty="0" smtClean="0">
                          <a:solidFill>
                            <a:srgbClr val="000000"/>
                          </a:solidFill>
                          <a:effectLst/>
                          <a:latin typeface="Calibri"/>
                          <a:ea typeface="Times New Roman"/>
                          <a:cs typeface="Calibri"/>
                        </a:rPr>
                        <a:t>Année</a:t>
                      </a:r>
                      <a:endParaRPr lang="fr-FR" sz="1800" b="1" noProof="0" dirty="0">
                        <a:effectLst/>
                        <a:latin typeface="Times New Roman"/>
                        <a:ea typeface="Times New Roman"/>
                      </a:endParaRPr>
                    </a:p>
                  </a:txBody>
                  <a:tcPr marL="23018" marR="230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fr-FR" sz="2400" b="1" noProof="0" dirty="0" smtClean="0">
                          <a:solidFill>
                            <a:srgbClr val="000000"/>
                          </a:solidFill>
                          <a:effectLst/>
                          <a:latin typeface="Calibri"/>
                          <a:ea typeface="Times New Roman"/>
                          <a:cs typeface="Calibri"/>
                        </a:rPr>
                        <a:t>Hommes</a:t>
                      </a:r>
                      <a:endParaRPr lang="fr-FR" sz="2400" b="1" noProof="0" dirty="0">
                        <a:effectLst/>
                        <a:latin typeface="Times New Roman"/>
                        <a:ea typeface="Times New Roman"/>
                      </a:endParaRPr>
                    </a:p>
                  </a:txBody>
                  <a:tcPr marL="23018" marR="230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algn="ctr">
                        <a:spcAft>
                          <a:spcPts val="0"/>
                        </a:spcAft>
                      </a:pPr>
                      <a:r>
                        <a:rPr lang="fr-FR" sz="2400" b="1" noProof="0" dirty="0" smtClean="0">
                          <a:solidFill>
                            <a:srgbClr val="000000"/>
                          </a:solidFill>
                          <a:effectLst/>
                          <a:latin typeface="Calibri"/>
                          <a:ea typeface="Times New Roman"/>
                          <a:cs typeface="Calibri"/>
                        </a:rPr>
                        <a:t>Femmes</a:t>
                      </a:r>
                      <a:endParaRPr lang="fr-FR" sz="2400" b="1" noProof="0" dirty="0">
                        <a:effectLst/>
                        <a:latin typeface="Times New Roman"/>
                        <a:ea typeface="Times New Roman"/>
                      </a:endParaRPr>
                    </a:p>
                  </a:txBody>
                  <a:tcPr marL="23018" marR="230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algn="ctr"/>
                      <a:r>
                        <a:rPr lang="fr-FR" sz="2400" b="1" noProof="0" dirty="0" smtClean="0"/>
                        <a:t>Total</a:t>
                      </a:r>
                      <a:endParaRPr lang="fr-FR" sz="2400" b="1" noProof="0" dirty="0"/>
                    </a:p>
                  </a:txBody>
                  <a:tcPr marL="23018" marR="230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399374">
                <a:tc vMerge="1">
                  <a:txBody>
                    <a:bodyPr/>
                    <a:lstStyle/>
                    <a:p>
                      <a:endParaRPr lang="fr-FR"/>
                    </a:p>
                  </a:txBody>
                  <a:tcPr/>
                </a:tc>
                <a:tc gridSpan="2">
                  <a:txBody>
                    <a:bodyPr/>
                    <a:lstStyle/>
                    <a:p>
                      <a:pPr algn="ctr">
                        <a:spcAft>
                          <a:spcPts val="0"/>
                        </a:spcAft>
                      </a:pPr>
                      <a:r>
                        <a:rPr lang="fr-FR" sz="2000" b="1" noProof="0" dirty="0" smtClean="0">
                          <a:solidFill>
                            <a:srgbClr val="000000"/>
                          </a:solidFill>
                          <a:effectLst/>
                          <a:latin typeface="Calibri"/>
                          <a:ea typeface="Times New Roman"/>
                          <a:cs typeface="Calibri"/>
                        </a:rPr>
                        <a:t>Décès (milliers)</a:t>
                      </a:r>
                      <a:endParaRPr lang="fr-FR" sz="2000" b="1" noProof="0" dirty="0">
                        <a:effectLst/>
                        <a:latin typeface="Times New Roman"/>
                        <a:ea typeface="Times New Roman"/>
                      </a:endParaRPr>
                    </a:p>
                  </a:txBody>
                  <a:tcPr marL="23018" marR="2301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rowSpan="2">
                  <a:txBody>
                    <a:bodyPr/>
                    <a:lstStyle/>
                    <a:p>
                      <a:pPr algn="ctr">
                        <a:spcAft>
                          <a:spcPts val="0"/>
                        </a:spcAft>
                      </a:pPr>
                      <a:r>
                        <a:rPr lang="fr-FR" sz="1800" b="1" noProof="0" dirty="0" smtClean="0">
                          <a:effectLst/>
                          <a:latin typeface="Times New Roman"/>
                          <a:ea typeface="Times New Roman"/>
                        </a:rPr>
                        <a:t>% </a:t>
                      </a:r>
                      <a:r>
                        <a:rPr lang="fr-FR" sz="1800" b="1" noProof="0" dirty="0" err="1" smtClean="0">
                          <a:effectLst/>
                          <a:latin typeface="Times New Roman"/>
                          <a:ea typeface="Times New Roman"/>
                        </a:rPr>
                        <a:t>attri-buable</a:t>
                      </a:r>
                      <a:endParaRPr lang="fr-FR" sz="1800" b="1" noProof="0" dirty="0">
                        <a:effectLst/>
                        <a:latin typeface="Times New Roman"/>
                        <a:ea typeface="Times New Roman"/>
                      </a:endParaRPr>
                    </a:p>
                  </a:txBody>
                  <a:tcPr marL="23018" marR="230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fr-FR" sz="2000" b="1" noProof="0" dirty="0" smtClean="0">
                          <a:solidFill>
                            <a:srgbClr val="000000"/>
                          </a:solidFill>
                          <a:effectLst/>
                          <a:latin typeface="Calibri"/>
                          <a:ea typeface="Times New Roman"/>
                          <a:cs typeface="Calibri"/>
                        </a:rPr>
                        <a:t>Décès (milliers)</a:t>
                      </a:r>
                      <a:endParaRPr lang="fr-FR" sz="2000" b="1" noProof="0" dirty="0">
                        <a:effectLst/>
                        <a:latin typeface="Times New Roman"/>
                        <a:ea typeface="Times New Roman"/>
                      </a:endParaRPr>
                    </a:p>
                  </a:txBody>
                  <a:tcPr marL="23018" marR="2301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rowSpan="2">
                  <a:txBody>
                    <a:bodyPr/>
                    <a:lstStyle/>
                    <a:p>
                      <a:pPr algn="ctr">
                        <a:spcAft>
                          <a:spcPts val="0"/>
                        </a:spcAft>
                      </a:pPr>
                      <a:r>
                        <a:rPr lang="fr-FR" sz="1800" b="1" noProof="0" dirty="0" smtClean="0">
                          <a:effectLst/>
                          <a:latin typeface="Times New Roman"/>
                          <a:ea typeface="Times New Roman"/>
                        </a:rPr>
                        <a:t>% </a:t>
                      </a:r>
                      <a:r>
                        <a:rPr lang="fr-FR" sz="1800" b="1" noProof="0" dirty="0" err="1" smtClean="0">
                          <a:effectLst/>
                          <a:latin typeface="Times New Roman"/>
                          <a:ea typeface="Times New Roman"/>
                        </a:rPr>
                        <a:t>attri-buable</a:t>
                      </a:r>
                      <a:endParaRPr lang="fr-FR" sz="1800" b="1" noProof="0" dirty="0">
                        <a:effectLst/>
                        <a:latin typeface="Times New Roman"/>
                        <a:ea typeface="Times New Roman"/>
                      </a:endParaRPr>
                    </a:p>
                  </a:txBody>
                  <a:tcPr marL="23018" marR="230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fr-FR" sz="2000" b="1" noProof="0" dirty="0" smtClean="0">
                          <a:solidFill>
                            <a:srgbClr val="000000"/>
                          </a:solidFill>
                          <a:effectLst/>
                          <a:latin typeface="Calibri"/>
                          <a:ea typeface="Times New Roman"/>
                          <a:cs typeface="Calibri"/>
                        </a:rPr>
                        <a:t>Décès (milliers)</a:t>
                      </a:r>
                      <a:endParaRPr lang="fr-FR" sz="2000" b="1" noProof="0" dirty="0">
                        <a:effectLst/>
                        <a:latin typeface="Times New Roman"/>
                        <a:ea typeface="Times New Roman"/>
                      </a:endParaRPr>
                    </a:p>
                  </a:txBody>
                  <a:tcPr marL="23018" marR="2301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noProof="0" dirty="0" smtClean="0">
                          <a:effectLst/>
                          <a:latin typeface="Times New Roman"/>
                          <a:ea typeface="Times New Roman"/>
                        </a:rPr>
                        <a:t>% </a:t>
                      </a:r>
                      <a:r>
                        <a:rPr lang="fr-FR" sz="1800" b="1" noProof="0" dirty="0" err="1" smtClean="0">
                          <a:effectLst/>
                          <a:latin typeface="Times New Roman"/>
                          <a:ea typeface="Times New Roman"/>
                        </a:rPr>
                        <a:t>attri-buable</a:t>
                      </a:r>
                      <a:endParaRPr lang="fr-FR" sz="1800" b="1" noProof="0" dirty="0" smtClean="0">
                        <a:effectLst/>
                        <a:latin typeface="Times New Roman"/>
                        <a:ea typeface="Times New Roman"/>
                      </a:endParaRPr>
                    </a:p>
                  </a:txBody>
                  <a:tcPr marL="23018" marR="230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vMerge="1">
                  <a:txBody>
                    <a:bodyPr/>
                    <a:lstStyle/>
                    <a:p>
                      <a:endParaRPr lang="fr-FR"/>
                    </a:p>
                  </a:txBody>
                  <a:tcPr/>
                </a:tc>
                <a:tc>
                  <a:txBody>
                    <a:bodyPr/>
                    <a:lstStyle/>
                    <a:p>
                      <a:pPr algn="ctr">
                        <a:spcAft>
                          <a:spcPts val="0"/>
                        </a:spcAft>
                      </a:pPr>
                      <a:r>
                        <a:rPr lang="fr-FR" sz="1800" b="1" noProof="0" smtClean="0">
                          <a:solidFill>
                            <a:srgbClr val="000000"/>
                          </a:solidFill>
                          <a:effectLst/>
                          <a:latin typeface="Calibri"/>
                          <a:ea typeface="Times New Roman"/>
                          <a:cs typeface="Calibri"/>
                        </a:rPr>
                        <a:t>Attribuable tabac</a:t>
                      </a:r>
                      <a:endParaRPr lang="fr-FR" sz="1800" b="1" noProof="0">
                        <a:effectLst/>
                        <a:latin typeface="Times New Roman"/>
                        <a:ea typeface="Times New Roman"/>
                      </a:endParaRPr>
                    </a:p>
                  </a:txBody>
                  <a:tcPr marL="23018" marR="2301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noProof="0" smtClean="0">
                          <a:solidFill>
                            <a:srgbClr val="000000"/>
                          </a:solidFill>
                          <a:effectLst/>
                          <a:latin typeface="Calibri"/>
                          <a:ea typeface="Times New Roman"/>
                          <a:cs typeface="Calibri"/>
                        </a:rPr>
                        <a:t>Total</a:t>
                      </a:r>
                      <a:endParaRPr lang="fr-FR" sz="1800" b="1" noProof="0">
                        <a:effectLst/>
                        <a:latin typeface="Times New Roman"/>
                        <a:ea typeface="Times New Roman"/>
                      </a:endParaRPr>
                    </a:p>
                  </a:txBody>
                  <a:tcPr marL="23018" marR="230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a:spcAft>
                          <a:spcPts val="0"/>
                        </a:spcAft>
                      </a:pPr>
                      <a:r>
                        <a:rPr lang="fr-FR" sz="1800" b="1" noProof="0" smtClean="0">
                          <a:solidFill>
                            <a:srgbClr val="000000"/>
                          </a:solidFill>
                          <a:effectLst/>
                          <a:latin typeface="Calibri"/>
                          <a:ea typeface="Times New Roman"/>
                          <a:cs typeface="Calibri"/>
                        </a:rPr>
                        <a:t>Attribuable tabac</a:t>
                      </a:r>
                      <a:endParaRPr lang="fr-FR" sz="1800" b="1" noProof="0">
                        <a:effectLst/>
                        <a:latin typeface="Times New Roman"/>
                        <a:ea typeface="Times New Roman"/>
                      </a:endParaRPr>
                    </a:p>
                  </a:txBody>
                  <a:tcPr marL="23018" marR="2301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noProof="0" smtClean="0">
                          <a:solidFill>
                            <a:srgbClr val="000000"/>
                          </a:solidFill>
                          <a:effectLst/>
                          <a:latin typeface="Calibri"/>
                          <a:ea typeface="Times New Roman"/>
                          <a:cs typeface="Calibri"/>
                        </a:rPr>
                        <a:t>Total</a:t>
                      </a:r>
                      <a:endParaRPr lang="fr-FR" sz="1800" b="1" noProof="0">
                        <a:effectLst/>
                        <a:latin typeface="Times New Roman"/>
                        <a:ea typeface="Times New Roman"/>
                      </a:endParaRPr>
                    </a:p>
                  </a:txBody>
                  <a:tcPr marL="23018" marR="230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a:spcAft>
                          <a:spcPts val="0"/>
                        </a:spcAft>
                      </a:pPr>
                      <a:r>
                        <a:rPr lang="fr-FR" sz="1800" b="1" noProof="0" smtClean="0">
                          <a:solidFill>
                            <a:srgbClr val="000000"/>
                          </a:solidFill>
                          <a:effectLst/>
                          <a:latin typeface="Calibri"/>
                          <a:ea typeface="Times New Roman"/>
                          <a:cs typeface="Calibri"/>
                        </a:rPr>
                        <a:t>Attribuable tabac</a:t>
                      </a:r>
                      <a:endParaRPr lang="fr-FR" sz="1800" b="1" noProof="0">
                        <a:effectLst/>
                        <a:latin typeface="Times New Roman"/>
                        <a:ea typeface="Times New Roman"/>
                      </a:endParaRPr>
                    </a:p>
                  </a:txBody>
                  <a:tcPr marL="23018" marR="2301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noProof="0" dirty="0" smtClean="0">
                          <a:solidFill>
                            <a:srgbClr val="000000"/>
                          </a:solidFill>
                          <a:effectLst/>
                          <a:latin typeface="Calibri"/>
                          <a:ea typeface="Times New Roman"/>
                          <a:cs typeface="Calibri"/>
                        </a:rPr>
                        <a:t>Total</a:t>
                      </a:r>
                      <a:endParaRPr lang="fr-FR" sz="1800" b="1" noProof="0" dirty="0">
                        <a:effectLst/>
                        <a:latin typeface="Times New Roman"/>
                        <a:ea typeface="Times New Roman"/>
                      </a:endParaRPr>
                    </a:p>
                  </a:txBody>
                  <a:tcPr marL="23018" marR="2301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r>
              <a:tr h="291101">
                <a:tc>
                  <a:txBody>
                    <a:bodyPr/>
                    <a:lstStyle/>
                    <a:p>
                      <a:pPr algn="r">
                        <a:spcAft>
                          <a:spcPts val="0"/>
                        </a:spcAft>
                      </a:pPr>
                      <a:r>
                        <a:rPr lang="en-US" sz="2400" b="1" dirty="0">
                          <a:solidFill>
                            <a:srgbClr val="000000"/>
                          </a:solidFill>
                          <a:effectLst/>
                          <a:latin typeface="Calibri"/>
                          <a:ea typeface="Times New Roman"/>
                          <a:cs typeface="Calibri"/>
                        </a:rPr>
                        <a:t>1980</a:t>
                      </a:r>
                      <a:endParaRPr lang="fr-FR" sz="2400" b="1" dirty="0">
                        <a:effectLst/>
                        <a:latin typeface="Times New Roman"/>
                        <a:ea typeface="Times New Roman"/>
                      </a:endParaRPr>
                    </a:p>
                  </a:txBody>
                  <a:tcPr marL="23018" marR="2301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2400" b="1" dirty="0">
                          <a:solidFill>
                            <a:srgbClr val="000000"/>
                          </a:solidFill>
                          <a:effectLst/>
                          <a:latin typeface="Calibri"/>
                          <a:ea typeface="Times New Roman"/>
                          <a:cs typeface="Calibri"/>
                        </a:rPr>
                        <a:t>63</a:t>
                      </a:r>
                      <a:endParaRPr lang="fr-FR" sz="2400" b="1" dirty="0">
                        <a:effectLst/>
                        <a:latin typeface="Times New Roman"/>
                        <a:ea typeface="Times New Roman"/>
                      </a:endParaRPr>
                    </a:p>
                  </a:txBody>
                  <a:tcPr marL="23018" marR="2301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2400" b="1" dirty="0">
                          <a:solidFill>
                            <a:srgbClr val="000000"/>
                          </a:solidFill>
                          <a:effectLst/>
                          <a:latin typeface="Calibri"/>
                          <a:ea typeface="Times New Roman"/>
                        </a:rPr>
                        <a:t>285</a:t>
                      </a:r>
                      <a:endParaRPr lang="fr-FR" sz="2400" b="1" dirty="0">
                        <a:effectLst/>
                        <a:latin typeface="Times New Roman"/>
                        <a:ea typeface="Times New Roman"/>
                      </a:endParaRPr>
                    </a:p>
                  </a:txBody>
                  <a:tcPr marL="23018" marR="2301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2400" b="1" dirty="0">
                          <a:solidFill>
                            <a:srgbClr val="000000"/>
                          </a:solidFill>
                          <a:effectLst/>
                          <a:latin typeface="Calibri"/>
                          <a:ea typeface="Times New Roman"/>
                        </a:rPr>
                        <a:t>22%</a:t>
                      </a:r>
                      <a:endParaRPr lang="fr-FR" sz="2400" b="1" dirty="0">
                        <a:effectLst/>
                        <a:latin typeface="Times New Roman"/>
                        <a:ea typeface="Times New Roman"/>
                      </a:endParaRPr>
                    </a:p>
                  </a:txBody>
                  <a:tcPr marL="23018" marR="2301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2400" b="1" smtClean="0">
                          <a:solidFill>
                            <a:srgbClr val="000000"/>
                          </a:solidFill>
                          <a:effectLst/>
                          <a:latin typeface="Calibri"/>
                          <a:ea typeface="Times New Roman"/>
                        </a:rPr>
                        <a:t>2.7</a:t>
                      </a:r>
                      <a:endParaRPr lang="fr-FR" sz="2400" b="1" dirty="0">
                        <a:effectLst/>
                        <a:latin typeface="Times New Roman"/>
                        <a:ea typeface="Times New Roman"/>
                      </a:endParaRPr>
                    </a:p>
                  </a:txBody>
                  <a:tcPr marL="23018" marR="2301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2400" b="1">
                          <a:solidFill>
                            <a:srgbClr val="000000"/>
                          </a:solidFill>
                          <a:effectLst/>
                          <a:latin typeface="Calibri"/>
                          <a:ea typeface="Times New Roman"/>
                        </a:rPr>
                        <a:t>262</a:t>
                      </a:r>
                      <a:endParaRPr lang="fr-FR" sz="2400" b="1">
                        <a:effectLst/>
                        <a:latin typeface="Times New Roman"/>
                        <a:ea typeface="Times New Roman"/>
                      </a:endParaRPr>
                    </a:p>
                  </a:txBody>
                  <a:tcPr marL="23018" marR="2301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2400" b="1" dirty="0" smtClean="0">
                          <a:solidFill>
                            <a:srgbClr val="000000"/>
                          </a:solidFill>
                          <a:effectLst/>
                          <a:latin typeface="Calibri"/>
                          <a:ea typeface="Times New Roman"/>
                        </a:rPr>
                        <a:t>1,0</a:t>
                      </a:r>
                      <a:r>
                        <a:rPr lang="en-US" sz="2400" b="1" dirty="0">
                          <a:solidFill>
                            <a:srgbClr val="000000"/>
                          </a:solidFill>
                          <a:effectLst/>
                          <a:latin typeface="Calibri"/>
                          <a:ea typeface="Times New Roman"/>
                        </a:rPr>
                        <a:t>%</a:t>
                      </a:r>
                      <a:endParaRPr lang="fr-FR" sz="2400" b="1" dirty="0">
                        <a:effectLst/>
                        <a:latin typeface="Times New Roman"/>
                        <a:ea typeface="Times New Roman"/>
                      </a:endParaRPr>
                    </a:p>
                  </a:txBody>
                  <a:tcPr marL="23018" marR="2301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2400" b="1">
                          <a:solidFill>
                            <a:srgbClr val="000000"/>
                          </a:solidFill>
                          <a:effectLst/>
                          <a:latin typeface="Calibri"/>
                          <a:ea typeface="Times New Roman"/>
                        </a:rPr>
                        <a:t>66</a:t>
                      </a:r>
                      <a:endParaRPr lang="fr-FR" sz="2400" b="1">
                        <a:effectLst/>
                        <a:latin typeface="Times New Roman"/>
                        <a:ea typeface="Times New Roman"/>
                      </a:endParaRPr>
                    </a:p>
                  </a:txBody>
                  <a:tcPr marL="23018" marR="2301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n-US" sz="2400" b="1">
                          <a:solidFill>
                            <a:srgbClr val="000000"/>
                          </a:solidFill>
                          <a:effectLst/>
                          <a:latin typeface="Calibri"/>
                          <a:ea typeface="Times New Roman"/>
                        </a:rPr>
                        <a:t>547</a:t>
                      </a:r>
                      <a:endParaRPr lang="fr-FR" sz="2400" b="1">
                        <a:effectLst/>
                        <a:latin typeface="Times New Roman"/>
                        <a:ea typeface="Times New Roman"/>
                      </a:endParaRPr>
                    </a:p>
                  </a:txBody>
                  <a:tcPr marL="23018" marR="2301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2400" b="1">
                          <a:solidFill>
                            <a:srgbClr val="000000"/>
                          </a:solidFill>
                          <a:effectLst/>
                          <a:latin typeface="Calibri"/>
                          <a:ea typeface="Times New Roman"/>
                        </a:rPr>
                        <a:t>12%</a:t>
                      </a:r>
                      <a:endParaRPr lang="fr-FR" sz="2400" b="1">
                        <a:effectLst/>
                        <a:latin typeface="Times New Roman"/>
                        <a:ea typeface="Times New Roman"/>
                      </a:endParaRPr>
                    </a:p>
                  </a:txBody>
                  <a:tcPr marL="23018" marR="23018" marT="0" marB="0" anchor="ctr">
                    <a:lnL>
                      <a:noFill/>
                    </a:lnL>
                    <a:lnR>
                      <a:noFill/>
                    </a:lnR>
                    <a:lnT w="12700" cap="flat" cmpd="sng" algn="ctr">
                      <a:solidFill>
                        <a:srgbClr val="000000"/>
                      </a:solidFill>
                      <a:prstDash val="solid"/>
                      <a:round/>
                      <a:headEnd type="none" w="med" len="med"/>
                      <a:tailEnd type="none" w="med" len="med"/>
                    </a:lnT>
                    <a:lnB>
                      <a:noFill/>
                    </a:lnB>
                  </a:tcPr>
                </a:tc>
              </a:tr>
              <a:tr h="291101">
                <a:tc>
                  <a:txBody>
                    <a:bodyPr/>
                    <a:lstStyle/>
                    <a:p>
                      <a:pPr algn="r">
                        <a:spcAft>
                          <a:spcPts val="0"/>
                        </a:spcAft>
                      </a:pPr>
                      <a:r>
                        <a:rPr lang="en-US" sz="2400" b="1">
                          <a:solidFill>
                            <a:srgbClr val="000000"/>
                          </a:solidFill>
                          <a:effectLst/>
                          <a:latin typeface="Calibri"/>
                          <a:ea typeface="Times New Roman"/>
                          <a:cs typeface="Calibri"/>
                        </a:rPr>
                        <a:t>1985</a:t>
                      </a:r>
                      <a:endParaRPr lang="fr-FR" sz="2400" b="1">
                        <a:effectLst/>
                        <a:latin typeface="Times New Roman"/>
                        <a:ea typeface="Times New Roman"/>
                      </a:endParaRPr>
                    </a:p>
                  </a:txBody>
                  <a:tcPr marL="23018" marR="23018" marT="0" marB="0" anchor="b">
                    <a:lnL>
                      <a:noFill/>
                    </a:lnL>
                    <a:lnR>
                      <a:noFill/>
                    </a:lnR>
                    <a:lnT>
                      <a:noFill/>
                    </a:lnT>
                    <a:lnB>
                      <a:noFill/>
                    </a:lnB>
                  </a:tcPr>
                </a:tc>
                <a:tc>
                  <a:txBody>
                    <a:bodyPr/>
                    <a:lstStyle/>
                    <a:p>
                      <a:pPr algn="ctr">
                        <a:spcAft>
                          <a:spcPts val="0"/>
                        </a:spcAft>
                      </a:pPr>
                      <a:r>
                        <a:rPr lang="en-US" sz="2400" b="1" dirty="0">
                          <a:solidFill>
                            <a:srgbClr val="000000"/>
                          </a:solidFill>
                          <a:effectLst/>
                          <a:latin typeface="Calibri"/>
                          <a:ea typeface="Times New Roman"/>
                          <a:cs typeface="Calibri"/>
                        </a:rPr>
                        <a:t>66</a:t>
                      </a:r>
                      <a:endParaRPr lang="fr-FR" sz="2400" b="1" dirty="0">
                        <a:effectLst/>
                        <a:latin typeface="Times New Roman"/>
                        <a:ea typeface="Times New Roman"/>
                      </a:endParaRPr>
                    </a:p>
                  </a:txBody>
                  <a:tcPr marL="23018" marR="23018" marT="0" marB="0" anchor="b">
                    <a:lnL>
                      <a:noFill/>
                    </a:lnL>
                    <a:lnR>
                      <a:noFill/>
                    </a:lnR>
                    <a:lnT>
                      <a:noFill/>
                    </a:lnT>
                    <a:lnB>
                      <a:noFill/>
                    </a:lnB>
                  </a:tcPr>
                </a:tc>
                <a:tc>
                  <a:txBody>
                    <a:bodyPr/>
                    <a:lstStyle/>
                    <a:p>
                      <a:pPr algn="ctr">
                        <a:spcAft>
                          <a:spcPts val="0"/>
                        </a:spcAft>
                      </a:pPr>
                      <a:r>
                        <a:rPr lang="en-US" sz="2400" b="1" dirty="0">
                          <a:solidFill>
                            <a:srgbClr val="000000"/>
                          </a:solidFill>
                          <a:effectLst/>
                          <a:latin typeface="Calibri"/>
                          <a:ea typeface="Times New Roman"/>
                        </a:rPr>
                        <a:t>287</a:t>
                      </a:r>
                      <a:endParaRPr lang="fr-FR" sz="2400" b="1" dirty="0">
                        <a:effectLst/>
                        <a:latin typeface="Times New Roman"/>
                        <a:ea typeface="Times New Roman"/>
                      </a:endParaRPr>
                    </a:p>
                  </a:txBody>
                  <a:tcPr marL="23018" marR="23018" marT="0" marB="0" anchor="ctr">
                    <a:lnL>
                      <a:noFill/>
                    </a:lnL>
                    <a:lnR>
                      <a:noFill/>
                    </a:lnR>
                    <a:lnT>
                      <a:noFill/>
                    </a:lnT>
                    <a:lnB>
                      <a:noFill/>
                    </a:lnB>
                  </a:tcPr>
                </a:tc>
                <a:tc>
                  <a:txBody>
                    <a:bodyPr/>
                    <a:lstStyle/>
                    <a:p>
                      <a:pPr algn="ctr">
                        <a:spcAft>
                          <a:spcPts val="0"/>
                        </a:spcAft>
                      </a:pPr>
                      <a:r>
                        <a:rPr lang="en-US" sz="2400" b="1" dirty="0">
                          <a:solidFill>
                            <a:srgbClr val="000000"/>
                          </a:solidFill>
                          <a:effectLst/>
                          <a:latin typeface="Calibri"/>
                          <a:ea typeface="Times New Roman"/>
                        </a:rPr>
                        <a:t>23%</a:t>
                      </a:r>
                      <a:endParaRPr lang="fr-FR" sz="2400" b="1" dirty="0">
                        <a:effectLst/>
                        <a:latin typeface="Times New Roman"/>
                        <a:ea typeface="Times New Roman"/>
                      </a:endParaRPr>
                    </a:p>
                  </a:txBody>
                  <a:tcPr marL="23018" marR="23018" marT="0" marB="0" anchor="ctr">
                    <a:lnL>
                      <a:noFill/>
                    </a:lnL>
                    <a:lnR>
                      <a:noFill/>
                    </a:lnR>
                    <a:lnT>
                      <a:noFill/>
                    </a:lnT>
                    <a:lnB>
                      <a:noFill/>
                    </a:lnB>
                  </a:tcPr>
                </a:tc>
                <a:tc>
                  <a:txBody>
                    <a:bodyPr/>
                    <a:lstStyle/>
                    <a:p>
                      <a:pPr algn="ctr">
                        <a:spcAft>
                          <a:spcPts val="0"/>
                        </a:spcAft>
                      </a:pPr>
                      <a:r>
                        <a:rPr lang="en-US" sz="2400" b="1" smtClean="0">
                          <a:solidFill>
                            <a:srgbClr val="000000"/>
                          </a:solidFill>
                          <a:effectLst/>
                          <a:latin typeface="Calibri"/>
                          <a:ea typeface="Times New Roman"/>
                        </a:rPr>
                        <a:t>4.7</a:t>
                      </a:r>
                      <a:endParaRPr lang="fr-FR" sz="2400" b="1" dirty="0">
                        <a:effectLst/>
                        <a:latin typeface="Times New Roman"/>
                        <a:ea typeface="Times New Roman"/>
                      </a:endParaRPr>
                    </a:p>
                  </a:txBody>
                  <a:tcPr marL="23018" marR="23018" marT="0" marB="0" anchor="ctr">
                    <a:lnL>
                      <a:noFill/>
                    </a:lnL>
                    <a:lnR>
                      <a:noFill/>
                    </a:lnR>
                    <a:lnT>
                      <a:noFill/>
                    </a:lnT>
                    <a:lnB>
                      <a:noFill/>
                    </a:lnB>
                  </a:tcPr>
                </a:tc>
                <a:tc>
                  <a:txBody>
                    <a:bodyPr/>
                    <a:lstStyle/>
                    <a:p>
                      <a:pPr algn="ctr">
                        <a:spcAft>
                          <a:spcPts val="0"/>
                        </a:spcAft>
                      </a:pPr>
                      <a:r>
                        <a:rPr lang="en-US" sz="2400" b="1">
                          <a:solidFill>
                            <a:srgbClr val="000000"/>
                          </a:solidFill>
                          <a:effectLst/>
                          <a:latin typeface="Calibri"/>
                          <a:ea typeface="Times New Roman"/>
                        </a:rPr>
                        <a:t>266</a:t>
                      </a:r>
                      <a:endParaRPr lang="fr-FR" sz="2400" b="1">
                        <a:effectLst/>
                        <a:latin typeface="Times New Roman"/>
                        <a:ea typeface="Times New Roman"/>
                      </a:endParaRPr>
                    </a:p>
                  </a:txBody>
                  <a:tcPr marL="23018" marR="23018" marT="0" marB="0" anchor="ctr">
                    <a:lnL>
                      <a:noFill/>
                    </a:lnL>
                    <a:lnR>
                      <a:noFill/>
                    </a:lnR>
                    <a:lnT>
                      <a:noFill/>
                    </a:lnT>
                    <a:lnB>
                      <a:noFill/>
                    </a:lnB>
                  </a:tcPr>
                </a:tc>
                <a:tc>
                  <a:txBody>
                    <a:bodyPr/>
                    <a:lstStyle/>
                    <a:p>
                      <a:pPr algn="ctr">
                        <a:spcAft>
                          <a:spcPts val="0"/>
                        </a:spcAft>
                      </a:pPr>
                      <a:r>
                        <a:rPr lang="en-US" sz="2400" b="1" dirty="0" smtClean="0">
                          <a:solidFill>
                            <a:srgbClr val="000000"/>
                          </a:solidFill>
                          <a:effectLst/>
                          <a:latin typeface="Calibri"/>
                          <a:ea typeface="Times New Roman"/>
                        </a:rPr>
                        <a:t>1,8</a:t>
                      </a:r>
                      <a:r>
                        <a:rPr lang="en-US" sz="2400" b="1" dirty="0">
                          <a:solidFill>
                            <a:srgbClr val="000000"/>
                          </a:solidFill>
                          <a:effectLst/>
                          <a:latin typeface="Calibri"/>
                          <a:ea typeface="Times New Roman"/>
                        </a:rPr>
                        <a:t>%</a:t>
                      </a:r>
                      <a:endParaRPr lang="fr-FR" sz="2400" b="1" dirty="0">
                        <a:effectLst/>
                        <a:latin typeface="Times New Roman"/>
                        <a:ea typeface="Times New Roman"/>
                      </a:endParaRPr>
                    </a:p>
                  </a:txBody>
                  <a:tcPr marL="23018" marR="23018" marT="0" marB="0" anchor="ctr">
                    <a:lnL>
                      <a:noFill/>
                    </a:lnL>
                    <a:lnR>
                      <a:noFill/>
                    </a:lnR>
                    <a:lnT>
                      <a:noFill/>
                    </a:lnT>
                    <a:lnB>
                      <a:noFill/>
                    </a:lnB>
                  </a:tcPr>
                </a:tc>
                <a:tc>
                  <a:txBody>
                    <a:bodyPr/>
                    <a:lstStyle/>
                    <a:p>
                      <a:pPr algn="ctr">
                        <a:spcAft>
                          <a:spcPts val="0"/>
                        </a:spcAft>
                      </a:pPr>
                      <a:r>
                        <a:rPr lang="en-US" sz="2400" b="1">
                          <a:solidFill>
                            <a:srgbClr val="000000"/>
                          </a:solidFill>
                          <a:effectLst/>
                          <a:latin typeface="Calibri"/>
                          <a:ea typeface="Times New Roman"/>
                        </a:rPr>
                        <a:t>71</a:t>
                      </a:r>
                      <a:endParaRPr lang="fr-FR" sz="2400" b="1">
                        <a:effectLst/>
                        <a:latin typeface="Times New Roman"/>
                        <a:ea typeface="Times New Roman"/>
                      </a:endParaRPr>
                    </a:p>
                  </a:txBody>
                  <a:tcPr marL="23018" marR="23018" marT="0" marB="0" anchor="ctr">
                    <a:lnL>
                      <a:noFill/>
                    </a:lnL>
                    <a:lnR>
                      <a:noFill/>
                    </a:lnR>
                    <a:lnT>
                      <a:noFill/>
                    </a:lnT>
                    <a:lnB>
                      <a:noFill/>
                    </a:lnB>
                  </a:tcPr>
                </a:tc>
                <a:tc>
                  <a:txBody>
                    <a:bodyPr/>
                    <a:lstStyle/>
                    <a:p>
                      <a:pPr algn="r">
                        <a:spcAft>
                          <a:spcPts val="0"/>
                        </a:spcAft>
                      </a:pPr>
                      <a:r>
                        <a:rPr lang="en-US" sz="2400" b="1">
                          <a:solidFill>
                            <a:srgbClr val="000000"/>
                          </a:solidFill>
                          <a:effectLst/>
                          <a:latin typeface="Calibri"/>
                          <a:ea typeface="Times New Roman"/>
                        </a:rPr>
                        <a:t>552</a:t>
                      </a:r>
                      <a:endParaRPr lang="fr-FR" sz="2400" b="1">
                        <a:effectLst/>
                        <a:latin typeface="Times New Roman"/>
                        <a:ea typeface="Times New Roman"/>
                      </a:endParaRPr>
                    </a:p>
                  </a:txBody>
                  <a:tcPr marL="23018" marR="23018" marT="0" marB="0" anchor="ctr">
                    <a:lnL>
                      <a:noFill/>
                    </a:lnL>
                    <a:lnR>
                      <a:noFill/>
                    </a:lnR>
                    <a:lnT>
                      <a:noFill/>
                    </a:lnT>
                    <a:lnB>
                      <a:noFill/>
                    </a:lnB>
                  </a:tcPr>
                </a:tc>
                <a:tc>
                  <a:txBody>
                    <a:bodyPr/>
                    <a:lstStyle/>
                    <a:p>
                      <a:pPr algn="ctr">
                        <a:spcAft>
                          <a:spcPts val="0"/>
                        </a:spcAft>
                      </a:pPr>
                      <a:r>
                        <a:rPr lang="en-US" sz="2400" b="1">
                          <a:solidFill>
                            <a:srgbClr val="000000"/>
                          </a:solidFill>
                          <a:effectLst/>
                          <a:latin typeface="Calibri"/>
                          <a:ea typeface="Times New Roman"/>
                        </a:rPr>
                        <a:t>13%</a:t>
                      </a:r>
                      <a:endParaRPr lang="fr-FR" sz="2400" b="1">
                        <a:effectLst/>
                        <a:latin typeface="Times New Roman"/>
                        <a:ea typeface="Times New Roman"/>
                      </a:endParaRPr>
                    </a:p>
                  </a:txBody>
                  <a:tcPr marL="23018" marR="23018" marT="0" marB="0" anchor="ctr">
                    <a:lnL>
                      <a:noFill/>
                    </a:lnL>
                    <a:lnR>
                      <a:noFill/>
                    </a:lnR>
                    <a:lnT>
                      <a:noFill/>
                    </a:lnT>
                    <a:lnB>
                      <a:noFill/>
                    </a:lnB>
                  </a:tcPr>
                </a:tc>
              </a:tr>
              <a:tr h="291101">
                <a:tc>
                  <a:txBody>
                    <a:bodyPr/>
                    <a:lstStyle/>
                    <a:p>
                      <a:pPr algn="r">
                        <a:spcAft>
                          <a:spcPts val="0"/>
                        </a:spcAft>
                      </a:pPr>
                      <a:r>
                        <a:rPr lang="en-US" sz="2400" b="1">
                          <a:solidFill>
                            <a:srgbClr val="000000"/>
                          </a:solidFill>
                          <a:effectLst/>
                          <a:latin typeface="Calibri"/>
                          <a:ea typeface="Times New Roman"/>
                          <a:cs typeface="Calibri"/>
                        </a:rPr>
                        <a:t>1990</a:t>
                      </a:r>
                      <a:endParaRPr lang="fr-FR" sz="2400" b="1">
                        <a:effectLst/>
                        <a:latin typeface="Times New Roman"/>
                        <a:ea typeface="Times New Roman"/>
                      </a:endParaRPr>
                    </a:p>
                  </a:txBody>
                  <a:tcPr marL="23018" marR="23018" marT="0" marB="0" anchor="b">
                    <a:lnL>
                      <a:noFill/>
                    </a:lnL>
                    <a:lnR>
                      <a:noFill/>
                    </a:lnR>
                    <a:lnT>
                      <a:noFill/>
                    </a:lnT>
                    <a:lnB>
                      <a:noFill/>
                    </a:lnB>
                  </a:tcPr>
                </a:tc>
                <a:tc>
                  <a:txBody>
                    <a:bodyPr/>
                    <a:lstStyle/>
                    <a:p>
                      <a:pPr algn="ctr">
                        <a:spcAft>
                          <a:spcPts val="0"/>
                        </a:spcAft>
                      </a:pPr>
                      <a:r>
                        <a:rPr lang="en-US" sz="2400" b="1">
                          <a:solidFill>
                            <a:srgbClr val="000000"/>
                          </a:solidFill>
                          <a:effectLst/>
                          <a:latin typeface="Calibri"/>
                          <a:ea typeface="Times New Roman"/>
                          <a:cs typeface="Calibri"/>
                        </a:rPr>
                        <a:t>64</a:t>
                      </a:r>
                      <a:endParaRPr lang="fr-FR" sz="2400" b="1">
                        <a:effectLst/>
                        <a:latin typeface="Times New Roman"/>
                        <a:ea typeface="Times New Roman"/>
                      </a:endParaRPr>
                    </a:p>
                  </a:txBody>
                  <a:tcPr marL="23018" marR="23018" marT="0" marB="0" anchor="b">
                    <a:lnL>
                      <a:noFill/>
                    </a:lnL>
                    <a:lnR>
                      <a:noFill/>
                    </a:lnR>
                    <a:lnT>
                      <a:noFill/>
                    </a:lnT>
                    <a:lnB>
                      <a:noFill/>
                    </a:lnB>
                  </a:tcPr>
                </a:tc>
                <a:tc>
                  <a:txBody>
                    <a:bodyPr/>
                    <a:lstStyle/>
                    <a:p>
                      <a:pPr algn="ctr">
                        <a:spcAft>
                          <a:spcPts val="0"/>
                        </a:spcAft>
                      </a:pPr>
                      <a:r>
                        <a:rPr lang="en-US" sz="2400" b="1">
                          <a:solidFill>
                            <a:srgbClr val="000000"/>
                          </a:solidFill>
                          <a:effectLst/>
                          <a:latin typeface="Calibri"/>
                          <a:ea typeface="Times New Roman"/>
                        </a:rPr>
                        <a:t>273</a:t>
                      </a:r>
                      <a:endParaRPr lang="fr-FR" sz="2400" b="1">
                        <a:effectLst/>
                        <a:latin typeface="Times New Roman"/>
                        <a:ea typeface="Times New Roman"/>
                      </a:endParaRPr>
                    </a:p>
                  </a:txBody>
                  <a:tcPr marL="23018" marR="23018" marT="0" marB="0" anchor="ctr">
                    <a:lnL>
                      <a:noFill/>
                    </a:lnL>
                    <a:lnR>
                      <a:noFill/>
                    </a:lnR>
                    <a:lnT>
                      <a:noFill/>
                    </a:lnT>
                    <a:lnB>
                      <a:noFill/>
                    </a:lnB>
                  </a:tcPr>
                </a:tc>
                <a:tc>
                  <a:txBody>
                    <a:bodyPr/>
                    <a:lstStyle/>
                    <a:p>
                      <a:pPr algn="ctr">
                        <a:spcAft>
                          <a:spcPts val="0"/>
                        </a:spcAft>
                      </a:pPr>
                      <a:r>
                        <a:rPr lang="en-US" sz="2400" b="1" dirty="0">
                          <a:solidFill>
                            <a:srgbClr val="000000"/>
                          </a:solidFill>
                          <a:effectLst/>
                          <a:latin typeface="Calibri"/>
                          <a:ea typeface="Times New Roman"/>
                        </a:rPr>
                        <a:t>23%</a:t>
                      </a:r>
                      <a:endParaRPr lang="fr-FR" sz="2400" b="1" dirty="0">
                        <a:effectLst/>
                        <a:latin typeface="Times New Roman"/>
                        <a:ea typeface="Times New Roman"/>
                      </a:endParaRPr>
                    </a:p>
                  </a:txBody>
                  <a:tcPr marL="23018" marR="23018" marT="0" marB="0" anchor="ctr">
                    <a:lnL>
                      <a:noFill/>
                    </a:lnL>
                    <a:lnR>
                      <a:noFill/>
                    </a:lnR>
                    <a:lnT>
                      <a:noFill/>
                    </a:lnT>
                    <a:lnB>
                      <a:noFill/>
                    </a:lnB>
                  </a:tcPr>
                </a:tc>
                <a:tc>
                  <a:txBody>
                    <a:bodyPr/>
                    <a:lstStyle/>
                    <a:p>
                      <a:pPr algn="ctr">
                        <a:spcAft>
                          <a:spcPts val="0"/>
                        </a:spcAft>
                      </a:pPr>
                      <a:r>
                        <a:rPr lang="en-US" sz="2400" b="1" smtClean="0">
                          <a:solidFill>
                            <a:srgbClr val="000000"/>
                          </a:solidFill>
                          <a:effectLst/>
                          <a:latin typeface="Calibri"/>
                          <a:ea typeface="Times New Roman"/>
                        </a:rPr>
                        <a:t>5.9</a:t>
                      </a:r>
                      <a:endParaRPr lang="fr-FR" sz="2400" b="1" dirty="0">
                        <a:effectLst/>
                        <a:latin typeface="Times New Roman"/>
                        <a:ea typeface="Times New Roman"/>
                      </a:endParaRPr>
                    </a:p>
                  </a:txBody>
                  <a:tcPr marL="23018" marR="23018" marT="0" marB="0" anchor="ctr">
                    <a:lnL>
                      <a:noFill/>
                    </a:lnL>
                    <a:lnR>
                      <a:noFill/>
                    </a:lnR>
                    <a:lnT>
                      <a:noFill/>
                    </a:lnT>
                    <a:lnB>
                      <a:noFill/>
                    </a:lnB>
                  </a:tcPr>
                </a:tc>
                <a:tc>
                  <a:txBody>
                    <a:bodyPr/>
                    <a:lstStyle/>
                    <a:p>
                      <a:pPr algn="ctr">
                        <a:spcAft>
                          <a:spcPts val="0"/>
                        </a:spcAft>
                      </a:pPr>
                      <a:r>
                        <a:rPr lang="en-US" sz="2400" b="1" dirty="0">
                          <a:solidFill>
                            <a:srgbClr val="000000"/>
                          </a:solidFill>
                          <a:effectLst/>
                          <a:latin typeface="Calibri"/>
                          <a:ea typeface="Times New Roman"/>
                        </a:rPr>
                        <a:t>254</a:t>
                      </a:r>
                      <a:endParaRPr lang="fr-FR" sz="2400" b="1" dirty="0">
                        <a:effectLst/>
                        <a:latin typeface="Times New Roman"/>
                        <a:ea typeface="Times New Roman"/>
                      </a:endParaRPr>
                    </a:p>
                  </a:txBody>
                  <a:tcPr marL="23018" marR="23018" marT="0" marB="0" anchor="ctr">
                    <a:lnL>
                      <a:noFill/>
                    </a:lnL>
                    <a:lnR>
                      <a:noFill/>
                    </a:lnR>
                    <a:lnT>
                      <a:noFill/>
                    </a:lnT>
                    <a:lnB>
                      <a:noFill/>
                    </a:lnB>
                  </a:tcPr>
                </a:tc>
                <a:tc>
                  <a:txBody>
                    <a:bodyPr/>
                    <a:lstStyle/>
                    <a:p>
                      <a:pPr algn="ctr">
                        <a:spcAft>
                          <a:spcPts val="0"/>
                        </a:spcAft>
                      </a:pPr>
                      <a:r>
                        <a:rPr lang="en-US" sz="2400" b="1" dirty="0" smtClean="0">
                          <a:solidFill>
                            <a:srgbClr val="000000"/>
                          </a:solidFill>
                          <a:effectLst/>
                          <a:latin typeface="Calibri"/>
                          <a:ea typeface="Times New Roman"/>
                        </a:rPr>
                        <a:t>2,3</a:t>
                      </a:r>
                      <a:r>
                        <a:rPr lang="en-US" sz="2400" b="1" dirty="0">
                          <a:solidFill>
                            <a:srgbClr val="000000"/>
                          </a:solidFill>
                          <a:effectLst/>
                          <a:latin typeface="Calibri"/>
                          <a:ea typeface="Times New Roman"/>
                        </a:rPr>
                        <a:t>%</a:t>
                      </a:r>
                      <a:endParaRPr lang="fr-FR" sz="2400" b="1" dirty="0">
                        <a:effectLst/>
                        <a:latin typeface="Times New Roman"/>
                        <a:ea typeface="Times New Roman"/>
                      </a:endParaRPr>
                    </a:p>
                  </a:txBody>
                  <a:tcPr marL="23018" marR="23018" marT="0" marB="0" anchor="ctr">
                    <a:lnL>
                      <a:noFill/>
                    </a:lnL>
                    <a:lnR>
                      <a:noFill/>
                    </a:lnR>
                    <a:lnT>
                      <a:noFill/>
                    </a:lnT>
                    <a:lnB>
                      <a:noFill/>
                    </a:lnB>
                  </a:tcPr>
                </a:tc>
                <a:tc>
                  <a:txBody>
                    <a:bodyPr/>
                    <a:lstStyle/>
                    <a:p>
                      <a:pPr algn="ctr">
                        <a:spcAft>
                          <a:spcPts val="0"/>
                        </a:spcAft>
                      </a:pPr>
                      <a:r>
                        <a:rPr lang="en-US" sz="2400" b="1">
                          <a:solidFill>
                            <a:srgbClr val="000000"/>
                          </a:solidFill>
                          <a:effectLst/>
                          <a:latin typeface="Calibri"/>
                          <a:ea typeface="Times New Roman"/>
                        </a:rPr>
                        <a:t>69</a:t>
                      </a:r>
                      <a:endParaRPr lang="fr-FR" sz="2400" b="1">
                        <a:effectLst/>
                        <a:latin typeface="Times New Roman"/>
                        <a:ea typeface="Times New Roman"/>
                      </a:endParaRPr>
                    </a:p>
                  </a:txBody>
                  <a:tcPr marL="23018" marR="23018" marT="0" marB="0" anchor="ctr">
                    <a:lnL>
                      <a:noFill/>
                    </a:lnL>
                    <a:lnR>
                      <a:noFill/>
                    </a:lnR>
                    <a:lnT>
                      <a:noFill/>
                    </a:lnT>
                    <a:lnB>
                      <a:noFill/>
                    </a:lnB>
                  </a:tcPr>
                </a:tc>
                <a:tc>
                  <a:txBody>
                    <a:bodyPr/>
                    <a:lstStyle/>
                    <a:p>
                      <a:pPr algn="r">
                        <a:spcAft>
                          <a:spcPts val="0"/>
                        </a:spcAft>
                      </a:pPr>
                      <a:r>
                        <a:rPr lang="en-US" sz="2400" b="1">
                          <a:solidFill>
                            <a:srgbClr val="000000"/>
                          </a:solidFill>
                          <a:effectLst/>
                          <a:latin typeface="Calibri"/>
                          <a:ea typeface="Times New Roman"/>
                        </a:rPr>
                        <a:t>526</a:t>
                      </a:r>
                      <a:endParaRPr lang="fr-FR" sz="2400" b="1">
                        <a:effectLst/>
                        <a:latin typeface="Times New Roman"/>
                        <a:ea typeface="Times New Roman"/>
                      </a:endParaRPr>
                    </a:p>
                  </a:txBody>
                  <a:tcPr marL="23018" marR="23018" marT="0" marB="0" anchor="ctr">
                    <a:lnL>
                      <a:noFill/>
                    </a:lnL>
                    <a:lnR>
                      <a:noFill/>
                    </a:lnR>
                    <a:lnT>
                      <a:noFill/>
                    </a:lnT>
                    <a:lnB>
                      <a:noFill/>
                    </a:lnB>
                  </a:tcPr>
                </a:tc>
                <a:tc>
                  <a:txBody>
                    <a:bodyPr/>
                    <a:lstStyle/>
                    <a:p>
                      <a:pPr algn="ctr">
                        <a:spcAft>
                          <a:spcPts val="0"/>
                        </a:spcAft>
                      </a:pPr>
                      <a:r>
                        <a:rPr lang="en-US" sz="2400" b="1">
                          <a:solidFill>
                            <a:srgbClr val="000000"/>
                          </a:solidFill>
                          <a:effectLst/>
                          <a:latin typeface="Calibri"/>
                          <a:ea typeface="Times New Roman"/>
                        </a:rPr>
                        <a:t>13%</a:t>
                      </a:r>
                      <a:endParaRPr lang="fr-FR" sz="2400" b="1">
                        <a:effectLst/>
                        <a:latin typeface="Times New Roman"/>
                        <a:ea typeface="Times New Roman"/>
                      </a:endParaRPr>
                    </a:p>
                  </a:txBody>
                  <a:tcPr marL="23018" marR="23018" marT="0" marB="0" anchor="ctr">
                    <a:lnL>
                      <a:noFill/>
                    </a:lnL>
                    <a:lnR>
                      <a:noFill/>
                    </a:lnR>
                    <a:lnT>
                      <a:noFill/>
                    </a:lnT>
                    <a:lnB>
                      <a:noFill/>
                    </a:lnB>
                  </a:tcPr>
                </a:tc>
              </a:tr>
              <a:tr h="291101">
                <a:tc>
                  <a:txBody>
                    <a:bodyPr/>
                    <a:lstStyle/>
                    <a:p>
                      <a:pPr algn="r">
                        <a:spcAft>
                          <a:spcPts val="0"/>
                        </a:spcAft>
                      </a:pPr>
                      <a:r>
                        <a:rPr lang="en-US" sz="2400" b="1">
                          <a:solidFill>
                            <a:srgbClr val="000000"/>
                          </a:solidFill>
                          <a:effectLst/>
                          <a:latin typeface="Calibri"/>
                          <a:ea typeface="Times New Roman"/>
                          <a:cs typeface="Calibri"/>
                        </a:rPr>
                        <a:t>1995</a:t>
                      </a:r>
                      <a:endParaRPr lang="fr-FR" sz="2400" b="1">
                        <a:effectLst/>
                        <a:latin typeface="Times New Roman"/>
                        <a:ea typeface="Times New Roman"/>
                      </a:endParaRPr>
                    </a:p>
                  </a:txBody>
                  <a:tcPr marL="23018" marR="23018" marT="0" marB="0" anchor="b">
                    <a:lnL>
                      <a:noFill/>
                    </a:lnL>
                    <a:lnR>
                      <a:noFill/>
                    </a:lnR>
                    <a:lnT>
                      <a:noFill/>
                    </a:lnT>
                    <a:lnB>
                      <a:noFill/>
                    </a:lnB>
                  </a:tcPr>
                </a:tc>
                <a:tc>
                  <a:txBody>
                    <a:bodyPr/>
                    <a:lstStyle/>
                    <a:p>
                      <a:pPr algn="ctr">
                        <a:spcAft>
                          <a:spcPts val="0"/>
                        </a:spcAft>
                      </a:pPr>
                      <a:r>
                        <a:rPr lang="en-US" sz="2400" b="1">
                          <a:solidFill>
                            <a:srgbClr val="000000"/>
                          </a:solidFill>
                          <a:effectLst/>
                          <a:latin typeface="Calibri"/>
                          <a:ea typeface="Times New Roman"/>
                          <a:cs typeface="Calibri"/>
                        </a:rPr>
                        <a:t>64</a:t>
                      </a:r>
                      <a:endParaRPr lang="fr-FR" sz="2400" b="1">
                        <a:effectLst/>
                        <a:latin typeface="Times New Roman"/>
                        <a:ea typeface="Times New Roman"/>
                      </a:endParaRPr>
                    </a:p>
                  </a:txBody>
                  <a:tcPr marL="23018" marR="23018" marT="0" marB="0" anchor="b">
                    <a:lnL>
                      <a:noFill/>
                    </a:lnL>
                    <a:lnR>
                      <a:noFill/>
                    </a:lnR>
                    <a:lnT>
                      <a:noFill/>
                    </a:lnT>
                    <a:lnB>
                      <a:noFill/>
                    </a:lnB>
                  </a:tcPr>
                </a:tc>
                <a:tc>
                  <a:txBody>
                    <a:bodyPr/>
                    <a:lstStyle/>
                    <a:p>
                      <a:pPr algn="ctr">
                        <a:spcAft>
                          <a:spcPts val="0"/>
                        </a:spcAft>
                      </a:pPr>
                      <a:r>
                        <a:rPr lang="en-US" sz="2400" b="1">
                          <a:solidFill>
                            <a:srgbClr val="000000"/>
                          </a:solidFill>
                          <a:effectLst/>
                          <a:latin typeface="Calibri"/>
                          <a:ea typeface="Times New Roman"/>
                        </a:rPr>
                        <a:t>275</a:t>
                      </a:r>
                      <a:endParaRPr lang="fr-FR" sz="2400" b="1">
                        <a:effectLst/>
                        <a:latin typeface="Times New Roman"/>
                        <a:ea typeface="Times New Roman"/>
                      </a:endParaRPr>
                    </a:p>
                  </a:txBody>
                  <a:tcPr marL="23018" marR="23018" marT="0" marB="0" anchor="ctr">
                    <a:lnL>
                      <a:noFill/>
                    </a:lnL>
                    <a:lnR>
                      <a:noFill/>
                    </a:lnR>
                    <a:lnT>
                      <a:noFill/>
                    </a:lnT>
                    <a:lnB>
                      <a:noFill/>
                    </a:lnB>
                  </a:tcPr>
                </a:tc>
                <a:tc>
                  <a:txBody>
                    <a:bodyPr/>
                    <a:lstStyle/>
                    <a:p>
                      <a:pPr algn="ctr">
                        <a:spcAft>
                          <a:spcPts val="0"/>
                        </a:spcAft>
                      </a:pPr>
                      <a:r>
                        <a:rPr lang="en-US" sz="2400" b="1" dirty="0">
                          <a:solidFill>
                            <a:srgbClr val="000000"/>
                          </a:solidFill>
                          <a:effectLst/>
                          <a:latin typeface="Calibri"/>
                          <a:ea typeface="Times New Roman"/>
                        </a:rPr>
                        <a:t>23%</a:t>
                      </a:r>
                      <a:endParaRPr lang="fr-FR" sz="2400" b="1" dirty="0">
                        <a:effectLst/>
                        <a:latin typeface="Times New Roman"/>
                        <a:ea typeface="Times New Roman"/>
                      </a:endParaRPr>
                    </a:p>
                  </a:txBody>
                  <a:tcPr marL="23018" marR="23018" marT="0" marB="0" anchor="ctr">
                    <a:lnL>
                      <a:noFill/>
                    </a:lnL>
                    <a:lnR>
                      <a:noFill/>
                    </a:lnR>
                    <a:lnT>
                      <a:noFill/>
                    </a:lnT>
                    <a:lnB>
                      <a:noFill/>
                    </a:lnB>
                  </a:tcPr>
                </a:tc>
                <a:tc>
                  <a:txBody>
                    <a:bodyPr/>
                    <a:lstStyle/>
                    <a:p>
                      <a:pPr algn="ctr">
                        <a:spcAft>
                          <a:spcPts val="0"/>
                        </a:spcAft>
                      </a:pPr>
                      <a:r>
                        <a:rPr lang="en-US" sz="2400" b="1" dirty="0">
                          <a:solidFill>
                            <a:srgbClr val="000000"/>
                          </a:solidFill>
                          <a:effectLst/>
                          <a:latin typeface="Calibri"/>
                          <a:ea typeface="Times New Roman"/>
                        </a:rPr>
                        <a:t>11</a:t>
                      </a:r>
                      <a:endParaRPr lang="fr-FR" sz="2400" b="1" dirty="0">
                        <a:effectLst/>
                        <a:latin typeface="Times New Roman"/>
                        <a:ea typeface="Times New Roman"/>
                      </a:endParaRPr>
                    </a:p>
                  </a:txBody>
                  <a:tcPr marL="23018" marR="23018" marT="0" marB="0" anchor="ctr">
                    <a:lnL>
                      <a:noFill/>
                    </a:lnL>
                    <a:lnR>
                      <a:noFill/>
                    </a:lnR>
                    <a:lnT>
                      <a:noFill/>
                    </a:lnT>
                    <a:lnB>
                      <a:noFill/>
                    </a:lnB>
                  </a:tcPr>
                </a:tc>
                <a:tc>
                  <a:txBody>
                    <a:bodyPr/>
                    <a:lstStyle/>
                    <a:p>
                      <a:pPr algn="ctr">
                        <a:spcAft>
                          <a:spcPts val="0"/>
                        </a:spcAft>
                      </a:pPr>
                      <a:r>
                        <a:rPr lang="en-US" sz="2400" b="1" dirty="0">
                          <a:solidFill>
                            <a:srgbClr val="000000"/>
                          </a:solidFill>
                          <a:effectLst/>
                          <a:latin typeface="Calibri"/>
                          <a:ea typeface="Times New Roman"/>
                        </a:rPr>
                        <a:t>257</a:t>
                      </a:r>
                      <a:endParaRPr lang="fr-FR" sz="2400" b="1" dirty="0">
                        <a:effectLst/>
                        <a:latin typeface="Times New Roman"/>
                        <a:ea typeface="Times New Roman"/>
                      </a:endParaRPr>
                    </a:p>
                  </a:txBody>
                  <a:tcPr marL="23018" marR="23018" marT="0" marB="0" anchor="ctr">
                    <a:lnL>
                      <a:noFill/>
                    </a:lnL>
                    <a:lnR>
                      <a:noFill/>
                    </a:lnR>
                    <a:lnT>
                      <a:noFill/>
                    </a:lnT>
                    <a:lnB>
                      <a:noFill/>
                    </a:lnB>
                  </a:tcPr>
                </a:tc>
                <a:tc>
                  <a:txBody>
                    <a:bodyPr/>
                    <a:lstStyle/>
                    <a:p>
                      <a:pPr algn="ctr">
                        <a:spcAft>
                          <a:spcPts val="0"/>
                        </a:spcAft>
                      </a:pPr>
                      <a:r>
                        <a:rPr lang="en-US" sz="2400" b="1" dirty="0" smtClean="0">
                          <a:solidFill>
                            <a:srgbClr val="000000"/>
                          </a:solidFill>
                          <a:effectLst/>
                          <a:latin typeface="Calibri"/>
                          <a:ea typeface="Times New Roman"/>
                        </a:rPr>
                        <a:t>4,3</a:t>
                      </a:r>
                      <a:r>
                        <a:rPr lang="en-US" sz="2400" b="1" dirty="0">
                          <a:solidFill>
                            <a:srgbClr val="000000"/>
                          </a:solidFill>
                          <a:effectLst/>
                          <a:latin typeface="Calibri"/>
                          <a:ea typeface="Times New Roman"/>
                        </a:rPr>
                        <a:t>%</a:t>
                      </a:r>
                      <a:endParaRPr lang="fr-FR" sz="2400" b="1" dirty="0">
                        <a:effectLst/>
                        <a:latin typeface="Times New Roman"/>
                        <a:ea typeface="Times New Roman"/>
                      </a:endParaRPr>
                    </a:p>
                  </a:txBody>
                  <a:tcPr marL="23018" marR="23018" marT="0" marB="0" anchor="ctr">
                    <a:lnL>
                      <a:noFill/>
                    </a:lnL>
                    <a:lnR>
                      <a:noFill/>
                    </a:lnR>
                    <a:lnT>
                      <a:noFill/>
                    </a:lnT>
                    <a:lnB>
                      <a:noFill/>
                    </a:lnB>
                  </a:tcPr>
                </a:tc>
                <a:tc>
                  <a:txBody>
                    <a:bodyPr/>
                    <a:lstStyle/>
                    <a:p>
                      <a:pPr algn="ctr">
                        <a:spcAft>
                          <a:spcPts val="0"/>
                        </a:spcAft>
                      </a:pPr>
                      <a:r>
                        <a:rPr lang="en-US" sz="2400" b="1" dirty="0">
                          <a:solidFill>
                            <a:srgbClr val="000000"/>
                          </a:solidFill>
                          <a:effectLst/>
                          <a:latin typeface="Calibri"/>
                          <a:ea typeface="Times New Roman"/>
                        </a:rPr>
                        <a:t>75</a:t>
                      </a:r>
                      <a:endParaRPr lang="fr-FR" sz="2400" b="1" dirty="0">
                        <a:effectLst/>
                        <a:latin typeface="Times New Roman"/>
                        <a:ea typeface="Times New Roman"/>
                      </a:endParaRPr>
                    </a:p>
                  </a:txBody>
                  <a:tcPr marL="23018" marR="23018" marT="0" marB="0" anchor="ctr">
                    <a:lnL>
                      <a:noFill/>
                    </a:lnL>
                    <a:lnR>
                      <a:noFill/>
                    </a:lnR>
                    <a:lnT>
                      <a:noFill/>
                    </a:lnT>
                    <a:lnB>
                      <a:noFill/>
                    </a:lnB>
                  </a:tcPr>
                </a:tc>
                <a:tc>
                  <a:txBody>
                    <a:bodyPr/>
                    <a:lstStyle/>
                    <a:p>
                      <a:pPr algn="r">
                        <a:spcAft>
                          <a:spcPts val="0"/>
                        </a:spcAft>
                      </a:pPr>
                      <a:r>
                        <a:rPr lang="en-US" sz="2400" b="1">
                          <a:solidFill>
                            <a:srgbClr val="000000"/>
                          </a:solidFill>
                          <a:effectLst/>
                          <a:latin typeface="Calibri"/>
                          <a:ea typeface="Times New Roman"/>
                        </a:rPr>
                        <a:t>532</a:t>
                      </a:r>
                      <a:endParaRPr lang="fr-FR" sz="2400" b="1">
                        <a:effectLst/>
                        <a:latin typeface="Times New Roman"/>
                        <a:ea typeface="Times New Roman"/>
                      </a:endParaRPr>
                    </a:p>
                  </a:txBody>
                  <a:tcPr marL="23018" marR="23018" marT="0" marB="0" anchor="ctr">
                    <a:lnL>
                      <a:noFill/>
                    </a:lnL>
                    <a:lnR>
                      <a:noFill/>
                    </a:lnR>
                    <a:lnT>
                      <a:noFill/>
                    </a:lnT>
                    <a:lnB>
                      <a:noFill/>
                    </a:lnB>
                  </a:tcPr>
                </a:tc>
                <a:tc>
                  <a:txBody>
                    <a:bodyPr/>
                    <a:lstStyle/>
                    <a:p>
                      <a:pPr algn="ctr">
                        <a:spcAft>
                          <a:spcPts val="0"/>
                        </a:spcAft>
                      </a:pPr>
                      <a:r>
                        <a:rPr lang="en-US" sz="2400" b="1">
                          <a:solidFill>
                            <a:srgbClr val="000000"/>
                          </a:solidFill>
                          <a:effectLst/>
                          <a:latin typeface="Calibri"/>
                          <a:ea typeface="Times New Roman"/>
                        </a:rPr>
                        <a:t>14%</a:t>
                      </a:r>
                      <a:endParaRPr lang="fr-FR" sz="2400" b="1">
                        <a:effectLst/>
                        <a:latin typeface="Times New Roman"/>
                        <a:ea typeface="Times New Roman"/>
                      </a:endParaRPr>
                    </a:p>
                  </a:txBody>
                  <a:tcPr marL="23018" marR="23018" marT="0" marB="0" anchor="ctr">
                    <a:lnL>
                      <a:noFill/>
                    </a:lnL>
                    <a:lnR>
                      <a:noFill/>
                    </a:lnR>
                    <a:lnT>
                      <a:noFill/>
                    </a:lnT>
                    <a:lnB>
                      <a:noFill/>
                    </a:lnB>
                  </a:tcPr>
                </a:tc>
              </a:tr>
              <a:tr h="291101">
                <a:tc>
                  <a:txBody>
                    <a:bodyPr/>
                    <a:lstStyle/>
                    <a:p>
                      <a:pPr algn="r">
                        <a:spcAft>
                          <a:spcPts val="0"/>
                        </a:spcAft>
                      </a:pPr>
                      <a:r>
                        <a:rPr lang="en-US" sz="2400" b="1">
                          <a:solidFill>
                            <a:srgbClr val="000000"/>
                          </a:solidFill>
                          <a:effectLst/>
                          <a:latin typeface="Calibri"/>
                          <a:ea typeface="Times New Roman"/>
                          <a:cs typeface="Calibri"/>
                        </a:rPr>
                        <a:t>2000</a:t>
                      </a:r>
                      <a:endParaRPr lang="fr-FR" sz="2400" b="1">
                        <a:effectLst/>
                        <a:latin typeface="Times New Roman"/>
                        <a:ea typeface="Times New Roman"/>
                      </a:endParaRPr>
                    </a:p>
                  </a:txBody>
                  <a:tcPr marL="23018" marR="23018" marT="0" marB="0" anchor="b">
                    <a:lnL>
                      <a:noFill/>
                    </a:lnL>
                    <a:lnR>
                      <a:noFill/>
                    </a:lnR>
                    <a:lnT>
                      <a:noFill/>
                    </a:lnT>
                    <a:lnB>
                      <a:noFill/>
                    </a:lnB>
                  </a:tcPr>
                </a:tc>
                <a:tc>
                  <a:txBody>
                    <a:bodyPr/>
                    <a:lstStyle/>
                    <a:p>
                      <a:pPr algn="ctr">
                        <a:spcAft>
                          <a:spcPts val="0"/>
                        </a:spcAft>
                      </a:pPr>
                      <a:r>
                        <a:rPr lang="en-US" sz="2400" b="1">
                          <a:solidFill>
                            <a:srgbClr val="000000"/>
                          </a:solidFill>
                          <a:effectLst/>
                          <a:latin typeface="Calibri"/>
                          <a:ea typeface="Times New Roman"/>
                          <a:cs typeface="Calibri"/>
                        </a:rPr>
                        <a:t>60</a:t>
                      </a:r>
                      <a:endParaRPr lang="fr-FR" sz="2400" b="1">
                        <a:effectLst/>
                        <a:latin typeface="Times New Roman"/>
                        <a:ea typeface="Times New Roman"/>
                      </a:endParaRPr>
                    </a:p>
                  </a:txBody>
                  <a:tcPr marL="23018" marR="23018" marT="0" marB="0" anchor="b">
                    <a:lnL>
                      <a:noFill/>
                    </a:lnL>
                    <a:lnR>
                      <a:noFill/>
                    </a:lnR>
                    <a:lnT>
                      <a:noFill/>
                    </a:lnT>
                    <a:lnB>
                      <a:noFill/>
                    </a:lnB>
                  </a:tcPr>
                </a:tc>
                <a:tc>
                  <a:txBody>
                    <a:bodyPr/>
                    <a:lstStyle/>
                    <a:p>
                      <a:pPr algn="ctr">
                        <a:spcAft>
                          <a:spcPts val="0"/>
                        </a:spcAft>
                      </a:pPr>
                      <a:r>
                        <a:rPr lang="en-US" sz="2400" b="1">
                          <a:solidFill>
                            <a:srgbClr val="000000"/>
                          </a:solidFill>
                          <a:effectLst/>
                          <a:latin typeface="Calibri"/>
                          <a:ea typeface="Times New Roman"/>
                        </a:rPr>
                        <a:t>272</a:t>
                      </a:r>
                      <a:endParaRPr lang="fr-FR" sz="2400" b="1">
                        <a:effectLst/>
                        <a:latin typeface="Times New Roman"/>
                        <a:ea typeface="Times New Roman"/>
                      </a:endParaRPr>
                    </a:p>
                  </a:txBody>
                  <a:tcPr marL="23018" marR="23018" marT="0" marB="0" anchor="ctr">
                    <a:lnL>
                      <a:noFill/>
                    </a:lnL>
                    <a:lnR>
                      <a:noFill/>
                    </a:lnR>
                    <a:lnT>
                      <a:noFill/>
                    </a:lnT>
                    <a:lnB>
                      <a:noFill/>
                    </a:lnB>
                  </a:tcPr>
                </a:tc>
                <a:tc>
                  <a:txBody>
                    <a:bodyPr/>
                    <a:lstStyle/>
                    <a:p>
                      <a:pPr algn="ctr">
                        <a:spcAft>
                          <a:spcPts val="0"/>
                        </a:spcAft>
                      </a:pPr>
                      <a:r>
                        <a:rPr lang="en-US" sz="2400" b="1">
                          <a:solidFill>
                            <a:srgbClr val="000000"/>
                          </a:solidFill>
                          <a:effectLst/>
                          <a:latin typeface="Calibri"/>
                          <a:ea typeface="Times New Roman"/>
                        </a:rPr>
                        <a:t>22%</a:t>
                      </a:r>
                      <a:endParaRPr lang="fr-FR" sz="2400" b="1">
                        <a:effectLst/>
                        <a:latin typeface="Times New Roman"/>
                        <a:ea typeface="Times New Roman"/>
                      </a:endParaRPr>
                    </a:p>
                  </a:txBody>
                  <a:tcPr marL="23018" marR="23018" marT="0" marB="0" anchor="ctr">
                    <a:lnL>
                      <a:noFill/>
                    </a:lnL>
                    <a:lnR>
                      <a:noFill/>
                    </a:lnR>
                    <a:lnT>
                      <a:noFill/>
                    </a:lnT>
                    <a:lnB>
                      <a:noFill/>
                    </a:lnB>
                  </a:tcPr>
                </a:tc>
                <a:tc>
                  <a:txBody>
                    <a:bodyPr/>
                    <a:lstStyle/>
                    <a:p>
                      <a:pPr algn="ctr">
                        <a:spcAft>
                          <a:spcPts val="0"/>
                        </a:spcAft>
                      </a:pPr>
                      <a:r>
                        <a:rPr lang="en-US" sz="2400" b="1" dirty="0">
                          <a:solidFill>
                            <a:srgbClr val="000000"/>
                          </a:solidFill>
                          <a:effectLst/>
                          <a:latin typeface="Calibri"/>
                          <a:ea typeface="Times New Roman"/>
                        </a:rPr>
                        <a:t>11</a:t>
                      </a:r>
                      <a:endParaRPr lang="fr-FR" sz="2400" b="1" dirty="0">
                        <a:effectLst/>
                        <a:latin typeface="Times New Roman"/>
                        <a:ea typeface="Times New Roman"/>
                      </a:endParaRPr>
                    </a:p>
                  </a:txBody>
                  <a:tcPr marL="23018" marR="23018" marT="0" marB="0" anchor="ctr">
                    <a:lnL>
                      <a:noFill/>
                    </a:lnL>
                    <a:lnR>
                      <a:noFill/>
                    </a:lnR>
                    <a:lnT>
                      <a:noFill/>
                    </a:lnT>
                    <a:lnB>
                      <a:noFill/>
                    </a:lnB>
                  </a:tcPr>
                </a:tc>
                <a:tc>
                  <a:txBody>
                    <a:bodyPr/>
                    <a:lstStyle/>
                    <a:p>
                      <a:pPr algn="ctr">
                        <a:spcAft>
                          <a:spcPts val="0"/>
                        </a:spcAft>
                      </a:pPr>
                      <a:r>
                        <a:rPr lang="en-US" sz="2400" b="1" dirty="0">
                          <a:solidFill>
                            <a:srgbClr val="000000"/>
                          </a:solidFill>
                          <a:effectLst/>
                          <a:latin typeface="Calibri"/>
                          <a:ea typeface="Times New Roman"/>
                        </a:rPr>
                        <a:t>258</a:t>
                      </a:r>
                      <a:endParaRPr lang="fr-FR" sz="2400" b="1" dirty="0">
                        <a:effectLst/>
                        <a:latin typeface="Times New Roman"/>
                        <a:ea typeface="Times New Roman"/>
                      </a:endParaRPr>
                    </a:p>
                  </a:txBody>
                  <a:tcPr marL="23018" marR="23018" marT="0" marB="0" anchor="ctr">
                    <a:lnL>
                      <a:noFill/>
                    </a:lnL>
                    <a:lnR>
                      <a:noFill/>
                    </a:lnR>
                    <a:lnT>
                      <a:noFill/>
                    </a:lnT>
                    <a:lnB>
                      <a:noFill/>
                    </a:lnB>
                  </a:tcPr>
                </a:tc>
                <a:tc>
                  <a:txBody>
                    <a:bodyPr/>
                    <a:lstStyle/>
                    <a:p>
                      <a:pPr algn="ctr">
                        <a:spcAft>
                          <a:spcPts val="0"/>
                        </a:spcAft>
                      </a:pPr>
                      <a:r>
                        <a:rPr lang="en-US" sz="2400" b="1" dirty="0" smtClean="0">
                          <a:solidFill>
                            <a:srgbClr val="000000"/>
                          </a:solidFill>
                          <a:effectLst/>
                          <a:latin typeface="Calibri"/>
                          <a:ea typeface="Times New Roman"/>
                        </a:rPr>
                        <a:t>4,3</a:t>
                      </a:r>
                      <a:r>
                        <a:rPr lang="en-US" sz="2400" b="1" dirty="0">
                          <a:solidFill>
                            <a:srgbClr val="000000"/>
                          </a:solidFill>
                          <a:effectLst/>
                          <a:latin typeface="Calibri"/>
                          <a:ea typeface="Times New Roman"/>
                        </a:rPr>
                        <a:t>%</a:t>
                      </a:r>
                      <a:endParaRPr lang="fr-FR" sz="2400" b="1" dirty="0">
                        <a:effectLst/>
                        <a:latin typeface="Times New Roman"/>
                        <a:ea typeface="Times New Roman"/>
                      </a:endParaRPr>
                    </a:p>
                  </a:txBody>
                  <a:tcPr marL="23018" marR="23018" marT="0" marB="0" anchor="ctr">
                    <a:lnL>
                      <a:noFill/>
                    </a:lnL>
                    <a:lnR>
                      <a:noFill/>
                    </a:lnR>
                    <a:lnT>
                      <a:noFill/>
                    </a:lnT>
                    <a:lnB>
                      <a:noFill/>
                    </a:lnB>
                  </a:tcPr>
                </a:tc>
                <a:tc>
                  <a:txBody>
                    <a:bodyPr/>
                    <a:lstStyle/>
                    <a:p>
                      <a:pPr algn="ctr">
                        <a:spcAft>
                          <a:spcPts val="0"/>
                        </a:spcAft>
                      </a:pPr>
                      <a:r>
                        <a:rPr lang="en-US" sz="2400" b="1" dirty="0">
                          <a:solidFill>
                            <a:srgbClr val="000000"/>
                          </a:solidFill>
                          <a:effectLst/>
                          <a:latin typeface="Calibri"/>
                          <a:ea typeface="Times New Roman"/>
                        </a:rPr>
                        <a:t>71</a:t>
                      </a:r>
                      <a:endParaRPr lang="fr-FR" sz="2400" b="1" dirty="0">
                        <a:effectLst/>
                        <a:latin typeface="Times New Roman"/>
                        <a:ea typeface="Times New Roman"/>
                      </a:endParaRPr>
                    </a:p>
                  </a:txBody>
                  <a:tcPr marL="23018" marR="23018" marT="0" marB="0" anchor="ctr">
                    <a:lnL>
                      <a:noFill/>
                    </a:lnL>
                    <a:lnR>
                      <a:noFill/>
                    </a:lnR>
                    <a:lnT>
                      <a:noFill/>
                    </a:lnT>
                    <a:lnB>
                      <a:noFill/>
                    </a:lnB>
                  </a:tcPr>
                </a:tc>
                <a:tc>
                  <a:txBody>
                    <a:bodyPr/>
                    <a:lstStyle/>
                    <a:p>
                      <a:pPr algn="r">
                        <a:spcAft>
                          <a:spcPts val="0"/>
                        </a:spcAft>
                      </a:pPr>
                      <a:r>
                        <a:rPr lang="en-US" sz="2400" b="1">
                          <a:solidFill>
                            <a:srgbClr val="000000"/>
                          </a:solidFill>
                          <a:effectLst/>
                          <a:latin typeface="Calibri"/>
                          <a:ea typeface="Times New Roman"/>
                        </a:rPr>
                        <a:t>530</a:t>
                      </a:r>
                      <a:endParaRPr lang="fr-FR" sz="2400" b="1">
                        <a:effectLst/>
                        <a:latin typeface="Times New Roman"/>
                        <a:ea typeface="Times New Roman"/>
                      </a:endParaRPr>
                    </a:p>
                  </a:txBody>
                  <a:tcPr marL="23018" marR="23018" marT="0" marB="0" anchor="ctr">
                    <a:lnL>
                      <a:noFill/>
                    </a:lnL>
                    <a:lnR>
                      <a:noFill/>
                    </a:lnR>
                    <a:lnT>
                      <a:noFill/>
                    </a:lnT>
                    <a:lnB>
                      <a:noFill/>
                    </a:lnB>
                  </a:tcPr>
                </a:tc>
                <a:tc>
                  <a:txBody>
                    <a:bodyPr/>
                    <a:lstStyle/>
                    <a:p>
                      <a:pPr algn="ctr">
                        <a:spcAft>
                          <a:spcPts val="0"/>
                        </a:spcAft>
                      </a:pPr>
                      <a:r>
                        <a:rPr lang="en-US" sz="2400" b="1">
                          <a:solidFill>
                            <a:srgbClr val="000000"/>
                          </a:solidFill>
                          <a:effectLst/>
                          <a:latin typeface="Calibri"/>
                          <a:ea typeface="Times New Roman"/>
                        </a:rPr>
                        <a:t>13%</a:t>
                      </a:r>
                      <a:endParaRPr lang="fr-FR" sz="2400" b="1">
                        <a:effectLst/>
                        <a:latin typeface="Times New Roman"/>
                        <a:ea typeface="Times New Roman"/>
                      </a:endParaRPr>
                    </a:p>
                  </a:txBody>
                  <a:tcPr marL="23018" marR="23018" marT="0" marB="0" anchor="ctr">
                    <a:lnL>
                      <a:noFill/>
                    </a:lnL>
                    <a:lnR>
                      <a:noFill/>
                    </a:lnR>
                    <a:lnT>
                      <a:noFill/>
                    </a:lnT>
                    <a:lnB>
                      <a:noFill/>
                    </a:lnB>
                  </a:tcPr>
                </a:tc>
              </a:tr>
              <a:tr h="291101">
                <a:tc>
                  <a:txBody>
                    <a:bodyPr/>
                    <a:lstStyle/>
                    <a:p>
                      <a:pPr algn="r">
                        <a:spcAft>
                          <a:spcPts val="0"/>
                        </a:spcAft>
                      </a:pPr>
                      <a:r>
                        <a:rPr lang="en-US" sz="2400" b="1">
                          <a:solidFill>
                            <a:srgbClr val="000000"/>
                          </a:solidFill>
                          <a:effectLst/>
                          <a:latin typeface="Calibri"/>
                          <a:ea typeface="Times New Roman"/>
                          <a:cs typeface="Calibri"/>
                        </a:rPr>
                        <a:t>2005</a:t>
                      </a:r>
                      <a:endParaRPr lang="fr-FR" sz="2400" b="1">
                        <a:effectLst/>
                        <a:latin typeface="Times New Roman"/>
                        <a:ea typeface="Times New Roman"/>
                      </a:endParaRPr>
                    </a:p>
                  </a:txBody>
                  <a:tcPr marL="23018" marR="23018" marT="0" marB="0" anchor="b">
                    <a:lnL>
                      <a:noFill/>
                    </a:lnL>
                    <a:lnR>
                      <a:noFill/>
                    </a:lnR>
                    <a:lnT>
                      <a:noFill/>
                    </a:lnT>
                    <a:lnB>
                      <a:noFill/>
                    </a:lnB>
                  </a:tcPr>
                </a:tc>
                <a:tc>
                  <a:txBody>
                    <a:bodyPr/>
                    <a:lstStyle/>
                    <a:p>
                      <a:pPr algn="ctr">
                        <a:spcAft>
                          <a:spcPts val="0"/>
                        </a:spcAft>
                      </a:pPr>
                      <a:r>
                        <a:rPr lang="en-US" sz="2400" b="1">
                          <a:solidFill>
                            <a:srgbClr val="000000"/>
                          </a:solidFill>
                          <a:effectLst/>
                          <a:latin typeface="Calibri"/>
                          <a:ea typeface="Times New Roman"/>
                          <a:cs typeface="Calibri"/>
                        </a:rPr>
                        <a:t>61</a:t>
                      </a:r>
                      <a:endParaRPr lang="fr-FR" sz="2400" b="1">
                        <a:effectLst/>
                        <a:latin typeface="Times New Roman"/>
                        <a:ea typeface="Times New Roman"/>
                      </a:endParaRPr>
                    </a:p>
                  </a:txBody>
                  <a:tcPr marL="23018" marR="23018" marT="0" marB="0" anchor="b">
                    <a:lnL>
                      <a:noFill/>
                    </a:lnL>
                    <a:lnR>
                      <a:noFill/>
                    </a:lnR>
                    <a:lnT>
                      <a:noFill/>
                    </a:lnT>
                    <a:lnB>
                      <a:noFill/>
                    </a:lnB>
                  </a:tcPr>
                </a:tc>
                <a:tc>
                  <a:txBody>
                    <a:bodyPr/>
                    <a:lstStyle/>
                    <a:p>
                      <a:pPr algn="ctr">
                        <a:spcAft>
                          <a:spcPts val="0"/>
                        </a:spcAft>
                      </a:pPr>
                      <a:r>
                        <a:rPr lang="en-US" sz="2400" b="1">
                          <a:solidFill>
                            <a:srgbClr val="000000"/>
                          </a:solidFill>
                          <a:effectLst/>
                          <a:latin typeface="Calibri"/>
                          <a:ea typeface="Times New Roman"/>
                        </a:rPr>
                        <a:t>271</a:t>
                      </a:r>
                      <a:endParaRPr lang="fr-FR" sz="2400" b="1">
                        <a:effectLst/>
                        <a:latin typeface="Times New Roman"/>
                        <a:ea typeface="Times New Roman"/>
                      </a:endParaRPr>
                    </a:p>
                  </a:txBody>
                  <a:tcPr marL="23018" marR="23018" marT="0" marB="0" anchor="ctr">
                    <a:lnL>
                      <a:noFill/>
                    </a:lnL>
                    <a:lnR>
                      <a:noFill/>
                    </a:lnR>
                    <a:lnT>
                      <a:noFill/>
                    </a:lnT>
                    <a:lnB>
                      <a:noFill/>
                    </a:lnB>
                  </a:tcPr>
                </a:tc>
                <a:tc>
                  <a:txBody>
                    <a:bodyPr/>
                    <a:lstStyle/>
                    <a:p>
                      <a:pPr algn="ctr">
                        <a:spcAft>
                          <a:spcPts val="0"/>
                        </a:spcAft>
                      </a:pPr>
                      <a:r>
                        <a:rPr lang="en-US" sz="2400" b="1">
                          <a:solidFill>
                            <a:srgbClr val="000000"/>
                          </a:solidFill>
                          <a:effectLst/>
                          <a:latin typeface="Calibri"/>
                          <a:ea typeface="Times New Roman"/>
                        </a:rPr>
                        <a:t>23%</a:t>
                      </a:r>
                      <a:endParaRPr lang="fr-FR" sz="2400" b="1">
                        <a:effectLst/>
                        <a:latin typeface="Times New Roman"/>
                        <a:ea typeface="Times New Roman"/>
                      </a:endParaRPr>
                    </a:p>
                  </a:txBody>
                  <a:tcPr marL="23018" marR="23018" marT="0" marB="0" anchor="ctr">
                    <a:lnL>
                      <a:noFill/>
                    </a:lnL>
                    <a:lnR>
                      <a:noFill/>
                    </a:lnR>
                    <a:lnT>
                      <a:noFill/>
                    </a:lnT>
                    <a:lnB>
                      <a:noFill/>
                    </a:lnB>
                  </a:tcPr>
                </a:tc>
                <a:tc>
                  <a:txBody>
                    <a:bodyPr/>
                    <a:lstStyle/>
                    <a:p>
                      <a:pPr algn="ctr">
                        <a:spcAft>
                          <a:spcPts val="0"/>
                        </a:spcAft>
                      </a:pPr>
                      <a:r>
                        <a:rPr lang="en-US" sz="2400" b="1">
                          <a:solidFill>
                            <a:srgbClr val="000000"/>
                          </a:solidFill>
                          <a:effectLst/>
                          <a:latin typeface="Calibri"/>
                          <a:ea typeface="Times New Roman"/>
                        </a:rPr>
                        <a:t>16</a:t>
                      </a:r>
                      <a:endParaRPr lang="fr-FR" sz="2400" b="1">
                        <a:effectLst/>
                        <a:latin typeface="Times New Roman"/>
                        <a:ea typeface="Times New Roman"/>
                      </a:endParaRPr>
                    </a:p>
                  </a:txBody>
                  <a:tcPr marL="23018" marR="23018" marT="0" marB="0" anchor="ctr">
                    <a:lnL>
                      <a:noFill/>
                    </a:lnL>
                    <a:lnR>
                      <a:noFill/>
                    </a:lnR>
                    <a:lnT>
                      <a:noFill/>
                    </a:lnT>
                    <a:lnB>
                      <a:noFill/>
                    </a:lnB>
                  </a:tcPr>
                </a:tc>
                <a:tc>
                  <a:txBody>
                    <a:bodyPr/>
                    <a:lstStyle/>
                    <a:p>
                      <a:pPr algn="ctr">
                        <a:spcAft>
                          <a:spcPts val="0"/>
                        </a:spcAft>
                      </a:pPr>
                      <a:r>
                        <a:rPr lang="en-US" sz="2400" b="1" dirty="0">
                          <a:solidFill>
                            <a:srgbClr val="000000"/>
                          </a:solidFill>
                          <a:effectLst/>
                          <a:latin typeface="Calibri"/>
                          <a:ea typeface="Times New Roman"/>
                        </a:rPr>
                        <a:t>257</a:t>
                      </a:r>
                      <a:endParaRPr lang="fr-FR" sz="2400" b="1" dirty="0">
                        <a:effectLst/>
                        <a:latin typeface="Times New Roman"/>
                        <a:ea typeface="Times New Roman"/>
                      </a:endParaRPr>
                    </a:p>
                  </a:txBody>
                  <a:tcPr marL="23018" marR="23018" marT="0" marB="0" anchor="ctr">
                    <a:lnL>
                      <a:noFill/>
                    </a:lnL>
                    <a:lnR>
                      <a:noFill/>
                    </a:lnR>
                    <a:lnT>
                      <a:noFill/>
                    </a:lnT>
                    <a:lnB>
                      <a:noFill/>
                    </a:lnB>
                  </a:tcPr>
                </a:tc>
                <a:tc>
                  <a:txBody>
                    <a:bodyPr/>
                    <a:lstStyle/>
                    <a:p>
                      <a:pPr algn="ctr">
                        <a:spcAft>
                          <a:spcPts val="0"/>
                        </a:spcAft>
                      </a:pPr>
                      <a:r>
                        <a:rPr lang="en-US" sz="2400" b="1" dirty="0" smtClean="0">
                          <a:solidFill>
                            <a:srgbClr val="000000"/>
                          </a:solidFill>
                          <a:effectLst/>
                          <a:latin typeface="Calibri"/>
                          <a:ea typeface="Times New Roman"/>
                        </a:rPr>
                        <a:t>6,2</a:t>
                      </a:r>
                      <a:r>
                        <a:rPr lang="en-US" sz="2400" b="1" dirty="0">
                          <a:solidFill>
                            <a:srgbClr val="000000"/>
                          </a:solidFill>
                          <a:effectLst/>
                          <a:latin typeface="Calibri"/>
                          <a:ea typeface="Times New Roman"/>
                        </a:rPr>
                        <a:t>%</a:t>
                      </a:r>
                      <a:endParaRPr lang="fr-FR" sz="2400" b="1" dirty="0">
                        <a:effectLst/>
                        <a:latin typeface="Times New Roman"/>
                        <a:ea typeface="Times New Roman"/>
                      </a:endParaRPr>
                    </a:p>
                  </a:txBody>
                  <a:tcPr marL="23018" marR="23018" marT="0" marB="0" anchor="ctr">
                    <a:lnL>
                      <a:noFill/>
                    </a:lnL>
                    <a:lnR>
                      <a:noFill/>
                    </a:lnR>
                    <a:lnT>
                      <a:noFill/>
                    </a:lnT>
                    <a:lnB>
                      <a:noFill/>
                    </a:lnB>
                  </a:tcPr>
                </a:tc>
                <a:tc>
                  <a:txBody>
                    <a:bodyPr/>
                    <a:lstStyle/>
                    <a:p>
                      <a:pPr algn="ctr">
                        <a:spcAft>
                          <a:spcPts val="0"/>
                        </a:spcAft>
                      </a:pPr>
                      <a:r>
                        <a:rPr lang="en-US" sz="2400" b="1" dirty="0">
                          <a:solidFill>
                            <a:srgbClr val="000000"/>
                          </a:solidFill>
                          <a:effectLst/>
                          <a:latin typeface="Calibri"/>
                          <a:ea typeface="Times New Roman"/>
                        </a:rPr>
                        <a:t>77</a:t>
                      </a:r>
                      <a:endParaRPr lang="fr-FR" sz="2400" b="1" dirty="0">
                        <a:effectLst/>
                        <a:latin typeface="Times New Roman"/>
                        <a:ea typeface="Times New Roman"/>
                      </a:endParaRPr>
                    </a:p>
                  </a:txBody>
                  <a:tcPr marL="23018" marR="23018" marT="0" marB="0" anchor="ctr">
                    <a:lnL>
                      <a:noFill/>
                    </a:lnL>
                    <a:lnR>
                      <a:noFill/>
                    </a:lnR>
                    <a:lnT>
                      <a:noFill/>
                    </a:lnT>
                    <a:lnB>
                      <a:noFill/>
                    </a:lnB>
                  </a:tcPr>
                </a:tc>
                <a:tc>
                  <a:txBody>
                    <a:bodyPr/>
                    <a:lstStyle/>
                    <a:p>
                      <a:pPr algn="r">
                        <a:spcAft>
                          <a:spcPts val="0"/>
                        </a:spcAft>
                      </a:pPr>
                      <a:r>
                        <a:rPr lang="en-US" sz="2400" b="1">
                          <a:solidFill>
                            <a:srgbClr val="000000"/>
                          </a:solidFill>
                          <a:effectLst/>
                          <a:latin typeface="Calibri"/>
                          <a:ea typeface="Times New Roman"/>
                        </a:rPr>
                        <a:t>528</a:t>
                      </a:r>
                      <a:endParaRPr lang="fr-FR" sz="2400" b="1">
                        <a:effectLst/>
                        <a:latin typeface="Times New Roman"/>
                        <a:ea typeface="Times New Roman"/>
                      </a:endParaRPr>
                    </a:p>
                  </a:txBody>
                  <a:tcPr marL="23018" marR="23018" marT="0" marB="0" anchor="ctr">
                    <a:lnL>
                      <a:noFill/>
                    </a:lnL>
                    <a:lnR>
                      <a:noFill/>
                    </a:lnR>
                    <a:lnT>
                      <a:noFill/>
                    </a:lnT>
                    <a:lnB>
                      <a:noFill/>
                    </a:lnB>
                  </a:tcPr>
                </a:tc>
                <a:tc>
                  <a:txBody>
                    <a:bodyPr/>
                    <a:lstStyle/>
                    <a:p>
                      <a:pPr algn="ctr">
                        <a:spcAft>
                          <a:spcPts val="0"/>
                        </a:spcAft>
                      </a:pPr>
                      <a:r>
                        <a:rPr lang="en-US" sz="2400" b="1" dirty="0">
                          <a:solidFill>
                            <a:srgbClr val="000000"/>
                          </a:solidFill>
                          <a:effectLst/>
                          <a:latin typeface="Calibri"/>
                          <a:ea typeface="Times New Roman"/>
                        </a:rPr>
                        <a:t>15%</a:t>
                      </a:r>
                      <a:endParaRPr lang="fr-FR" sz="2400" b="1" dirty="0">
                        <a:effectLst/>
                        <a:latin typeface="Times New Roman"/>
                        <a:ea typeface="Times New Roman"/>
                      </a:endParaRPr>
                    </a:p>
                  </a:txBody>
                  <a:tcPr marL="23018" marR="23018" marT="0" marB="0" anchor="ctr">
                    <a:lnL>
                      <a:noFill/>
                    </a:lnL>
                    <a:lnR>
                      <a:noFill/>
                    </a:lnR>
                    <a:lnT>
                      <a:noFill/>
                    </a:lnT>
                    <a:lnB>
                      <a:noFill/>
                    </a:lnB>
                  </a:tcPr>
                </a:tc>
              </a:tr>
              <a:tr h="291101">
                <a:tc>
                  <a:txBody>
                    <a:bodyPr/>
                    <a:lstStyle/>
                    <a:p>
                      <a:pPr algn="r">
                        <a:spcAft>
                          <a:spcPts val="0"/>
                        </a:spcAft>
                      </a:pPr>
                      <a:r>
                        <a:rPr lang="en-US" sz="2400" b="1">
                          <a:solidFill>
                            <a:srgbClr val="000000"/>
                          </a:solidFill>
                          <a:effectLst/>
                          <a:latin typeface="Calibri"/>
                          <a:ea typeface="Times New Roman"/>
                          <a:cs typeface="Calibri"/>
                        </a:rPr>
                        <a:t>2010</a:t>
                      </a:r>
                      <a:endParaRPr lang="fr-FR" sz="2400" b="1">
                        <a:effectLst/>
                        <a:latin typeface="Times New Roman"/>
                        <a:ea typeface="Times New Roman"/>
                      </a:endParaRPr>
                    </a:p>
                  </a:txBody>
                  <a:tcPr marL="23018" marR="2301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a:solidFill>
                            <a:srgbClr val="000000"/>
                          </a:solidFill>
                          <a:effectLst/>
                          <a:latin typeface="Calibri"/>
                          <a:ea typeface="Times New Roman"/>
                          <a:cs typeface="Calibri"/>
                        </a:rPr>
                        <a:t>59</a:t>
                      </a:r>
                      <a:endParaRPr lang="fr-FR" sz="2400" b="1">
                        <a:effectLst/>
                        <a:latin typeface="Times New Roman"/>
                        <a:ea typeface="Times New Roman"/>
                      </a:endParaRPr>
                    </a:p>
                  </a:txBody>
                  <a:tcPr marL="23018" marR="2301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a:solidFill>
                            <a:srgbClr val="000000"/>
                          </a:solidFill>
                          <a:effectLst/>
                          <a:latin typeface="Calibri"/>
                          <a:ea typeface="Times New Roman"/>
                        </a:rPr>
                        <a:t>276</a:t>
                      </a:r>
                      <a:endParaRPr lang="fr-FR" sz="2400" b="1">
                        <a:effectLst/>
                        <a:latin typeface="Times New Roman"/>
                        <a:ea typeface="Times New Roman"/>
                      </a:endParaRPr>
                    </a:p>
                  </a:txBody>
                  <a:tcPr marL="23018" marR="230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a:solidFill>
                            <a:srgbClr val="000000"/>
                          </a:solidFill>
                          <a:effectLst/>
                          <a:latin typeface="Calibri"/>
                          <a:ea typeface="Times New Roman"/>
                        </a:rPr>
                        <a:t>21%</a:t>
                      </a:r>
                      <a:endParaRPr lang="fr-FR" sz="2400" b="1">
                        <a:effectLst/>
                        <a:latin typeface="Times New Roman"/>
                        <a:ea typeface="Times New Roman"/>
                      </a:endParaRPr>
                    </a:p>
                  </a:txBody>
                  <a:tcPr marL="23018" marR="230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a:solidFill>
                            <a:srgbClr val="000000"/>
                          </a:solidFill>
                          <a:effectLst/>
                          <a:latin typeface="Calibri"/>
                          <a:ea typeface="Times New Roman"/>
                        </a:rPr>
                        <a:t>19</a:t>
                      </a:r>
                      <a:endParaRPr lang="fr-FR" sz="2400" b="1">
                        <a:effectLst/>
                        <a:latin typeface="Times New Roman"/>
                        <a:ea typeface="Times New Roman"/>
                      </a:endParaRPr>
                    </a:p>
                  </a:txBody>
                  <a:tcPr marL="23018" marR="230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a:solidFill>
                            <a:srgbClr val="000000"/>
                          </a:solidFill>
                          <a:effectLst/>
                          <a:latin typeface="Calibri"/>
                          <a:ea typeface="Times New Roman"/>
                        </a:rPr>
                        <a:t>265</a:t>
                      </a:r>
                      <a:endParaRPr lang="fr-FR" sz="2400" b="1">
                        <a:effectLst/>
                        <a:latin typeface="Times New Roman"/>
                        <a:ea typeface="Times New Roman"/>
                      </a:endParaRPr>
                    </a:p>
                  </a:txBody>
                  <a:tcPr marL="23018" marR="230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dirty="0" smtClean="0">
                          <a:solidFill>
                            <a:srgbClr val="000000"/>
                          </a:solidFill>
                          <a:effectLst/>
                          <a:latin typeface="Calibri"/>
                          <a:ea typeface="Times New Roman"/>
                        </a:rPr>
                        <a:t>7,2</a:t>
                      </a:r>
                      <a:r>
                        <a:rPr lang="en-US" sz="2400" b="1" dirty="0">
                          <a:solidFill>
                            <a:srgbClr val="000000"/>
                          </a:solidFill>
                          <a:effectLst/>
                          <a:latin typeface="Calibri"/>
                          <a:ea typeface="Times New Roman"/>
                        </a:rPr>
                        <a:t>%</a:t>
                      </a:r>
                      <a:endParaRPr lang="fr-FR" sz="2400" b="1" dirty="0">
                        <a:effectLst/>
                        <a:latin typeface="Times New Roman"/>
                        <a:ea typeface="Times New Roman"/>
                      </a:endParaRPr>
                    </a:p>
                  </a:txBody>
                  <a:tcPr marL="23018" marR="230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dirty="0">
                          <a:solidFill>
                            <a:srgbClr val="000000"/>
                          </a:solidFill>
                          <a:effectLst/>
                          <a:latin typeface="Calibri"/>
                          <a:ea typeface="Times New Roman"/>
                        </a:rPr>
                        <a:t>78</a:t>
                      </a:r>
                      <a:endParaRPr lang="fr-FR" sz="2400" b="1" dirty="0">
                        <a:effectLst/>
                        <a:latin typeface="Times New Roman"/>
                        <a:ea typeface="Times New Roman"/>
                      </a:endParaRPr>
                    </a:p>
                  </a:txBody>
                  <a:tcPr marL="23018" marR="230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400" b="1" dirty="0">
                          <a:solidFill>
                            <a:srgbClr val="000000"/>
                          </a:solidFill>
                          <a:effectLst/>
                          <a:latin typeface="Calibri"/>
                          <a:ea typeface="Times New Roman"/>
                        </a:rPr>
                        <a:t>541</a:t>
                      </a:r>
                      <a:endParaRPr lang="fr-FR" sz="2400" b="1" dirty="0">
                        <a:effectLst/>
                        <a:latin typeface="Times New Roman"/>
                        <a:ea typeface="Times New Roman"/>
                      </a:endParaRPr>
                    </a:p>
                  </a:txBody>
                  <a:tcPr marL="23018" marR="2301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dirty="0">
                          <a:solidFill>
                            <a:srgbClr val="000000"/>
                          </a:solidFill>
                          <a:effectLst/>
                          <a:latin typeface="Calibri"/>
                          <a:ea typeface="Times New Roman"/>
                        </a:rPr>
                        <a:t>14%</a:t>
                      </a:r>
                      <a:endParaRPr lang="fr-FR" sz="2400" b="1" dirty="0">
                        <a:effectLst/>
                        <a:latin typeface="Times New Roman"/>
                        <a:ea typeface="Times New Roman"/>
                      </a:endParaRPr>
                    </a:p>
                  </a:txBody>
                  <a:tcPr marL="23018" marR="23018"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636442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p:cNvGraphicFramePr>
            <a:graphicFrameLocks noChangeAspect="1"/>
          </p:cNvGraphicFramePr>
          <p:nvPr>
            <p:extLst>
              <p:ext uri="{D42A27DB-BD31-4B8C-83A1-F6EECF244321}">
                <p14:modId xmlns:p14="http://schemas.microsoft.com/office/powerpoint/2010/main" val="4192924770"/>
              </p:ext>
            </p:extLst>
          </p:nvPr>
        </p:nvGraphicFramePr>
        <p:xfrm>
          <a:off x="18852" y="0"/>
          <a:ext cx="4553148" cy="6858000"/>
        </p:xfrm>
        <a:graphic>
          <a:graphicData uri="http://schemas.openxmlformats.org/presentationml/2006/ole">
            <mc:AlternateContent xmlns:mc="http://schemas.openxmlformats.org/markup-compatibility/2006">
              <mc:Choice xmlns:v="urn:schemas-microsoft-com:vml" Requires="v">
                <p:oleObj spid="_x0000_s7189" name="Feuille de calcul" r:id="rId4" imgW="6362700" imgH="8562975" progId="Excel.Sheet.12">
                  <p:link updateAutomatic="1"/>
                </p:oleObj>
              </mc:Choice>
              <mc:Fallback>
                <p:oleObj name="Feuille de calcul" r:id="rId4" imgW="6362700" imgH="8562975" progId="Excel.Sheet.12">
                  <p:link updateAutomatic="1"/>
                  <p:pic>
                    <p:nvPicPr>
                      <p:cNvPr id="0" name=""/>
                      <p:cNvPicPr/>
                      <p:nvPr/>
                    </p:nvPicPr>
                    <p:blipFill>
                      <a:blip r:embed="rId5"/>
                      <a:stretch>
                        <a:fillRect/>
                      </a:stretch>
                    </p:blipFill>
                    <p:spPr>
                      <a:xfrm>
                        <a:off x="18852" y="0"/>
                        <a:ext cx="4553148" cy="6858000"/>
                      </a:xfrm>
                      <a:prstGeom prst="rect">
                        <a:avLst/>
                      </a:prstGeom>
                    </p:spPr>
                  </p:pic>
                </p:oleObj>
              </mc:Fallback>
            </mc:AlternateContent>
          </a:graphicData>
        </a:graphic>
      </p:graphicFrame>
      <p:sp>
        <p:nvSpPr>
          <p:cNvPr id="13" name="Ellipse 12"/>
          <p:cNvSpPr/>
          <p:nvPr/>
        </p:nvSpPr>
        <p:spPr>
          <a:xfrm>
            <a:off x="3923928" y="1098352"/>
            <a:ext cx="792088" cy="72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p:cNvSpPr/>
          <p:nvPr/>
        </p:nvSpPr>
        <p:spPr>
          <a:xfrm>
            <a:off x="3898528" y="4077072"/>
            <a:ext cx="792088" cy="72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5076056" y="1268760"/>
            <a:ext cx="3168352" cy="3539430"/>
          </a:xfrm>
          <a:prstGeom prst="rect">
            <a:avLst/>
          </a:prstGeom>
        </p:spPr>
        <p:txBody>
          <a:bodyPr wrap="square">
            <a:spAutoFit/>
          </a:bodyPr>
          <a:lstStyle/>
          <a:p>
            <a:pPr marL="3175" algn="ctr"/>
            <a:r>
              <a:rPr lang="fr-FR" sz="3200" b="1" dirty="0"/>
              <a:t>En </a:t>
            </a:r>
            <a:r>
              <a:rPr lang="fr-FR" sz="3200" b="1" dirty="0" smtClean="0"/>
              <a:t>2010</a:t>
            </a:r>
            <a:r>
              <a:rPr lang="fr-FR" sz="3200" b="1" dirty="0"/>
              <a:t>,</a:t>
            </a:r>
            <a:endParaRPr lang="fr-FR" sz="3200" b="1" dirty="0" smtClean="0"/>
          </a:p>
          <a:p>
            <a:pPr marL="3175"/>
            <a:r>
              <a:rPr lang="fr-FR" sz="3200" b="1" dirty="0" smtClean="0"/>
              <a:t>78 </a:t>
            </a:r>
            <a:r>
              <a:rPr lang="fr-FR" sz="3200" b="1" dirty="0"/>
              <a:t>000 décès attribuables au tabac en </a:t>
            </a:r>
            <a:r>
              <a:rPr lang="fr-FR" sz="3200" b="1" dirty="0" smtClean="0"/>
              <a:t>France :</a:t>
            </a:r>
          </a:p>
          <a:p>
            <a:pPr marL="3175" algn="ctr"/>
            <a:endParaRPr lang="fr-FR" sz="3200" b="1" dirty="0"/>
          </a:p>
          <a:p>
            <a:pPr marL="3175"/>
            <a:r>
              <a:rPr lang="fr-FR" sz="3200" b="1" dirty="0" smtClean="0">
                <a:solidFill>
                  <a:srgbClr val="3333FF"/>
                </a:solidFill>
              </a:rPr>
              <a:t>59 000 hommes</a:t>
            </a:r>
          </a:p>
          <a:p>
            <a:pPr marL="3175"/>
            <a:r>
              <a:rPr lang="fr-FR" sz="3200" b="1" dirty="0" smtClean="0">
                <a:solidFill>
                  <a:srgbClr val="FF0000"/>
                </a:solidFill>
              </a:rPr>
              <a:t>19 000 femmes</a:t>
            </a:r>
            <a:endParaRPr lang="fr-FR" sz="3200" b="1" dirty="0">
              <a:solidFill>
                <a:srgbClr val="FF0000"/>
              </a:solidFill>
            </a:endParaRPr>
          </a:p>
        </p:txBody>
      </p:sp>
    </p:spTree>
    <p:extLst>
      <p:ext uri="{BB962C8B-B14F-4D97-AF65-F5344CB8AC3E}">
        <p14:creationId xmlns:p14="http://schemas.microsoft.com/office/powerpoint/2010/main" val="32517679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p:cNvGraphicFramePr>
            <a:graphicFrameLocks noChangeAspect="1"/>
          </p:cNvGraphicFramePr>
          <p:nvPr>
            <p:extLst>
              <p:ext uri="{D42A27DB-BD31-4B8C-83A1-F6EECF244321}">
                <p14:modId xmlns:p14="http://schemas.microsoft.com/office/powerpoint/2010/main" val="1698677547"/>
              </p:ext>
            </p:extLst>
          </p:nvPr>
        </p:nvGraphicFramePr>
        <p:xfrm>
          <a:off x="18852" y="0"/>
          <a:ext cx="4553148" cy="6858000"/>
        </p:xfrm>
        <a:graphic>
          <a:graphicData uri="http://schemas.openxmlformats.org/presentationml/2006/ole">
            <mc:AlternateContent xmlns:mc="http://schemas.openxmlformats.org/markup-compatibility/2006">
              <mc:Choice xmlns:v="urn:schemas-microsoft-com:vml" Requires="v">
                <p:oleObj spid="_x0000_s8230" name="Feuille de calcul" r:id="rId3" imgW="6362700" imgH="8562975" progId="Excel.Sheet.12">
                  <p:link updateAutomatic="1"/>
                </p:oleObj>
              </mc:Choice>
              <mc:Fallback>
                <p:oleObj name="Feuille de calcul" r:id="rId3" imgW="6362700" imgH="8562975" progId="Excel.Sheet.12">
                  <p:link updateAutomatic="1"/>
                  <p:pic>
                    <p:nvPicPr>
                      <p:cNvPr id="0" name=""/>
                      <p:cNvPicPr/>
                      <p:nvPr/>
                    </p:nvPicPr>
                    <p:blipFill>
                      <a:blip r:embed="rId4"/>
                      <a:stretch>
                        <a:fillRect/>
                      </a:stretch>
                    </p:blipFill>
                    <p:spPr>
                      <a:xfrm>
                        <a:off x="18852" y="0"/>
                        <a:ext cx="4553148" cy="6858000"/>
                      </a:xfrm>
                      <a:prstGeom prst="rect">
                        <a:avLst/>
                      </a:prstGeom>
                    </p:spPr>
                  </p:pic>
                </p:oleObj>
              </mc:Fallback>
            </mc:AlternateContent>
          </a:graphicData>
        </a:graphic>
      </p:graphicFrame>
      <p:graphicFrame>
        <p:nvGraphicFramePr>
          <p:cNvPr id="14" name="Objet 13"/>
          <p:cNvGraphicFramePr>
            <a:graphicFrameLocks noChangeAspect="1"/>
          </p:cNvGraphicFramePr>
          <p:nvPr>
            <p:extLst>
              <p:ext uri="{D42A27DB-BD31-4B8C-83A1-F6EECF244321}">
                <p14:modId xmlns:p14="http://schemas.microsoft.com/office/powerpoint/2010/main" val="3598088893"/>
              </p:ext>
            </p:extLst>
          </p:nvPr>
        </p:nvGraphicFramePr>
        <p:xfrm>
          <a:off x="4572000" y="0"/>
          <a:ext cx="4572000" cy="6858000"/>
        </p:xfrm>
        <a:graphic>
          <a:graphicData uri="http://schemas.openxmlformats.org/presentationml/2006/ole">
            <mc:AlternateContent xmlns:mc="http://schemas.openxmlformats.org/markup-compatibility/2006">
              <mc:Choice xmlns:v="urn:schemas-microsoft-com:vml" Requires="v">
                <p:oleObj spid="_x0000_s8231" name="Feuille de calcul" r:id="rId5" imgW="6362700" imgH="8562975" progId="Excel.Sheet.12">
                  <p:link updateAutomatic="1"/>
                </p:oleObj>
              </mc:Choice>
              <mc:Fallback>
                <p:oleObj name="Feuille de calcul" r:id="rId5" imgW="6362700" imgH="8562975" progId="Excel.Sheet.12">
                  <p:link updateAutomatic="1"/>
                  <p:pic>
                    <p:nvPicPr>
                      <p:cNvPr id="0" name=""/>
                      <p:cNvPicPr/>
                      <p:nvPr/>
                    </p:nvPicPr>
                    <p:blipFill>
                      <a:blip r:embed="rId6"/>
                      <a:stretch>
                        <a:fillRect/>
                      </a:stretch>
                    </p:blipFill>
                    <p:spPr>
                      <a:xfrm>
                        <a:off x="4572000" y="0"/>
                        <a:ext cx="4572000" cy="6858000"/>
                      </a:xfrm>
                      <a:prstGeom prst="rect">
                        <a:avLst/>
                      </a:prstGeom>
                    </p:spPr>
                  </p:pic>
                </p:oleObj>
              </mc:Fallback>
            </mc:AlternateContent>
          </a:graphicData>
        </a:graphic>
      </p:graphicFrame>
      <p:sp>
        <p:nvSpPr>
          <p:cNvPr id="6" name="Ellipse 5"/>
          <p:cNvSpPr/>
          <p:nvPr/>
        </p:nvSpPr>
        <p:spPr>
          <a:xfrm>
            <a:off x="8485832" y="1098352"/>
            <a:ext cx="649784" cy="72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8460432" y="4077072"/>
            <a:ext cx="649784" cy="72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4"/>
          <p:cNvSpPr txBox="1"/>
          <p:nvPr/>
        </p:nvSpPr>
        <p:spPr>
          <a:xfrm>
            <a:off x="5785544" y="2060848"/>
            <a:ext cx="3347864" cy="1200329"/>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2400" b="1" dirty="0" smtClean="0">
                <a:solidFill>
                  <a:srgbClr val="3333FF"/>
                </a:solidFill>
              </a:rPr>
              <a:t>En 2010, 1 décès sur 5 chez les hommes est lié au tabac</a:t>
            </a:r>
            <a:endParaRPr lang="fr-FR" sz="2400" b="1" dirty="0">
              <a:solidFill>
                <a:srgbClr val="3333FF"/>
              </a:solidFill>
            </a:endParaRPr>
          </a:p>
        </p:txBody>
      </p:sp>
    </p:spTree>
    <p:extLst>
      <p:ext uri="{BB962C8B-B14F-4D97-AF65-F5344CB8AC3E}">
        <p14:creationId xmlns:p14="http://schemas.microsoft.com/office/powerpoint/2010/main" val="36636667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p:cNvGraphicFramePr>
            <a:graphicFrameLocks noChangeAspect="1"/>
          </p:cNvGraphicFramePr>
          <p:nvPr>
            <p:extLst>
              <p:ext uri="{D42A27DB-BD31-4B8C-83A1-F6EECF244321}">
                <p14:modId xmlns:p14="http://schemas.microsoft.com/office/powerpoint/2010/main" val="2640385080"/>
              </p:ext>
            </p:extLst>
          </p:nvPr>
        </p:nvGraphicFramePr>
        <p:xfrm>
          <a:off x="18852" y="0"/>
          <a:ext cx="4553148" cy="6858000"/>
        </p:xfrm>
        <a:graphic>
          <a:graphicData uri="http://schemas.openxmlformats.org/presentationml/2006/ole">
            <mc:AlternateContent xmlns:mc="http://schemas.openxmlformats.org/markup-compatibility/2006">
              <mc:Choice xmlns:v="urn:schemas-microsoft-com:vml" Requires="v">
                <p:oleObj spid="_x0000_s9254" name="Feuille de calcul" r:id="rId3" imgW="6362700" imgH="8562975" progId="Excel.Sheet.12">
                  <p:link updateAutomatic="1"/>
                </p:oleObj>
              </mc:Choice>
              <mc:Fallback>
                <p:oleObj name="Feuille de calcul" r:id="rId3" imgW="6362700" imgH="8562975" progId="Excel.Sheet.12">
                  <p:link updateAutomatic="1"/>
                  <p:pic>
                    <p:nvPicPr>
                      <p:cNvPr id="0" name=""/>
                      <p:cNvPicPr/>
                      <p:nvPr/>
                    </p:nvPicPr>
                    <p:blipFill>
                      <a:blip r:embed="rId4"/>
                      <a:stretch>
                        <a:fillRect/>
                      </a:stretch>
                    </p:blipFill>
                    <p:spPr>
                      <a:xfrm>
                        <a:off x="18852" y="0"/>
                        <a:ext cx="4553148" cy="6858000"/>
                      </a:xfrm>
                      <a:prstGeom prst="rect">
                        <a:avLst/>
                      </a:prstGeom>
                    </p:spPr>
                  </p:pic>
                </p:oleObj>
              </mc:Fallback>
            </mc:AlternateContent>
          </a:graphicData>
        </a:graphic>
      </p:graphicFrame>
      <p:graphicFrame>
        <p:nvGraphicFramePr>
          <p:cNvPr id="14" name="Objet 13"/>
          <p:cNvGraphicFramePr>
            <a:graphicFrameLocks noChangeAspect="1"/>
          </p:cNvGraphicFramePr>
          <p:nvPr>
            <p:extLst>
              <p:ext uri="{D42A27DB-BD31-4B8C-83A1-F6EECF244321}">
                <p14:modId xmlns:p14="http://schemas.microsoft.com/office/powerpoint/2010/main" val="1397815780"/>
              </p:ext>
            </p:extLst>
          </p:nvPr>
        </p:nvGraphicFramePr>
        <p:xfrm>
          <a:off x="4572000" y="0"/>
          <a:ext cx="4572000" cy="6858000"/>
        </p:xfrm>
        <a:graphic>
          <a:graphicData uri="http://schemas.openxmlformats.org/presentationml/2006/ole">
            <mc:AlternateContent xmlns:mc="http://schemas.openxmlformats.org/markup-compatibility/2006">
              <mc:Choice xmlns:v="urn:schemas-microsoft-com:vml" Requires="v">
                <p:oleObj spid="_x0000_s9255" name="Feuille de calcul" r:id="rId5" imgW="6362700" imgH="8562975" progId="Excel.Sheet.12">
                  <p:link updateAutomatic="1"/>
                </p:oleObj>
              </mc:Choice>
              <mc:Fallback>
                <p:oleObj name="Feuille de calcul" r:id="rId5" imgW="6362700" imgH="8562975" progId="Excel.Sheet.12">
                  <p:link updateAutomatic="1"/>
                  <p:pic>
                    <p:nvPicPr>
                      <p:cNvPr id="0" name=""/>
                      <p:cNvPicPr/>
                      <p:nvPr/>
                    </p:nvPicPr>
                    <p:blipFill>
                      <a:blip r:embed="rId6"/>
                      <a:stretch>
                        <a:fillRect/>
                      </a:stretch>
                    </p:blipFill>
                    <p:spPr>
                      <a:xfrm>
                        <a:off x="4572000" y="0"/>
                        <a:ext cx="4572000" cy="6858000"/>
                      </a:xfrm>
                      <a:prstGeom prst="rect">
                        <a:avLst/>
                      </a:prstGeom>
                    </p:spPr>
                  </p:pic>
                </p:oleObj>
              </mc:Fallback>
            </mc:AlternateContent>
          </a:graphicData>
        </a:graphic>
      </p:graphicFrame>
      <p:sp>
        <p:nvSpPr>
          <p:cNvPr id="6" name="Ellipse 5"/>
          <p:cNvSpPr/>
          <p:nvPr/>
        </p:nvSpPr>
        <p:spPr>
          <a:xfrm>
            <a:off x="8485832" y="1098352"/>
            <a:ext cx="649784" cy="72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8460432" y="4077072"/>
            <a:ext cx="649784" cy="72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1"/>
          <p:cNvSpPr txBox="1"/>
          <p:nvPr/>
        </p:nvSpPr>
        <p:spPr>
          <a:xfrm>
            <a:off x="5581824" y="2561211"/>
            <a:ext cx="3528392" cy="1200329"/>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2400" b="1" dirty="0" smtClean="0">
                <a:solidFill>
                  <a:srgbClr val="FF0000"/>
                </a:solidFill>
              </a:rPr>
              <a:t>En 2010, 1 décès sur 14 chez les femmes est lié au tabac</a:t>
            </a:r>
            <a:endParaRPr lang="fr-FR" sz="2400" b="1" dirty="0">
              <a:solidFill>
                <a:srgbClr val="FF0000"/>
              </a:solidFill>
            </a:endParaRPr>
          </a:p>
        </p:txBody>
      </p:sp>
    </p:spTree>
    <p:extLst>
      <p:ext uri="{BB962C8B-B14F-4D97-AF65-F5344CB8AC3E}">
        <p14:creationId xmlns:p14="http://schemas.microsoft.com/office/powerpoint/2010/main" val="656053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908720"/>
          </a:xfrm>
        </p:spPr>
        <p:txBody>
          <a:bodyPr>
            <a:normAutofit/>
          </a:bodyPr>
          <a:lstStyle/>
          <a:p>
            <a:r>
              <a:rPr lang="fr-FR" sz="3600" b="1" dirty="0" smtClean="0">
                <a:solidFill>
                  <a:srgbClr val="3333FF"/>
                </a:solidFill>
              </a:rPr>
              <a:t>Contexte</a:t>
            </a:r>
            <a:endParaRPr lang="fr-FR" sz="3600" b="1" dirty="0">
              <a:solidFill>
                <a:srgbClr val="3333FF"/>
              </a:solidFill>
            </a:endParaRPr>
          </a:p>
        </p:txBody>
      </p:sp>
      <p:sp>
        <p:nvSpPr>
          <p:cNvPr id="3" name="Espace réservé du contenu 2"/>
          <p:cNvSpPr>
            <a:spLocks noGrp="1"/>
          </p:cNvSpPr>
          <p:nvPr>
            <p:ph idx="1"/>
          </p:nvPr>
        </p:nvSpPr>
        <p:spPr>
          <a:xfrm>
            <a:off x="0" y="908720"/>
            <a:ext cx="9036496" cy="6408712"/>
          </a:xfrm>
        </p:spPr>
        <p:txBody>
          <a:bodyPr>
            <a:normAutofit fontScale="77500" lnSpcReduction="20000"/>
          </a:bodyPr>
          <a:lstStyle/>
          <a:p>
            <a:pPr marL="355600" indent="0">
              <a:buNone/>
            </a:pPr>
            <a:r>
              <a:rPr lang="fr-FR" b="1" dirty="0"/>
              <a:t>E</a:t>
            </a:r>
            <a:r>
              <a:rPr lang="fr-FR" b="1" dirty="0" smtClean="0"/>
              <a:t>stimations de la mortalité attribuable au tabac en France </a:t>
            </a:r>
            <a:r>
              <a:rPr lang="fr-FR" b="1" dirty="0"/>
              <a:t>disponibles </a:t>
            </a:r>
            <a:r>
              <a:rPr lang="fr-FR" b="1" dirty="0" smtClean="0"/>
              <a:t>:</a:t>
            </a:r>
          </a:p>
          <a:p>
            <a:r>
              <a:rPr lang="fr-FR" b="1" dirty="0"/>
              <a:t>Équipe </a:t>
            </a:r>
            <a:r>
              <a:rPr lang="fr-FR" b="1" dirty="0" smtClean="0"/>
              <a:t>Oxford : Estimations </a:t>
            </a:r>
            <a:r>
              <a:rPr lang="fr-FR" b="1" dirty="0"/>
              <a:t>tous les 5 ans de 1950 à 2005 et en </a:t>
            </a:r>
            <a:r>
              <a:rPr lang="fr-FR" b="1" dirty="0" smtClean="0"/>
              <a:t>2009.</a:t>
            </a:r>
            <a:br>
              <a:rPr lang="fr-FR" b="1" dirty="0" smtClean="0"/>
            </a:br>
            <a:r>
              <a:rPr lang="fr-FR" b="1" dirty="0" smtClean="0">
                <a:solidFill>
                  <a:srgbClr val="FF0000"/>
                </a:solidFill>
              </a:rPr>
              <a:t>Risques relatifs observés non ajustés, divisés par deux pour causes non cancer.</a:t>
            </a:r>
            <a:r>
              <a:rPr lang="fr-FR" b="1" dirty="0">
                <a:solidFill>
                  <a:srgbClr val="FF0000"/>
                </a:solidFill>
              </a:rPr>
              <a:t/>
            </a:r>
            <a:br>
              <a:rPr lang="fr-FR" b="1" dirty="0">
                <a:solidFill>
                  <a:srgbClr val="FF0000"/>
                </a:solidFill>
              </a:rPr>
            </a:br>
            <a:r>
              <a:rPr lang="en-US" b="1" dirty="0">
                <a:solidFill>
                  <a:srgbClr val="3333FF"/>
                </a:solidFill>
              </a:rPr>
              <a:t>Peto R, Lopez AD, </a:t>
            </a:r>
            <a:r>
              <a:rPr lang="en-US" b="1" dirty="0" err="1">
                <a:solidFill>
                  <a:srgbClr val="3333FF"/>
                </a:solidFill>
              </a:rPr>
              <a:t>Boreham</a:t>
            </a:r>
            <a:r>
              <a:rPr lang="en-US" b="1" dirty="0">
                <a:solidFill>
                  <a:srgbClr val="3333FF"/>
                </a:solidFill>
              </a:rPr>
              <a:t> J, </a:t>
            </a:r>
            <a:r>
              <a:rPr lang="en-US" b="1" dirty="0" err="1">
                <a:solidFill>
                  <a:srgbClr val="3333FF"/>
                </a:solidFill>
              </a:rPr>
              <a:t>Thun</a:t>
            </a:r>
            <a:r>
              <a:rPr lang="en-US" b="1" dirty="0">
                <a:solidFill>
                  <a:srgbClr val="3333FF"/>
                </a:solidFill>
              </a:rPr>
              <a:t> </a:t>
            </a:r>
            <a:r>
              <a:rPr lang="en-US" b="1" dirty="0" smtClean="0">
                <a:solidFill>
                  <a:srgbClr val="3333FF"/>
                </a:solidFill>
              </a:rPr>
              <a:t>M. </a:t>
            </a:r>
            <a:r>
              <a:rPr lang="en-US" b="1" dirty="0">
                <a:solidFill>
                  <a:srgbClr val="3333FF"/>
                </a:solidFill>
              </a:rPr>
              <a:t>« Mortality from smoking in developed countries » Oxford University Press et </a:t>
            </a:r>
            <a:r>
              <a:rPr lang="en-US" b="1" dirty="0">
                <a:solidFill>
                  <a:srgbClr val="3333FF"/>
                </a:solidFill>
                <a:hlinkClick r:id="rId3"/>
              </a:rPr>
              <a:t>https://</a:t>
            </a:r>
            <a:r>
              <a:rPr lang="en-US" b="1" dirty="0" smtClean="0">
                <a:solidFill>
                  <a:srgbClr val="3333FF"/>
                </a:solidFill>
                <a:hlinkClick r:id="rId3"/>
              </a:rPr>
              <a:t>www.ctsu.ox.ac.uk/research/mega-studies/mortality-from-smoking-in-developed-countries-1950-2010/</a:t>
            </a:r>
            <a:endParaRPr lang="en-US" b="1" dirty="0" smtClean="0">
              <a:solidFill>
                <a:srgbClr val="3333FF"/>
              </a:solidFill>
            </a:endParaRPr>
          </a:p>
          <a:p>
            <a:r>
              <a:rPr lang="fr-FR" b="1" dirty="0" smtClean="0"/>
              <a:t>Organisation Mondiale de la Santé: Estimation pour 2004.</a:t>
            </a:r>
            <a:br>
              <a:rPr lang="fr-FR" b="1" dirty="0" smtClean="0"/>
            </a:br>
            <a:r>
              <a:rPr lang="fr-FR" b="1" dirty="0">
                <a:solidFill>
                  <a:srgbClr val="FF0000"/>
                </a:solidFill>
              </a:rPr>
              <a:t>Risques relatifs ajustés sur les </a:t>
            </a:r>
            <a:r>
              <a:rPr lang="fr-FR" b="1" dirty="0" smtClean="0">
                <a:solidFill>
                  <a:srgbClr val="FF0000"/>
                </a:solidFill>
              </a:rPr>
              <a:t>facteurs </a:t>
            </a:r>
            <a:r>
              <a:rPr lang="fr-FR" b="1" dirty="0">
                <a:solidFill>
                  <a:srgbClr val="FF0000"/>
                </a:solidFill>
              </a:rPr>
              <a:t>de </a:t>
            </a:r>
            <a:r>
              <a:rPr lang="fr-FR" b="1" dirty="0" smtClean="0">
                <a:solidFill>
                  <a:srgbClr val="FF0000"/>
                </a:solidFill>
              </a:rPr>
              <a:t>confusion pour les causes non cancer</a:t>
            </a:r>
            <a:r>
              <a:rPr lang="fr-FR" b="1" dirty="0">
                <a:solidFill>
                  <a:srgbClr val="FF0000"/>
                </a:solidFill>
              </a:rPr>
              <a:t/>
            </a:r>
            <a:br>
              <a:rPr lang="fr-FR" b="1" dirty="0">
                <a:solidFill>
                  <a:srgbClr val="FF0000"/>
                </a:solidFill>
              </a:rPr>
            </a:br>
            <a:r>
              <a:rPr lang="fr-FR" b="1" dirty="0">
                <a:solidFill>
                  <a:srgbClr val="3333FF"/>
                </a:solidFill>
              </a:rPr>
              <a:t>WHO global </a:t>
            </a:r>
            <a:r>
              <a:rPr lang="fr-FR" b="1" dirty="0" smtClean="0">
                <a:solidFill>
                  <a:srgbClr val="3333FF"/>
                </a:solidFill>
              </a:rPr>
              <a:t>report http</a:t>
            </a:r>
            <a:r>
              <a:rPr lang="fr-FR" b="1" dirty="0">
                <a:solidFill>
                  <a:srgbClr val="3333FF"/>
                </a:solidFill>
              </a:rPr>
              <a:t>://</a:t>
            </a:r>
            <a:r>
              <a:rPr lang="fr-FR" b="1" dirty="0" smtClean="0">
                <a:solidFill>
                  <a:srgbClr val="3333FF"/>
                </a:solidFill>
              </a:rPr>
              <a:t>medcontent.metapress.com/index/A65RM03P4874243N.pdf</a:t>
            </a:r>
            <a:r>
              <a:rPr lang="fr-FR" b="1" dirty="0">
                <a:solidFill>
                  <a:srgbClr val="3333FF"/>
                </a:solidFill>
              </a:rPr>
              <a:t/>
            </a:r>
            <a:br>
              <a:rPr lang="fr-FR" b="1" dirty="0">
                <a:solidFill>
                  <a:srgbClr val="3333FF"/>
                </a:solidFill>
              </a:rPr>
            </a:br>
            <a:r>
              <a:rPr lang="fr-FR" b="1" dirty="0" smtClean="0">
                <a:solidFill>
                  <a:srgbClr val="3333FF"/>
                </a:solidFill>
              </a:rPr>
              <a:t>Hill C. </a:t>
            </a:r>
            <a:r>
              <a:rPr lang="fr-FR" b="1" dirty="0">
                <a:solidFill>
                  <a:srgbClr val="3333FF"/>
                </a:solidFill>
              </a:rPr>
              <a:t>Mortalité attribuable au </a:t>
            </a:r>
            <a:r>
              <a:rPr lang="fr-FR" b="1" dirty="0" smtClean="0">
                <a:solidFill>
                  <a:srgbClr val="3333FF"/>
                </a:solidFill>
              </a:rPr>
              <a:t>tabac. </a:t>
            </a:r>
            <a:r>
              <a:rPr lang="fr-FR" b="1" dirty="0">
                <a:solidFill>
                  <a:srgbClr val="3333FF"/>
                </a:solidFill>
              </a:rPr>
              <a:t>Actualité et dossier en santé publique </a:t>
            </a:r>
            <a:r>
              <a:rPr lang="fr-FR" b="1" dirty="0" smtClean="0">
                <a:solidFill>
                  <a:srgbClr val="3333FF"/>
                </a:solidFill>
              </a:rPr>
              <a:t>2012.</a:t>
            </a:r>
            <a:r>
              <a:rPr lang="fr-FR" b="1" dirty="0">
                <a:solidFill>
                  <a:srgbClr val="3333FF"/>
                </a:solidFill>
              </a:rPr>
              <a:t/>
            </a:r>
            <a:br>
              <a:rPr lang="fr-FR" b="1" dirty="0">
                <a:solidFill>
                  <a:srgbClr val="3333FF"/>
                </a:solidFill>
              </a:rPr>
            </a:br>
            <a:r>
              <a:rPr lang="fr-FR" dirty="0" smtClean="0"/>
              <a:t> </a:t>
            </a:r>
            <a:endParaRPr lang="fr-FR" dirty="0"/>
          </a:p>
        </p:txBody>
      </p:sp>
    </p:spTree>
    <p:extLst>
      <p:ext uri="{BB962C8B-B14F-4D97-AF65-F5344CB8AC3E}">
        <p14:creationId xmlns:p14="http://schemas.microsoft.com/office/powerpoint/2010/main" val="32524259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p:cNvGraphicFramePr>
            <a:graphicFrameLocks noChangeAspect="1"/>
          </p:cNvGraphicFramePr>
          <p:nvPr>
            <p:extLst>
              <p:ext uri="{D42A27DB-BD31-4B8C-83A1-F6EECF244321}">
                <p14:modId xmlns:p14="http://schemas.microsoft.com/office/powerpoint/2010/main" val="3825038921"/>
              </p:ext>
            </p:extLst>
          </p:nvPr>
        </p:nvGraphicFramePr>
        <p:xfrm>
          <a:off x="18852" y="0"/>
          <a:ext cx="4553148" cy="6858000"/>
        </p:xfrm>
        <a:graphic>
          <a:graphicData uri="http://schemas.openxmlformats.org/presentationml/2006/ole">
            <mc:AlternateContent xmlns:mc="http://schemas.openxmlformats.org/markup-compatibility/2006">
              <mc:Choice xmlns:v="urn:schemas-microsoft-com:vml" Requires="v">
                <p:oleObj spid="_x0000_s10262" name="Feuille de calcul" r:id="rId4" imgW="6362700" imgH="8562975" progId="Excel.Sheet.12">
                  <p:link updateAutomatic="1"/>
                </p:oleObj>
              </mc:Choice>
              <mc:Fallback>
                <p:oleObj name="Feuille de calcul" r:id="rId4" imgW="6362700" imgH="8562975" progId="Excel.Sheet.12">
                  <p:link updateAutomatic="1"/>
                  <p:pic>
                    <p:nvPicPr>
                      <p:cNvPr id="0" name=""/>
                      <p:cNvPicPr/>
                      <p:nvPr/>
                    </p:nvPicPr>
                    <p:blipFill>
                      <a:blip r:embed="rId5"/>
                      <a:stretch>
                        <a:fillRect/>
                      </a:stretch>
                    </p:blipFill>
                    <p:spPr>
                      <a:xfrm>
                        <a:off x="18852" y="0"/>
                        <a:ext cx="4553148" cy="6858000"/>
                      </a:xfrm>
                      <a:prstGeom prst="rect">
                        <a:avLst/>
                      </a:prstGeom>
                    </p:spPr>
                  </p:pic>
                </p:oleObj>
              </mc:Fallback>
            </mc:AlternateContent>
          </a:graphicData>
        </a:graphic>
      </p:graphicFrame>
      <p:sp>
        <p:nvSpPr>
          <p:cNvPr id="13" name="Ellipse 12"/>
          <p:cNvSpPr/>
          <p:nvPr/>
        </p:nvSpPr>
        <p:spPr>
          <a:xfrm>
            <a:off x="3865026" y="4022205"/>
            <a:ext cx="792088" cy="72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courbée vers le bas 4"/>
          <p:cNvSpPr/>
          <p:nvPr/>
        </p:nvSpPr>
        <p:spPr>
          <a:xfrm rot="20525218">
            <a:off x="255606" y="4085546"/>
            <a:ext cx="4164505" cy="682927"/>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ZoneTexte 1"/>
          <p:cNvSpPr txBox="1"/>
          <p:nvPr/>
        </p:nvSpPr>
        <p:spPr>
          <a:xfrm>
            <a:off x="1115616" y="3789040"/>
            <a:ext cx="576051" cy="3600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2800" b="1" dirty="0" smtClean="0">
                <a:solidFill>
                  <a:srgbClr val="FF0000"/>
                </a:solidFill>
              </a:rPr>
              <a:t>×7</a:t>
            </a:r>
            <a:endParaRPr lang="fr-FR" sz="2800" b="1" dirty="0">
              <a:solidFill>
                <a:srgbClr val="FF0000"/>
              </a:solidFill>
            </a:endParaRPr>
          </a:p>
        </p:txBody>
      </p:sp>
      <p:sp>
        <p:nvSpPr>
          <p:cNvPr id="7" name="Ellipse 6"/>
          <p:cNvSpPr/>
          <p:nvPr/>
        </p:nvSpPr>
        <p:spPr>
          <a:xfrm>
            <a:off x="167217" y="5301208"/>
            <a:ext cx="792088" cy="72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5047580" y="116632"/>
            <a:ext cx="3744416" cy="6001643"/>
          </a:xfrm>
          <a:prstGeom prst="rect">
            <a:avLst/>
          </a:prstGeom>
        </p:spPr>
        <p:txBody>
          <a:bodyPr wrap="square">
            <a:spAutoFit/>
          </a:bodyPr>
          <a:lstStyle/>
          <a:p>
            <a:pPr marL="3175"/>
            <a:r>
              <a:rPr lang="fr-FR" sz="3200" b="1" dirty="0" smtClean="0"/>
              <a:t>Evolution de la mortalité attribuable au tabac</a:t>
            </a:r>
            <a:endParaRPr lang="fr-FR" sz="3200" b="1" dirty="0"/>
          </a:p>
          <a:p>
            <a:pPr marL="3175"/>
            <a:r>
              <a:rPr lang="fr-FR" sz="3200" b="1" dirty="0" smtClean="0">
                <a:solidFill>
                  <a:srgbClr val="3333FF"/>
                </a:solidFill>
              </a:rPr>
              <a:t>Baisse de 11% entre 1985 et 2010 chez les </a:t>
            </a:r>
            <a:r>
              <a:rPr lang="fr-FR" sz="3200" b="1" dirty="0" smtClean="0">
                <a:solidFill>
                  <a:srgbClr val="3333FF"/>
                </a:solidFill>
              </a:rPr>
              <a:t>hommes</a:t>
            </a:r>
            <a:r>
              <a:rPr lang="fr-FR" sz="3200" b="1" dirty="0" smtClean="0">
                <a:solidFill>
                  <a:srgbClr val="3333FF"/>
                </a:solidFill>
              </a:rPr>
              <a:t>, de </a:t>
            </a:r>
            <a:r>
              <a:rPr lang="fr-FR" sz="3200" b="1" dirty="0" smtClean="0">
                <a:solidFill>
                  <a:srgbClr val="3333FF"/>
                </a:solidFill>
              </a:rPr>
              <a:t/>
            </a:r>
            <a:br>
              <a:rPr lang="fr-FR" sz="3200" b="1" dirty="0" smtClean="0">
                <a:solidFill>
                  <a:srgbClr val="3333FF"/>
                </a:solidFill>
              </a:rPr>
            </a:br>
            <a:r>
              <a:rPr lang="fr-FR" sz="3200" b="1" dirty="0" smtClean="0">
                <a:solidFill>
                  <a:srgbClr val="3333FF"/>
                </a:solidFill>
              </a:rPr>
              <a:t>66 </a:t>
            </a:r>
            <a:r>
              <a:rPr lang="fr-FR" sz="3200" b="1" dirty="0" smtClean="0">
                <a:solidFill>
                  <a:srgbClr val="3333FF"/>
                </a:solidFill>
              </a:rPr>
              <a:t>000 à 59 000 </a:t>
            </a:r>
            <a:r>
              <a:rPr lang="fr-FR" sz="3200" b="1" dirty="0" smtClean="0">
                <a:solidFill>
                  <a:srgbClr val="3333FF"/>
                </a:solidFill>
              </a:rPr>
              <a:t>décès</a:t>
            </a:r>
          </a:p>
          <a:p>
            <a:pPr marL="3175"/>
            <a:r>
              <a:rPr lang="fr-FR" sz="3200" b="1" dirty="0" smtClean="0">
                <a:solidFill>
                  <a:srgbClr val="FF0000"/>
                </a:solidFill>
              </a:rPr>
              <a:t>Multiplication </a:t>
            </a:r>
            <a:r>
              <a:rPr lang="fr-FR" sz="3200" b="1" dirty="0" smtClean="0">
                <a:solidFill>
                  <a:srgbClr val="FF0000"/>
                </a:solidFill>
              </a:rPr>
              <a:t>par 7 </a:t>
            </a:r>
            <a:r>
              <a:rPr lang="fr-FR" sz="3200" b="1" dirty="0">
                <a:solidFill>
                  <a:srgbClr val="FF0000"/>
                </a:solidFill>
              </a:rPr>
              <a:t>entre 1980 et  </a:t>
            </a:r>
            <a:r>
              <a:rPr lang="fr-FR" sz="3200" b="1" dirty="0" smtClean="0">
                <a:solidFill>
                  <a:srgbClr val="FF0000"/>
                </a:solidFill>
              </a:rPr>
              <a:t>2010 chez les femmes,  de 2 700 à 19 000 décès</a:t>
            </a:r>
            <a:endParaRPr lang="fr-FR" sz="3200" b="1" dirty="0">
              <a:solidFill>
                <a:srgbClr val="FF0000"/>
              </a:solidFill>
            </a:endParaRPr>
          </a:p>
        </p:txBody>
      </p:sp>
      <p:sp>
        <p:nvSpPr>
          <p:cNvPr id="9" name="Flèche courbée vers le bas 8"/>
          <p:cNvSpPr/>
          <p:nvPr/>
        </p:nvSpPr>
        <p:spPr>
          <a:xfrm rot="585851" flipV="1">
            <a:off x="1078290" y="1419774"/>
            <a:ext cx="3197587" cy="548912"/>
          </a:xfrm>
          <a:prstGeom prst="curvedDownArrow">
            <a:avLst/>
          </a:prstGeom>
          <a:solidFill>
            <a:srgbClr val="3333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50"/>
              </a:solidFill>
            </a:endParaRPr>
          </a:p>
        </p:txBody>
      </p:sp>
      <p:sp>
        <p:nvSpPr>
          <p:cNvPr id="10" name="Ellipse 9"/>
          <p:cNvSpPr/>
          <p:nvPr/>
        </p:nvSpPr>
        <p:spPr>
          <a:xfrm>
            <a:off x="751653" y="476672"/>
            <a:ext cx="792088" cy="72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3865026" y="996598"/>
            <a:ext cx="792088" cy="72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636667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172" y="188640"/>
            <a:ext cx="8805664" cy="876829"/>
          </a:xfrm>
        </p:spPr>
        <p:txBody>
          <a:bodyPr>
            <a:normAutofit fontScale="90000"/>
          </a:bodyPr>
          <a:lstStyle/>
          <a:p>
            <a:r>
              <a:rPr lang="fr-FR" sz="3100" b="1" dirty="0" smtClean="0">
                <a:solidFill>
                  <a:srgbClr val="3333FF"/>
                </a:solidFill>
              </a:rPr>
              <a:t>Résultats : mortalité attribuable au tabac/ mortalité totale</a:t>
            </a:r>
            <a:br>
              <a:rPr lang="fr-FR" sz="3100" b="1" dirty="0" smtClean="0">
                <a:solidFill>
                  <a:srgbClr val="3333FF"/>
                </a:solidFill>
              </a:rPr>
            </a:br>
            <a:r>
              <a:rPr lang="fr-FR" sz="3100" b="1" dirty="0" smtClean="0">
                <a:solidFill>
                  <a:srgbClr val="3333FF"/>
                </a:solidFill>
              </a:rPr>
              <a:t>(milliers) en 2010 par cause et par sexe</a:t>
            </a:r>
            <a:endParaRPr lang="fr-FR" sz="3100" dirty="0">
              <a:solidFill>
                <a:srgbClr val="3333FF"/>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700770182"/>
              </p:ext>
            </p:extLst>
          </p:nvPr>
        </p:nvGraphicFramePr>
        <p:xfrm>
          <a:off x="107504" y="1196752"/>
          <a:ext cx="8928992" cy="5006712"/>
        </p:xfrm>
        <a:graphic>
          <a:graphicData uri="http://schemas.openxmlformats.org/drawingml/2006/table">
            <a:tbl>
              <a:tblPr firstRow="1" firstCol="1" bandRow="1" bandCol="1">
                <a:tableStyleId>{2D5ABB26-0587-4C30-8999-92F81FD0307C}</a:tableStyleId>
              </a:tblPr>
              <a:tblGrid>
                <a:gridCol w="4824536"/>
                <a:gridCol w="1296144"/>
                <a:gridCol w="1296144"/>
                <a:gridCol w="1512168"/>
              </a:tblGrid>
              <a:tr h="491646">
                <a:tc>
                  <a:txBody>
                    <a:bodyPr/>
                    <a:lstStyle/>
                    <a:p>
                      <a:pPr>
                        <a:spcAft>
                          <a:spcPts val="0"/>
                        </a:spcAft>
                      </a:pPr>
                      <a:r>
                        <a:rPr lang="fr-FR" sz="2400" b="1" noProof="0" dirty="0" smtClean="0">
                          <a:effectLst/>
                        </a:rPr>
                        <a:t>Cause de décès</a:t>
                      </a:r>
                      <a:endParaRPr lang="fr-FR" sz="2400" b="1" noProof="0" dirty="0">
                        <a:effectLst/>
                        <a:latin typeface="Times New Roman"/>
                        <a:ea typeface="Times New Roman"/>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2400" b="1" kern="1200" noProof="0" dirty="0" smtClean="0">
                          <a:solidFill>
                            <a:schemeClr val="tx1"/>
                          </a:solidFill>
                          <a:effectLst/>
                          <a:latin typeface="+mn-lt"/>
                          <a:ea typeface="+mn-ea"/>
                          <a:cs typeface="+mn-cs"/>
                        </a:rPr>
                        <a:t>Hommes</a:t>
                      </a:r>
                      <a:endParaRPr lang="fr-FR" sz="2400" b="1" kern="1200" noProof="0" dirty="0">
                        <a:solidFill>
                          <a:schemeClr val="tx1"/>
                        </a:solidFill>
                        <a:effectLst/>
                        <a:latin typeface="+mn-lt"/>
                        <a:ea typeface="+mn-ea"/>
                        <a:cs typeface="+mn-cs"/>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2400" b="1" kern="1200" noProof="0" dirty="0" smtClean="0">
                          <a:solidFill>
                            <a:schemeClr val="tx1"/>
                          </a:solidFill>
                          <a:effectLst/>
                          <a:latin typeface="+mn-lt"/>
                          <a:ea typeface="+mn-ea"/>
                          <a:cs typeface="+mn-cs"/>
                        </a:rPr>
                        <a:t>Femmes</a:t>
                      </a:r>
                      <a:endParaRPr lang="fr-FR" sz="2400" b="1" kern="1200" noProof="0" dirty="0">
                        <a:solidFill>
                          <a:schemeClr val="tx1"/>
                        </a:solidFill>
                        <a:effectLst/>
                        <a:latin typeface="+mn-lt"/>
                        <a:ea typeface="+mn-ea"/>
                        <a:cs typeface="+mn-cs"/>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2400" b="1" noProof="0" dirty="0" smtClean="0">
                          <a:effectLst/>
                        </a:rPr>
                        <a:t>Total</a:t>
                      </a:r>
                      <a:endParaRPr lang="fr-FR" sz="2400" b="1" noProof="0" dirty="0">
                        <a:effectLst/>
                        <a:latin typeface="Times New Roman"/>
                        <a:ea typeface="Times New Roman"/>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4588">
                <a:tc>
                  <a:txBody>
                    <a:bodyPr/>
                    <a:lstStyle/>
                    <a:p>
                      <a:pPr>
                        <a:spcAft>
                          <a:spcPts val="0"/>
                        </a:spcAft>
                      </a:pPr>
                      <a:r>
                        <a:rPr lang="fr-FR" sz="2400" b="1" kern="1200" noProof="0" dirty="0" smtClean="0">
                          <a:solidFill>
                            <a:srgbClr val="3333FF"/>
                          </a:solidFill>
                          <a:effectLst/>
                          <a:latin typeface="+mn-lt"/>
                          <a:ea typeface="+mn-ea"/>
                          <a:cs typeface="+mn-cs"/>
                        </a:rPr>
                        <a:t>Cancers</a:t>
                      </a:r>
                      <a:endParaRPr lang="fr-FR" sz="2400" b="1" kern="1200" noProof="0" dirty="0">
                        <a:solidFill>
                          <a:srgbClr val="3333FF"/>
                        </a:solidFill>
                        <a:effectLst/>
                        <a:latin typeface="+mn-lt"/>
                        <a:ea typeface="+mn-ea"/>
                        <a:cs typeface="+mn-cs"/>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fr-FR" sz="2400" b="1" noProof="0" dirty="0" smtClean="0">
                          <a:solidFill>
                            <a:srgbClr val="3333FF"/>
                          </a:solidFill>
                          <a:effectLst/>
                        </a:rPr>
                        <a:t>39/89</a:t>
                      </a:r>
                      <a:endParaRPr lang="fr-FR" sz="2400" b="1" noProof="0" dirty="0">
                        <a:solidFill>
                          <a:srgbClr val="3333FF"/>
                        </a:solidFill>
                        <a:effectLst/>
                        <a:latin typeface="Times New Roman"/>
                        <a:ea typeface="Times New Roman"/>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fr-FR" sz="2400" b="1" noProof="0" smtClean="0">
                          <a:solidFill>
                            <a:srgbClr val="3333FF"/>
                          </a:solidFill>
                          <a:effectLst/>
                        </a:rPr>
                        <a:t>7.9/63</a:t>
                      </a:r>
                      <a:endParaRPr lang="fr-FR" sz="2400" b="1" noProof="0" dirty="0">
                        <a:solidFill>
                          <a:srgbClr val="3333FF"/>
                        </a:solidFill>
                        <a:effectLst/>
                        <a:latin typeface="Times New Roman"/>
                        <a:ea typeface="Times New Roman"/>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fr-FR" sz="2400" b="1" noProof="0" dirty="0" smtClean="0">
                          <a:solidFill>
                            <a:srgbClr val="3333FF"/>
                          </a:solidFill>
                          <a:effectLst/>
                        </a:rPr>
                        <a:t>47/152</a:t>
                      </a:r>
                      <a:endParaRPr lang="fr-FR" sz="2400" b="1" noProof="0" dirty="0">
                        <a:solidFill>
                          <a:srgbClr val="3333FF"/>
                        </a:solidFill>
                        <a:effectLst/>
                        <a:latin typeface="Times New Roman"/>
                        <a:ea typeface="Times New Roman"/>
                      </a:endParaRPr>
                    </a:p>
                  </a:txBody>
                  <a:tcPr marL="44450" marR="44450" marT="0" marB="0" anchor="ctr">
                    <a:lnT w="12700" cap="flat" cmpd="sng" algn="ctr">
                      <a:solidFill>
                        <a:schemeClr val="tx1"/>
                      </a:solidFill>
                      <a:prstDash val="solid"/>
                      <a:round/>
                      <a:headEnd type="none" w="med" len="med"/>
                      <a:tailEnd type="none" w="med" len="med"/>
                    </a:lnT>
                  </a:tcPr>
                </a:tc>
              </a:tr>
              <a:tr h="374588">
                <a:tc>
                  <a:txBody>
                    <a:bodyPr/>
                    <a:lstStyle/>
                    <a:p>
                      <a:pPr>
                        <a:spcAft>
                          <a:spcPts val="0"/>
                        </a:spcAft>
                      </a:pPr>
                      <a:endParaRPr lang="fr-FR" sz="2400" b="1" kern="1200" noProof="0" dirty="0">
                        <a:solidFill>
                          <a:schemeClr val="tx1"/>
                        </a:solidFill>
                        <a:effectLst/>
                        <a:latin typeface="+mn-lt"/>
                        <a:ea typeface="+mn-ea"/>
                        <a:cs typeface="+mn-cs"/>
                      </a:endParaRPr>
                    </a:p>
                  </a:txBody>
                  <a:tcPr marL="44450" marR="44450" marT="0" marB="0" anchor="ctr"/>
                </a:tc>
                <a:tc>
                  <a:txBody>
                    <a:bodyPr/>
                    <a:lstStyle/>
                    <a:p>
                      <a:pPr algn="ctr">
                        <a:spcAft>
                          <a:spcPts val="0"/>
                        </a:spcAft>
                      </a:pPr>
                      <a:r>
                        <a:rPr lang="fr-FR" sz="2400" b="1" noProof="0" dirty="0" smtClean="0">
                          <a:solidFill>
                            <a:srgbClr val="3333FF"/>
                          </a:solidFill>
                          <a:effectLst/>
                        </a:rPr>
                        <a:t>44%</a:t>
                      </a:r>
                      <a:endParaRPr lang="fr-FR" sz="2400" b="1" noProof="0" dirty="0">
                        <a:solidFill>
                          <a:srgbClr val="3333FF"/>
                        </a:solidFill>
                        <a:effectLst/>
                        <a:latin typeface="Times New Roman"/>
                        <a:ea typeface="Times New Roman"/>
                      </a:endParaRPr>
                    </a:p>
                  </a:txBody>
                  <a:tcPr marL="44450" marR="44450" marT="0" marB="0" anchor="ctr"/>
                </a:tc>
                <a:tc>
                  <a:txBody>
                    <a:bodyPr/>
                    <a:lstStyle/>
                    <a:p>
                      <a:pPr algn="ctr">
                        <a:spcAft>
                          <a:spcPts val="0"/>
                        </a:spcAft>
                      </a:pPr>
                      <a:r>
                        <a:rPr lang="fr-FR" sz="2400" b="1" noProof="0" dirty="0" smtClean="0">
                          <a:solidFill>
                            <a:srgbClr val="3333FF"/>
                          </a:solidFill>
                          <a:effectLst/>
                        </a:rPr>
                        <a:t>13%</a:t>
                      </a:r>
                      <a:endParaRPr lang="fr-FR" sz="2400" b="1" noProof="0" dirty="0">
                        <a:solidFill>
                          <a:srgbClr val="3333FF"/>
                        </a:solidFill>
                        <a:effectLst/>
                        <a:latin typeface="Times New Roman"/>
                        <a:ea typeface="Times New Roman"/>
                      </a:endParaRPr>
                    </a:p>
                  </a:txBody>
                  <a:tcPr marL="44450" marR="44450" marT="0" marB="0" anchor="ctr"/>
                </a:tc>
                <a:tc>
                  <a:txBody>
                    <a:bodyPr/>
                    <a:lstStyle/>
                    <a:p>
                      <a:pPr algn="ctr">
                        <a:spcAft>
                          <a:spcPts val="0"/>
                        </a:spcAft>
                      </a:pPr>
                      <a:r>
                        <a:rPr lang="fr-FR" sz="2400" b="1" noProof="0" dirty="0" smtClean="0">
                          <a:solidFill>
                            <a:srgbClr val="3333FF"/>
                          </a:solidFill>
                          <a:effectLst/>
                        </a:rPr>
                        <a:t>31%</a:t>
                      </a:r>
                      <a:endParaRPr lang="fr-FR" sz="2400" b="1" noProof="0" dirty="0">
                        <a:solidFill>
                          <a:srgbClr val="3333FF"/>
                        </a:solidFill>
                        <a:effectLst/>
                        <a:latin typeface="Times New Roman"/>
                        <a:ea typeface="Times New Roman"/>
                      </a:endParaRPr>
                    </a:p>
                  </a:txBody>
                  <a:tcPr marL="44450" marR="44450" marT="0" marB="0" anchor="ctr"/>
                </a:tc>
              </a:tr>
              <a:tr h="374588">
                <a:tc>
                  <a:txBody>
                    <a:bodyPr/>
                    <a:lstStyle/>
                    <a:p>
                      <a:pPr>
                        <a:spcAft>
                          <a:spcPts val="0"/>
                        </a:spcAft>
                      </a:pPr>
                      <a:r>
                        <a:rPr lang="fr-FR" sz="2400" b="1" kern="1200" noProof="0" dirty="0" smtClean="0">
                          <a:solidFill>
                            <a:schemeClr val="tx1"/>
                          </a:solidFill>
                          <a:effectLst/>
                          <a:latin typeface="+mn-lt"/>
                          <a:ea typeface="+mn-ea"/>
                          <a:cs typeface="+mn-cs"/>
                        </a:rPr>
                        <a:t>   Poumon</a:t>
                      </a:r>
                      <a:endParaRPr lang="fr-FR" sz="2400" b="1" kern="1200" noProof="0" dirty="0">
                        <a:solidFill>
                          <a:schemeClr val="tx1"/>
                        </a:solidFill>
                        <a:effectLst/>
                        <a:latin typeface="+mn-lt"/>
                        <a:ea typeface="+mn-ea"/>
                        <a:cs typeface="+mn-cs"/>
                      </a:endParaRPr>
                    </a:p>
                  </a:txBody>
                  <a:tcPr marL="44450" marR="44450" marT="0" marB="0" anchor="ctr"/>
                </a:tc>
                <a:tc>
                  <a:txBody>
                    <a:bodyPr/>
                    <a:lstStyle/>
                    <a:p>
                      <a:pPr algn="ctr">
                        <a:spcAft>
                          <a:spcPts val="0"/>
                        </a:spcAft>
                      </a:pPr>
                      <a:r>
                        <a:rPr lang="fr-FR" sz="2400" b="1" noProof="0" dirty="0" smtClean="0">
                          <a:effectLst/>
                        </a:rPr>
                        <a:t>23/25</a:t>
                      </a:r>
                      <a:endParaRPr lang="fr-FR" sz="2400" b="1" noProof="0" dirty="0">
                        <a:effectLst/>
                        <a:latin typeface="Times New Roman"/>
                        <a:ea typeface="Times New Roman"/>
                      </a:endParaRPr>
                    </a:p>
                  </a:txBody>
                  <a:tcPr marL="44450" marR="44450" marT="0" marB="0" anchor="ctr"/>
                </a:tc>
                <a:tc>
                  <a:txBody>
                    <a:bodyPr/>
                    <a:lstStyle/>
                    <a:p>
                      <a:pPr algn="ctr">
                        <a:spcAft>
                          <a:spcPts val="0"/>
                        </a:spcAft>
                      </a:pPr>
                      <a:r>
                        <a:rPr lang="fr-FR" sz="2400" b="1" noProof="0" dirty="0" smtClean="0">
                          <a:effectLst/>
                        </a:rPr>
                        <a:t>5,3/8,2</a:t>
                      </a:r>
                      <a:endParaRPr lang="fr-FR" sz="2400" b="1" noProof="0" dirty="0">
                        <a:effectLst/>
                        <a:latin typeface="Times New Roman"/>
                        <a:ea typeface="Times New Roman"/>
                      </a:endParaRPr>
                    </a:p>
                  </a:txBody>
                  <a:tcPr marL="44450" marR="44450" marT="0" marB="0" anchor="ctr"/>
                </a:tc>
                <a:tc>
                  <a:txBody>
                    <a:bodyPr/>
                    <a:lstStyle/>
                    <a:p>
                      <a:pPr algn="ctr">
                        <a:spcAft>
                          <a:spcPts val="0"/>
                        </a:spcAft>
                      </a:pPr>
                      <a:r>
                        <a:rPr lang="fr-FR" sz="2400" b="1" noProof="0" smtClean="0">
                          <a:effectLst/>
                        </a:rPr>
                        <a:t>28/34</a:t>
                      </a:r>
                      <a:endParaRPr lang="fr-FR" sz="2400" b="1" noProof="0">
                        <a:effectLst/>
                        <a:latin typeface="Times New Roman"/>
                        <a:ea typeface="Times New Roman"/>
                      </a:endParaRPr>
                    </a:p>
                  </a:txBody>
                  <a:tcPr marL="44450" marR="44450" marT="0" marB="0" anchor="ctr"/>
                </a:tc>
              </a:tr>
              <a:tr h="429910">
                <a:tc>
                  <a:txBody>
                    <a:bodyPr/>
                    <a:lstStyle/>
                    <a:p>
                      <a:pPr>
                        <a:spcAft>
                          <a:spcPts val="0"/>
                        </a:spcAft>
                      </a:pPr>
                      <a:r>
                        <a:rPr lang="fr-FR" sz="2400" b="1" kern="1200" noProof="0" dirty="0" smtClean="0">
                          <a:solidFill>
                            <a:schemeClr val="tx1"/>
                          </a:solidFill>
                          <a:effectLst/>
                          <a:latin typeface="+mn-lt"/>
                          <a:ea typeface="+mn-ea"/>
                          <a:cs typeface="+mn-cs"/>
                        </a:rPr>
                        <a:t>   Bouche, pharynx, œsophage, larynx</a:t>
                      </a:r>
                      <a:endParaRPr lang="fr-FR" sz="2400" b="1" kern="1200" noProof="0" dirty="0">
                        <a:solidFill>
                          <a:schemeClr val="tx1"/>
                        </a:solidFill>
                        <a:effectLst/>
                        <a:latin typeface="+mn-lt"/>
                        <a:ea typeface="+mn-ea"/>
                        <a:cs typeface="+mn-cs"/>
                      </a:endParaRPr>
                    </a:p>
                  </a:txBody>
                  <a:tcPr marL="44450" marR="44450" marT="0" marB="0" anchor="ctr"/>
                </a:tc>
                <a:tc>
                  <a:txBody>
                    <a:bodyPr/>
                    <a:lstStyle/>
                    <a:p>
                      <a:pPr algn="ctr">
                        <a:spcAft>
                          <a:spcPts val="0"/>
                        </a:spcAft>
                      </a:pPr>
                      <a:r>
                        <a:rPr lang="fr-FR" sz="2400" b="1" noProof="0" dirty="0" smtClean="0">
                          <a:effectLst/>
                        </a:rPr>
                        <a:t>6,5/8.6</a:t>
                      </a:r>
                      <a:endParaRPr lang="fr-FR" sz="2400" b="1" noProof="0" dirty="0">
                        <a:effectLst/>
                        <a:latin typeface="Times New Roman"/>
                        <a:ea typeface="Times New Roman"/>
                      </a:endParaRPr>
                    </a:p>
                  </a:txBody>
                  <a:tcPr marL="44450" marR="44450" marT="0" marB="0" anchor="ctr"/>
                </a:tc>
                <a:tc>
                  <a:txBody>
                    <a:bodyPr/>
                    <a:lstStyle/>
                    <a:p>
                      <a:pPr algn="ctr">
                        <a:spcAft>
                          <a:spcPts val="0"/>
                        </a:spcAft>
                      </a:pPr>
                      <a:r>
                        <a:rPr lang="fr-FR" sz="2400" b="1" noProof="0" dirty="0" smtClean="0">
                          <a:effectLst/>
                        </a:rPr>
                        <a:t>0,9/1.9</a:t>
                      </a:r>
                      <a:endParaRPr lang="fr-FR" sz="2400" b="1" noProof="0" dirty="0">
                        <a:effectLst/>
                        <a:latin typeface="Times New Roman"/>
                        <a:ea typeface="Times New Roman"/>
                      </a:endParaRPr>
                    </a:p>
                  </a:txBody>
                  <a:tcPr marL="44450" marR="44450" marT="0" marB="0" anchor="ctr"/>
                </a:tc>
                <a:tc>
                  <a:txBody>
                    <a:bodyPr/>
                    <a:lstStyle/>
                    <a:p>
                      <a:pPr algn="ctr">
                        <a:spcAft>
                          <a:spcPts val="0"/>
                        </a:spcAft>
                      </a:pPr>
                      <a:r>
                        <a:rPr lang="fr-FR" sz="2400" b="1" noProof="0" dirty="0" smtClean="0">
                          <a:effectLst/>
                        </a:rPr>
                        <a:t>7,4/11</a:t>
                      </a:r>
                      <a:endParaRPr lang="fr-FR" sz="2400" b="1" noProof="0" dirty="0">
                        <a:effectLst/>
                        <a:latin typeface="Times New Roman"/>
                        <a:ea typeface="Times New Roman"/>
                      </a:endParaRPr>
                    </a:p>
                  </a:txBody>
                  <a:tcPr marL="44450" marR="44450" marT="0" marB="0" anchor="ctr"/>
                </a:tc>
              </a:tr>
              <a:tr h="234117">
                <a:tc>
                  <a:txBody>
                    <a:bodyPr/>
                    <a:lstStyle/>
                    <a:p>
                      <a:r>
                        <a:rPr lang="en-US" sz="2400" dirty="0" smtClean="0"/>
                        <a:t>   </a:t>
                      </a:r>
                      <a:r>
                        <a:rPr lang="en-US" sz="2400" b="1" dirty="0" err="1" smtClean="0"/>
                        <a:t>Estomac</a:t>
                      </a:r>
                      <a:r>
                        <a:rPr lang="en-US" sz="2400" b="1" dirty="0" smtClean="0"/>
                        <a:t>, </a:t>
                      </a:r>
                      <a:r>
                        <a:rPr lang="en-US" sz="2400" b="1" dirty="0" err="1" smtClean="0"/>
                        <a:t>foie</a:t>
                      </a:r>
                      <a:r>
                        <a:rPr lang="en-US" sz="2400" b="1" dirty="0" smtClean="0"/>
                        <a:t>, </a:t>
                      </a:r>
                      <a:r>
                        <a:rPr lang="en-US" sz="2400" b="1" dirty="0" err="1" smtClean="0"/>
                        <a:t>pancréas</a:t>
                      </a:r>
                      <a:r>
                        <a:rPr lang="en-US" sz="2400" b="1" dirty="0" smtClean="0"/>
                        <a:t>, col, rein, </a:t>
                      </a:r>
                      <a:br>
                        <a:rPr lang="en-US" sz="2400" b="1" dirty="0" smtClean="0"/>
                      </a:br>
                      <a:r>
                        <a:rPr lang="en-US" sz="2400" b="1" dirty="0" smtClean="0"/>
                        <a:t>                     </a:t>
                      </a:r>
                      <a:r>
                        <a:rPr lang="en-US" sz="2400" b="1" dirty="0" err="1" smtClean="0"/>
                        <a:t>vessie</a:t>
                      </a:r>
                      <a:r>
                        <a:rPr lang="en-US" sz="2400" b="1" dirty="0" smtClean="0"/>
                        <a:t>, </a:t>
                      </a:r>
                      <a:r>
                        <a:rPr lang="en-US" sz="2400" b="1" dirty="0" err="1" smtClean="0"/>
                        <a:t>leucémie</a:t>
                      </a:r>
                      <a:endParaRPr lang="fr-FR" sz="2400" b="1" dirty="0"/>
                    </a:p>
                  </a:txBody>
                  <a:tcPr marL="44450" marR="44450" marT="0" marB="0" anchor="ctr"/>
                </a:tc>
                <a:tc>
                  <a:txBody>
                    <a:bodyPr/>
                    <a:lstStyle/>
                    <a:p>
                      <a:pPr algn="ctr">
                        <a:spcAft>
                          <a:spcPts val="0"/>
                        </a:spcAft>
                      </a:pPr>
                      <a:r>
                        <a:rPr lang="fr-FR" sz="2400" b="1" noProof="0" dirty="0" smtClean="0">
                          <a:effectLst/>
                        </a:rPr>
                        <a:t>9,5/27</a:t>
                      </a:r>
                      <a:endParaRPr lang="fr-FR" sz="2400" b="1" noProof="0" dirty="0">
                        <a:effectLst/>
                        <a:latin typeface="Times New Roman"/>
                        <a:ea typeface="Times New Roman"/>
                      </a:endParaRPr>
                    </a:p>
                  </a:txBody>
                  <a:tcPr marL="44450" marR="44450" marT="0" marB="0" anchor="ctr"/>
                </a:tc>
                <a:tc>
                  <a:txBody>
                    <a:bodyPr/>
                    <a:lstStyle/>
                    <a:p>
                      <a:pPr algn="ctr">
                        <a:spcAft>
                          <a:spcPts val="0"/>
                        </a:spcAft>
                      </a:pPr>
                      <a:r>
                        <a:rPr lang="fr-FR" sz="2400" b="1" noProof="0" dirty="0" smtClean="0">
                          <a:effectLst/>
                        </a:rPr>
                        <a:t>1,7/17</a:t>
                      </a:r>
                      <a:endParaRPr lang="fr-FR" sz="2400" b="1" noProof="0" dirty="0">
                        <a:effectLst/>
                        <a:latin typeface="Times New Roman"/>
                        <a:ea typeface="Times New Roman"/>
                      </a:endParaRPr>
                    </a:p>
                  </a:txBody>
                  <a:tcPr marL="44450" marR="44450" marT="0" marB="0" anchor="ctr"/>
                </a:tc>
                <a:tc>
                  <a:txBody>
                    <a:bodyPr/>
                    <a:lstStyle/>
                    <a:p>
                      <a:pPr algn="ctr">
                        <a:spcAft>
                          <a:spcPts val="0"/>
                        </a:spcAft>
                      </a:pPr>
                      <a:r>
                        <a:rPr lang="fr-FR" sz="2400" b="1" noProof="0" smtClean="0">
                          <a:effectLst/>
                        </a:rPr>
                        <a:t>11/44</a:t>
                      </a:r>
                      <a:endParaRPr lang="fr-FR" sz="2400" b="1" noProof="0">
                        <a:effectLst/>
                        <a:latin typeface="Times New Roman"/>
                        <a:ea typeface="Times New Roman"/>
                      </a:endParaRPr>
                    </a:p>
                  </a:txBody>
                  <a:tcPr marL="44450" marR="44450" marT="0" marB="0" anchor="ctr"/>
                </a:tc>
              </a:tr>
              <a:tr h="561882">
                <a:tc>
                  <a:txBody>
                    <a:bodyPr/>
                    <a:lstStyle/>
                    <a:p>
                      <a:pPr>
                        <a:spcAft>
                          <a:spcPts val="0"/>
                        </a:spcAft>
                      </a:pPr>
                      <a:r>
                        <a:rPr lang="fr-FR" sz="2400" b="1" kern="1200" noProof="0" dirty="0" smtClean="0">
                          <a:solidFill>
                            <a:srgbClr val="3333FF"/>
                          </a:solidFill>
                          <a:effectLst/>
                          <a:latin typeface="+mn-lt"/>
                          <a:ea typeface="+mn-ea"/>
                          <a:cs typeface="+mn-cs"/>
                        </a:rPr>
                        <a:t>Maladies</a:t>
                      </a:r>
                      <a:r>
                        <a:rPr lang="fr-FR" sz="2400" b="1" kern="1200" baseline="0" noProof="0" dirty="0" smtClean="0">
                          <a:solidFill>
                            <a:srgbClr val="3333FF"/>
                          </a:solidFill>
                          <a:effectLst/>
                          <a:latin typeface="+mn-lt"/>
                          <a:ea typeface="+mn-ea"/>
                          <a:cs typeface="+mn-cs"/>
                        </a:rPr>
                        <a:t> cardiovasculaires</a:t>
                      </a:r>
                      <a:endParaRPr lang="fr-FR" sz="2400" b="1" kern="1200" noProof="0" dirty="0">
                        <a:solidFill>
                          <a:srgbClr val="3333FF"/>
                        </a:solidFill>
                        <a:effectLst/>
                        <a:latin typeface="+mn-lt"/>
                        <a:ea typeface="+mn-ea"/>
                        <a:cs typeface="+mn-cs"/>
                      </a:endParaRPr>
                    </a:p>
                  </a:txBody>
                  <a:tcPr marL="44450" marR="44450" marT="0" marB="0" anchor="ctr"/>
                </a:tc>
                <a:tc>
                  <a:txBody>
                    <a:bodyPr/>
                    <a:lstStyle/>
                    <a:p>
                      <a:pPr algn="ctr">
                        <a:spcAft>
                          <a:spcPts val="0"/>
                        </a:spcAft>
                      </a:pPr>
                      <a:r>
                        <a:rPr lang="fr-FR" sz="2400" b="1" noProof="0" dirty="0" smtClean="0">
                          <a:solidFill>
                            <a:srgbClr val="3333FF"/>
                          </a:solidFill>
                          <a:effectLst/>
                        </a:rPr>
                        <a:t>13/67</a:t>
                      </a:r>
                      <a:endParaRPr lang="fr-FR" sz="2400" b="1" noProof="0" dirty="0">
                        <a:solidFill>
                          <a:srgbClr val="3333FF"/>
                        </a:solidFill>
                        <a:effectLst/>
                        <a:latin typeface="Times New Roman"/>
                        <a:ea typeface="Times New Roman"/>
                      </a:endParaRPr>
                    </a:p>
                  </a:txBody>
                  <a:tcPr marL="44450" marR="44450" marT="0" marB="0" anchor="ctr"/>
                </a:tc>
                <a:tc>
                  <a:txBody>
                    <a:bodyPr/>
                    <a:lstStyle/>
                    <a:p>
                      <a:pPr algn="ctr">
                        <a:spcAft>
                          <a:spcPts val="0"/>
                        </a:spcAft>
                      </a:pPr>
                      <a:r>
                        <a:rPr lang="fr-FR" sz="2400" b="1" noProof="0" dirty="0" smtClean="0">
                          <a:solidFill>
                            <a:srgbClr val="3333FF"/>
                          </a:solidFill>
                          <a:effectLst/>
                        </a:rPr>
                        <a:t>7,0/76</a:t>
                      </a:r>
                      <a:endParaRPr lang="fr-FR" sz="2400" b="1" noProof="0" dirty="0">
                        <a:solidFill>
                          <a:srgbClr val="3333FF"/>
                        </a:solidFill>
                        <a:effectLst/>
                        <a:latin typeface="Times New Roman"/>
                        <a:ea typeface="Times New Roman"/>
                      </a:endParaRPr>
                    </a:p>
                  </a:txBody>
                  <a:tcPr marL="44450" marR="44450" marT="0" marB="0" anchor="ctr"/>
                </a:tc>
                <a:tc>
                  <a:txBody>
                    <a:bodyPr/>
                    <a:lstStyle/>
                    <a:p>
                      <a:pPr algn="ctr">
                        <a:spcAft>
                          <a:spcPts val="0"/>
                        </a:spcAft>
                      </a:pPr>
                      <a:r>
                        <a:rPr lang="fr-FR" sz="2400" b="1" noProof="0" dirty="0" smtClean="0">
                          <a:solidFill>
                            <a:srgbClr val="3333FF"/>
                          </a:solidFill>
                          <a:effectLst/>
                        </a:rPr>
                        <a:t>20/143</a:t>
                      </a:r>
                      <a:endParaRPr lang="fr-FR" sz="2400" b="1" noProof="0" dirty="0">
                        <a:solidFill>
                          <a:srgbClr val="3333FF"/>
                        </a:solidFill>
                        <a:effectLst/>
                        <a:latin typeface="Times New Roman"/>
                        <a:ea typeface="Times New Roman"/>
                      </a:endParaRPr>
                    </a:p>
                  </a:txBody>
                  <a:tcPr marL="44450" marR="44450" marT="0" marB="0" anchor="ctr"/>
                </a:tc>
              </a:tr>
              <a:tr h="561882">
                <a:tc>
                  <a:txBody>
                    <a:bodyPr/>
                    <a:lstStyle/>
                    <a:p>
                      <a:pPr>
                        <a:spcAft>
                          <a:spcPts val="0"/>
                        </a:spcAft>
                      </a:pPr>
                      <a:r>
                        <a:rPr lang="fr-FR" sz="2400" b="1" kern="1200" noProof="0" dirty="0" smtClean="0">
                          <a:solidFill>
                            <a:srgbClr val="3333FF"/>
                          </a:solidFill>
                          <a:effectLst/>
                          <a:latin typeface="+mn-lt"/>
                          <a:ea typeface="+mn-ea"/>
                          <a:cs typeface="+mn-cs"/>
                        </a:rPr>
                        <a:t>Maladies respiratoires</a:t>
                      </a:r>
                      <a:endParaRPr lang="fr-FR" sz="2400" b="1" kern="1200" noProof="0" dirty="0">
                        <a:solidFill>
                          <a:srgbClr val="3333FF"/>
                        </a:solidFill>
                        <a:effectLst/>
                        <a:latin typeface="+mn-lt"/>
                        <a:ea typeface="+mn-ea"/>
                        <a:cs typeface="+mn-cs"/>
                      </a:endParaRPr>
                    </a:p>
                  </a:txBody>
                  <a:tcPr marL="44450" marR="44450" marT="0" marB="0" anchor="ctr"/>
                </a:tc>
                <a:tc>
                  <a:txBody>
                    <a:bodyPr/>
                    <a:lstStyle/>
                    <a:p>
                      <a:pPr algn="ctr">
                        <a:spcAft>
                          <a:spcPts val="0"/>
                        </a:spcAft>
                      </a:pPr>
                      <a:r>
                        <a:rPr lang="fr-FR" sz="2400" b="1" noProof="0" dirty="0" smtClean="0">
                          <a:solidFill>
                            <a:srgbClr val="3333FF"/>
                          </a:solidFill>
                          <a:effectLst/>
                        </a:rPr>
                        <a:t>7,2/17</a:t>
                      </a:r>
                      <a:endParaRPr lang="fr-FR" sz="2400" b="1" noProof="0" dirty="0">
                        <a:solidFill>
                          <a:srgbClr val="3333FF"/>
                        </a:solidFill>
                        <a:effectLst/>
                        <a:latin typeface="Times New Roman"/>
                        <a:ea typeface="Times New Roman"/>
                      </a:endParaRPr>
                    </a:p>
                  </a:txBody>
                  <a:tcPr marL="44450" marR="44450" marT="0" marB="0" anchor="ctr"/>
                </a:tc>
                <a:tc>
                  <a:txBody>
                    <a:bodyPr/>
                    <a:lstStyle/>
                    <a:p>
                      <a:pPr algn="ctr">
                        <a:spcAft>
                          <a:spcPts val="0"/>
                        </a:spcAft>
                      </a:pPr>
                      <a:r>
                        <a:rPr lang="fr-FR" sz="2400" b="1" noProof="0" dirty="0" smtClean="0">
                          <a:solidFill>
                            <a:srgbClr val="3333FF"/>
                          </a:solidFill>
                          <a:effectLst/>
                        </a:rPr>
                        <a:t>4,0/15</a:t>
                      </a:r>
                      <a:endParaRPr lang="fr-FR" sz="2400" b="1" noProof="0" dirty="0">
                        <a:solidFill>
                          <a:srgbClr val="3333FF"/>
                        </a:solidFill>
                        <a:effectLst/>
                        <a:latin typeface="Times New Roman"/>
                        <a:ea typeface="Times New Roman"/>
                      </a:endParaRPr>
                    </a:p>
                  </a:txBody>
                  <a:tcPr marL="44450" marR="44450" marT="0" marB="0" anchor="ctr"/>
                </a:tc>
                <a:tc>
                  <a:txBody>
                    <a:bodyPr/>
                    <a:lstStyle/>
                    <a:p>
                      <a:pPr algn="ctr">
                        <a:spcAft>
                          <a:spcPts val="0"/>
                        </a:spcAft>
                      </a:pPr>
                      <a:r>
                        <a:rPr lang="fr-FR" sz="2400" b="1" noProof="0" dirty="0" smtClean="0">
                          <a:solidFill>
                            <a:srgbClr val="3333FF"/>
                          </a:solidFill>
                          <a:effectLst/>
                        </a:rPr>
                        <a:t>11/32</a:t>
                      </a:r>
                      <a:endParaRPr lang="fr-FR" sz="2400" b="1" noProof="0" dirty="0">
                        <a:solidFill>
                          <a:srgbClr val="3333FF"/>
                        </a:solidFill>
                        <a:effectLst/>
                        <a:latin typeface="Times New Roman"/>
                        <a:ea typeface="Times New Roman"/>
                      </a:endParaRPr>
                    </a:p>
                  </a:txBody>
                  <a:tcPr marL="44450" marR="44450" marT="0" marB="0" anchor="ctr"/>
                </a:tc>
              </a:tr>
              <a:tr h="374588">
                <a:tc>
                  <a:txBody>
                    <a:bodyPr/>
                    <a:lstStyle/>
                    <a:p>
                      <a:pPr>
                        <a:spcAft>
                          <a:spcPts val="0"/>
                        </a:spcAft>
                      </a:pPr>
                      <a:r>
                        <a:rPr lang="fr-FR" sz="2400" b="1" kern="1200" noProof="0" dirty="0" smtClean="0">
                          <a:solidFill>
                            <a:srgbClr val="3333FF"/>
                          </a:solidFill>
                          <a:effectLst/>
                          <a:latin typeface="+mn-lt"/>
                          <a:ea typeface="+mn-ea"/>
                          <a:cs typeface="+mn-cs"/>
                        </a:rPr>
                        <a:t>Tuberculose</a:t>
                      </a:r>
                      <a:endParaRPr lang="fr-FR" sz="2400" b="1" kern="1200" noProof="0" dirty="0">
                        <a:solidFill>
                          <a:srgbClr val="3333FF"/>
                        </a:solidFill>
                        <a:effectLst/>
                        <a:latin typeface="+mn-lt"/>
                        <a:ea typeface="+mn-ea"/>
                        <a:cs typeface="+mn-cs"/>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fr-FR" sz="2400" b="1" noProof="0" dirty="0" smtClean="0">
                          <a:solidFill>
                            <a:srgbClr val="3333FF"/>
                          </a:solidFill>
                          <a:effectLst/>
                        </a:rPr>
                        <a:t>0,06/0,3</a:t>
                      </a:r>
                      <a:endParaRPr lang="fr-FR" sz="2400" b="1" noProof="0" dirty="0">
                        <a:solidFill>
                          <a:srgbClr val="3333FF"/>
                        </a:solidFill>
                        <a:effectLst/>
                        <a:latin typeface="Times New Roman"/>
                        <a:ea typeface="Times New Roman"/>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fr-FR" sz="2400" b="1" noProof="0" dirty="0" smtClean="0">
                          <a:solidFill>
                            <a:srgbClr val="3333FF"/>
                          </a:solidFill>
                          <a:effectLst/>
                        </a:rPr>
                        <a:t>0,02/0,3</a:t>
                      </a:r>
                      <a:endParaRPr lang="fr-FR" sz="2400" b="1" noProof="0" dirty="0">
                        <a:solidFill>
                          <a:srgbClr val="3333FF"/>
                        </a:solidFill>
                        <a:effectLst/>
                        <a:latin typeface="Times New Roman"/>
                        <a:ea typeface="Times New Roman"/>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fr-FR" sz="2400" b="1" noProof="0" dirty="0" smtClean="0">
                          <a:solidFill>
                            <a:srgbClr val="3333FF"/>
                          </a:solidFill>
                          <a:effectLst/>
                        </a:rPr>
                        <a:t>0,08/0,6</a:t>
                      </a:r>
                      <a:endParaRPr lang="fr-FR" sz="2400" b="1" noProof="0" dirty="0">
                        <a:solidFill>
                          <a:srgbClr val="3333FF"/>
                        </a:solidFill>
                        <a:effectLst/>
                        <a:latin typeface="Times New Roman"/>
                        <a:ea typeface="Times New Roman"/>
                      </a:endParaRPr>
                    </a:p>
                  </a:txBody>
                  <a:tcPr marL="44450" marR="44450" marT="0" marB="0" anchor="ctr">
                    <a:lnB w="12700" cap="flat" cmpd="sng" algn="ctr">
                      <a:solidFill>
                        <a:schemeClr val="tx1"/>
                      </a:solidFill>
                      <a:prstDash val="solid"/>
                      <a:round/>
                      <a:headEnd type="none" w="med" len="med"/>
                      <a:tailEnd type="none" w="med" len="med"/>
                    </a:lnB>
                  </a:tcPr>
                </a:tc>
              </a:tr>
              <a:tr h="234117">
                <a:tc>
                  <a:txBody>
                    <a:bodyPr/>
                    <a:lstStyle/>
                    <a:p>
                      <a:pPr>
                        <a:spcAft>
                          <a:spcPts val="0"/>
                        </a:spcAft>
                      </a:pPr>
                      <a:r>
                        <a:rPr lang="fr-FR" sz="2400" b="1" kern="1200" noProof="0" dirty="0" smtClean="0">
                          <a:solidFill>
                            <a:srgbClr val="FF0000"/>
                          </a:solidFill>
                          <a:effectLst/>
                          <a:latin typeface="+mn-lt"/>
                          <a:ea typeface="+mn-ea"/>
                          <a:cs typeface="+mn-cs"/>
                        </a:rPr>
                        <a:t>Total</a:t>
                      </a:r>
                      <a:endParaRPr lang="fr-FR" sz="2400" b="1" kern="1200" noProof="0" dirty="0">
                        <a:solidFill>
                          <a:srgbClr val="FF0000"/>
                        </a:solidFill>
                        <a:effectLst/>
                        <a:latin typeface="+mn-lt"/>
                        <a:ea typeface="+mn-ea"/>
                        <a:cs typeface="+mn-cs"/>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fr-FR" sz="2400" b="1" noProof="0" dirty="0" smtClean="0">
                          <a:solidFill>
                            <a:srgbClr val="FF0000"/>
                          </a:solidFill>
                          <a:effectLst/>
                        </a:rPr>
                        <a:t>59/276</a:t>
                      </a:r>
                      <a:endParaRPr lang="fr-FR" sz="2400" b="1" noProof="0" dirty="0">
                        <a:solidFill>
                          <a:srgbClr val="FF0000"/>
                        </a:solidFill>
                        <a:effectLst/>
                        <a:latin typeface="Times New Roman"/>
                        <a:ea typeface="Times New Roman"/>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fr-FR" sz="2400" b="1" noProof="0" dirty="0" smtClean="0">
                          <a:solidFill>
                            <a:srgbClr val="FF0000"/>
                          </a:solidFill>
                          <a:effectLst/>
                        </a:rPr>
                        <a:t>19/265</a:t>
                      </a:r>
                      <a:endParaRPr lang="fr-FR" sz="2400" b="1" noProof="0" dirty="0">
                        <a:solidFill>
                          <a:srgbClr val="FF0000"/>
                        </a:solidFill>
                        <a:effectLst/>
                        <a:latin typeface="Times New Roman"/>
                        <a:ea typeface="Times New Roman"/>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fr-FR" sz="2400" b="1" noProof="0" dirty="0" smtClean="0">
                          <a:solidFill>
                            <a:srgbClr val="FF0000"/>
                          </a:solidFill>
                          <a:effectLst/>
                        </a:rPr>
                        <a:t>78/541</a:t>
                      </a:r>
                      <a:endParaRPr lang="fr-FR" sz="2400" b="1" noProof="0" dirty="0">
                        <a:solidFill>
                          <a:srgbClr val="FF0000"/>
                        </a:solidFill>
                        <a:effectLst/>
                        <a:latin typeface="Times New Roman"/>
                        <a:ea typeface="Times New Roman"/>
                      </a:endParaRPr>
                    </a:p>
                  </a:txBody>
                  <a:tcPr marL="44450" marR="44450" marT="0" marB="0" anchor="ctr">
                    <a:lnT w="12700" cap="flat" cmpd="sng" algn="ctr">
                      <a:solidFill>
                        <a:schemeClr val="tx1"/>
                      </a:solidFill>
                      <a:prstDash val="solid"/>
                      <a:round/>
                      <a:headEnd type="none" w="med" len="med"/>
                      <a:tailEnd type="none" w="med" len="med"/>
                    </a:lnT>
                  </a:tcPr>
                </a:tc>
              </a:tr>
              <a:tr h="245823">
                <a:tc>
                  <a:txBody>
                    <a:bodyPr/>
                    <a:lstStyle/>
                    <a:p>
                      <a:pPr>
                        <a:spcAft>
                          <a:spcPts val="0"/>
                        </a:spcAft>
                      </a:pPr>
                      <a:r>
                        <a:rPr lang="fr-FR" sz="2400" b="1" kern="1200" noProof="0" dirty="0" smtClean="0">
                          <a:solidFill>
                            <a:srgbClr val="FF0000"/>
                          </a:solidFill>
                          <a:effectLst/>
                          <a:latin typeface="+mn-lt"/>
                          <a:ea typeface="+mn-ea"/>
                          <a:cs typeface="+mn-cs"/>
                        </a:rPr>
                        <a:t> </a:t>
                      </a:r>
                      <a:endParaRPr lang="fr-FR" sz="2400" b="1" kern="1200" noProof="0" dirty="0">
                        <a:solidFill>
                          <a:srgbClr val="FF0000"/>
                        </a:solidFill>
                        <a:effectLst/>
                        <a:latin typeface="+mn-lt"/>
                        <a:ea typeface="+mn-ea"/>
                        <a:cs typeface="+mn-cs"/>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fr-FR" sz="2400" b="1" noProof="0" dirty="0" smtClean="0">
                          <a:solidFill>
                            <a:srgbClr val="FF0000"/>
                          </a:solidFill>
                          <a:effectLst/>
                        </a:rPr>
                        <a:t>21%</a:t>
                      </a:r>
                      <a:endParaRPr lang="fr-FR" sz="2400" b="1" noProof="0" dirty="0">
                        <a:solidFill>
                          <a:srgbClr val="FF0000"/>
                        </a:solidFill>
                        <a:effectLst/>
                        <a:latin typeface="Times New Roman"/>
                        <a:ea typeface="Times New Roman"/>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fr-FR" sz="2400" b="1" noProof="0" dirty="0" smtClean="0">
                          <a:solidFill>
                            <a:srgbClr val="FF0000"/>
                          </a:solidFill>
                          <a:effectLst/>
                        </a:rPr>
                        <a:t>7%</a:t>
                      </a:r>
                      <a:endParaRPr lang="fr-FR" sz="2400" b="1" noProof="0" dirty="0">
                        <a:solidFill>
                          <a:srgbClr val="FF0000"/>
                        </a:solidFill>
                        <a:effectLst/>
                        <a:latin typeface="Times New Roman"/>
                        <a:ea typeface="Times New Roman"/>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fr-FR" sz="2400" b="1" noProof="0" dirty="0" smtClean="0">
                          <a:solidFill>
                            <a:srgbClr val="FF0000"/>
                          </a:solidFill>
                          <a:effectLst/>
                        </a:rPr>
                        <a:t>14%</a:t>
                      </a:r>
                      <a:endParaRPr lang="fr-FR" sz="2400" b="1" noProof="0" dirty="0">
                        <a:solidFill>
                          <a:srgbClr val="FF0000"/>
                        </a:solidFill>
                        <a:effectLst/>
                        <a:latin typeface="Times New Roman"/>
                        <a:ea typeface="Times New Roman"/>
                      </a:endParaRPr>
                    </a:p>
                  </a:txBody>
                  <a:tcPr marL="44450" marR="44450" marT="0" marB="0" anchor="ct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930866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3204" y="188640"/>
            <a:ext cx="8229600" cy="876829"/>
          </a:xfrm>
        </p:spPr>
        <p:txBody>
          <a:bodyPr>
            <a:normAutofit fontScale="90000"/>
          </a:bodyPr>
          <a:lstStyle/>
          <a:p>
            <a:r>
              <a:rPr lang="fr-FR" sz="3100" b="1" dirty="0" smtClean="0">
                <a:solidFill>
                  <a:srgbClr val="3333FF"/>
                </a:solidFill>
              </a:rPr>
              <a:t>Résultats </a:t>
            </a:r>
            <a:r>
              <a:rPr lang="fr-FR" sz="3100" b="1" dirty="0">
                <a:solidFill>
                  <a:srgbClr val="3333FF"/>
                </a:solidFill>
              </a:rPr>
              <a:t>: mortalité attribuable au tabac/ mortalité </a:t>
            </a:r>
            <a:r>
              <a:rPr lang="fr-FR" sz="3100" b="1" dirty="0" smtClean="0">
                <a:solidFill>
                  <a:srgbClr val="3333FF"/>
                </a:solidFill>
              </a:rPr>
              <a:t>totale (</a:t>
            </a:r>
            <a:r>
              <a:rPr lang="fr-FR" sz="3100" b="1" dirty="0">
                <a:solidFill>
                  <a:srgbClr val="3333FF"/>
                </a:solidFill>
              </a:rPr>
              <a:t>milliers) en 2010 par </a:t>
            </a:r>
            <a:r>
              <a:rPr lang="fr-FR" sz="3100" b="1" dirty="0" smtClean="0">
                <a:solidFill>
                  <a:srgbClr val="3333FF"/>
                </a:solidFill>
              </a:rPr>
              <a:t>cause, </a:t>
            </a:r>
            <a:r>
              <a:rPr lang="fr-FR" sz="3100" b="1" dirty="0" smtClean="0">
                <a:solidFill>
                  <a:srgbClr val="FF0000"/>
                </a:solidFill>
              </a:rPr>
              <a:t>âge</a:t>
            </a:r>
            <a:r>
              <a:rPr lang="fr-FR" sz="3100" b="1" dirty="0" smtClean="0">
                <a:solidFill>
                  <a:srgbClr val="3333FF"/>
                </a:solidFill>
              </a:rPr>
              <a:t> et </a:t>
            </a:r>
            <a:r>
              <a:rPr lang="fr-FR" sz="3100" b="1" dirty="0">
                <a:solidFill>
                  <a:srgbClr val="3333FF"/>
                </a:solidFill>
              </a:rPr>
              <a:t>sexe</a:t>
            </a:r>
            <a:endParaRPr lang="fr-FR" sz="31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135096765"/>
              </p:ext>
            </p:extLst>
          </p:nvPr>
        </p:nvGraphicFramePr>
        <p:xfrm>
          <a:off x="38100" y="1628800"/>
          <a:ext cx="9036496" cy="3396940"/>
        </p:xfrm>
        <a:graphic>
          <a:graphicData uri="http://schemas.openxmlformats.org/drawingml/2006/table">
            <a:tbl>
              <a:tblPr firstRow="1" firstCol="1" bandRow="1" bandCol="1">
                <a:tableStyleId>{2D5ABB26-0587-4C30-8999-92F81FD0307C}</a:tableStyleId>
              </a:tblPr>
              <a:tblGrid>
                <a:gridCol w="1368152"/>
                <a:gridCol w="864096"/>
                <a:gridCol w="936104"/>
                <a:gridCol w="864096"/>
                <a:gridCol w="648072"/>
                <a:gridCol w="1008112"/>
                <a:gridCol w="864096"/>
                <a:gridCol w="720080"/>
                <a:gridCol w="864096"/>
                <a:gridCol w="899592"/>
              </a:tblGrid>
              <a:tr h="245823">
                <a:tc rowSpan="2">
                  <a:txBody>
                    <a:bodyPr/>
                    <a:lstStyle/>
                    <a:p>
                      <a:pPr algn="l">
                        <a:spcAft>
                          <a:spcPts val="0"/>
                        </a:spcAft>
                      </a:pPr>
                      <a:r>
                        <a:rPr lang="fr-FR" sz="2000" b="1" noProof="0" dirty="0" smtClean="0">
                          <a:effectLst/>
                        </a:rPr>
                        <a:t>Cause </a:t>
                      </a:r>
                      <a:br>
                        <a:rPr lang="fr-FR" sz="2000" b="1" noProof="0" dirty="0" smtClean="0">
                          <a:effectLst/>
                        </a:rPr>
                      </a:br>
                      <a:r>
                        <a:rPr lang="fr-FR" sz="2000" b="1" noProof="0" dirty="0" smtClean="0">
                          <a:effectLst/>
                        </a:rPr>
                        <a:t>de décès</a:t>
                      </a:r>
                      <a:endParaRPr lang="fr-FR" sz="2000" b="1" noProof="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spcAft>
                          <a:spcPts val="0"/>
                        </a:spcAft>
                      </a:pPr>
                      <a:r>
                        <a:rPr lang="fr-FR" sz="2000" b="1" noProof="0" dirty="0" smtClean="0">
                          <a:effectLst/>
                        </a:rPr>
                        <a:t>Hommes</a:t>
                      </a:r>
                      <a:endParaRPr lang="fr-FR" sz="2000" b="1" noProof="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algn="ctr">
                        <a:spcAft>
                          <a:spcPts val="0"/>
                        </a:spcAft>
                      </a:pPr>
                      <a:r>
                        <a:rPr lang="fr-FR" sz="2000" b="1" noProof="0" dirty="0" smtClean="0">
                          <a:effectLst/>
                        </a:rPr>
                        <a:t>Femmes</a:t>
                      </a:r>
                      <a:endParaRPr lang="fr-FR" sz="2000" b="1" noProof="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algn="ctr">
                        <a:spcAft>
                          <a:spcPts val="0"/>
                        </a:spcAft>
                      </a:pPr>
                      <a:r>
                        <a:rPr lang="fr-FR" sz="2000" b="1" noProof="0" dirty="0" smtClean="0">
                          <a:effectLst/>
                        </a:rPr>
                        <a:t>Total</a:t>
                      </a:r>
                      <a:endParaRPr lang="fr-FR" sz="2000" b="1" noProof="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dirty="0"/>
                    </a:p>
                  </a:txBody>
                  <a:tcPr/>
                </a:tc>
              </a:tr>
              <a:tr h="245823">
                <a:tc vMerge="1">
                  <a:txBody>
                    <a:bodyPr/>
                    <a:lstStyle/>
                    <a:p>
                      <a:endParaRPr lang="fr-FR"/>
                    </a:p>
                  </a:txBody>
                  <a:tcPr/>
                </a:tc>
                <a:tc>
                  <a:txBody>
                    <a:bodyPr/>
                    <a:lstStyle/>
                    <a:p>
                      <a:pPr algn="ctr">
                        <a:spcAft>
                          <a:spcPts val="0"/>
                        </a:spcAft>
                      </a:pPr>
                      <a:r>
                        <a:rPr lang="fr-FR" sz="2000" b="1" noProof="0" dirty="0" smtClean="0">
                          <a:solidFill>
                            <a:srgbClr val="FF0000"/>
                          </a:solidFill>
                          <a:effectLst/>
                        </a:rPr>
                        <a:t>0−34</a:t>
                      </a:r>
                      <a:endParaRPr lang="fr-FR" sz="2000" b="1" noProof="0" dirty="0">
                        <a:solidFill>
                          <a:srgbClr val="FF0000"/>
                        </a:solidFill>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2000" b="1" noProof="0" dirty="0" smtClean="0">
                          <a:solidFill>
                            <a:srgbClr val="FF0000"/>
                          </a:solidFill>
                          <a:effectLst/>
                        </a:rPr>
                        <a:t>35−69</a:t>
                      </a:r>
                      <a:endParaRPr lang="fr-FR" sz="2000" b="1" noProof="0" dirty="0">
                        <a:solidFill>
                          <a:srgbClr val="FF0000"/>
                        </a:solidFill>
                        <a:effectLst/>
                        <a:latin typeface="Times New Roman"/>
                        <a:ea typeface="Times New Roman"/>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2000" b="1" noProof="0" dirty="0" smtClean="0">
                          <a:solidFill>
                            <a:srgbClr val="FF0000"/>
                          </a:solidFill>
                          <a:effectLst/>
                        </a:rPr>
                        <a:t>70+</a:t>
                      </a:r>
                      <a:endParaRPr lang="fr-FR" sz="2000" b="1" noProof="0" dirty="0">
                        <a:solidFill>
                          <a:srgbClr val="FF0000"/>
                        </a:solidFill>
                        <a:effectLst/>
                        <a:latin typeface="Times New Roman"/>
                        <a:ea typeface="Times New Roman"/>
                      </a:endParaRPr>
                    </a:p>
                  </a:txBody>
                  <a:tcPr marL="44450" marR="4445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2000" b="1" noProof="0" dirty="0" smtClean="0">
                          <a:solidFill>
                            <a:srgbClr val="FF0000"/>
                          </a:solidFill>
                          <a:effectLst/>
                        </a:rPr>
                        <a:t>0−34</a:t>
                      </a:r>
                      <a:endParaRPr lang="fr-FR" sz="2000" b="1" noProof="0" dirty="0">
                        <a:solidFill>
                          <a:srgbClr val="FF0000"/>
                        </a:solidFill>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2000" b="1" noProof="0" dirty="0" smtClean="0">
                          <a:solidFill>
                            <a:srgbClr val="FF0000"/>
                          </a:solidFill>
                          <a:effectLst/>
                        </a:rPr>
                        <a:t>35−69</a:t>
                      </a:r>
                      <a:endParaRPr lang="fr-FR" sz="2000" b="1" noProof="0" dirty="0">
                        <a:solidFill>
                          <a:srgbClr val="FF0000"/>
                        </a:solidFill>
                        <a:effectLst/>
                        <a:latin typeface="Times New Roman"/>
                        <a:ea typeface="Times New Roman"/>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2000" b="1" noProof="0" dirty="0" smtClean="0">
                          <a:solidFill>
                            <a:srgbClr val="FF0000"/>
                          </a:solidFill>
                          <a:effectLst/>
                        </a:rPr>
                        <a:t>70+</a:t>
                      </a:r>
                      <a:endParaRPr lang="fr-FR" sz="2000" b="1" noProof="0" dirty="0">
                        <a:solidFill>
                          <a:srgbClr val="FF0000"/>
                        </a:solidFill>
                        <a:effectLst/>
                        <a:latin typeface="Times New Roman"/>
                        <a:ea typeface="Times New Roman"/>
                      </a:endParaRPr>
                    </a:p>
                  </a:txBody>
                  <a:tcPr marL="44450" marR="4445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2000" b="1" noProof="0" dirty="0" smtClean="0">
                          <a:solidFill>
                            <a:srgbClr val="FF0000"/>
                          </a:solidFill>
                          <a:effectLst/>
                        </a:rPr>
                        <a:t>0−34</a:t>
                      </a:r>
                      <a:endParaRPr lang="fr-FR" sz="2000" b="1" noProof="0" dirty="0">
                        <a:solidFill>
                          <a:srgbClr val="FF0000"/>
                        </a:solidFill>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2000" b="1" noProof="0" dirty="0" smtClean="0">
                          <a:solidFill>
                            <a:srgbClr val="FF0000"/>
                          </a:solidFill>
                          <a:effectLst/>
                        </a:rPr>
                        <a:t>35−69</a:t>
                      </a:r>
                      <a:endParaRPr lang="fr-FR" sz="2000" b="1" noProof="0" dirty="0">
                        <a:solidFill>
                          <a:srgbClr val="FF0000"/>
                        </a:solidFill>
                        <a:effectLst/>
                        <a:latin typeface="Times New Roman"/>
                        <a:ea typeface="Times New Roman"/>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2000" b="1" noProof="0" dirty="0" smtClean="0">
                          <a:solidFill>
                            <a:srgbClr val="FF0000"/>
                          </a:solidFill>
                          <a:effectLst/>
                        </a:rPr>
                        <a:t>70+</a:t>
                      </a:r>
                      <a:endParaRPr lang="fr-FR" sz="2000" b="1" noProof="0" dirty="0">
                        <a:solidFill>
                          <a:srgbClr val="FF0000"/>
                        </a:solidFill>
                        <a:effectLst/>
                        <a:latin typeface="Times New Roman"/>
                        <a:ea typeface="Times New Roman"/>
                      </a:endParaRPr>
                    </a:p>
                  </a:txBody>
                  <a:tcPr marL="44450" marR="4445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4588">
                <a:tc>
                  <a:txBody>
                    <a:bodyPr/>
                    <a:lstStyle/>
                    <a:p>
                      <a:pPr marL="0" algn="l" defTabSz="914400" rtl="0" eaLnBrk="1" latinLnBrk="0" hangingPunct="1">
                        <a:spcAft>
                          <a:spcPts val="0"/>
                        </a:spcAft>
                      </a:pPr>
                      <a:r>
                        <a:rPr lang="fr-FR" sz="2000" b="1" kern="1200" noProof="0" dirty="0" smtClean="0">
                          <a:solidFill>
                            <a:schemeClr val="tx1"/>
                          </a:solidFill>
                          <a:effectLst/>
                          <a:latin typeface="+mn-lt"/>
                          <a:ea typeface="+mn-ea"/>
                          <a:cs typeface="+mn-cs"/>
                        </a:rPr>
                        <a:t>Cancers</a:t>
                      </a:r>
                      <a:endParaRPr lang="fr-FR" sz="2000" b="1" kern="1200" noProof="0" dirty="0">
                        <a:solidFill>
                          <a:schemeClr val="tx1"/>
                        </a:solidFill>
                        <a:effectLst/>
                        <a:latin typeface="+mn-lt"/>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−/0,7</a:t>
                      </a:r>
                      <a:endParaRPr lang="fr-FR" sz="2000" b="1" kern="1200" noProof="0" dirty="0">
                        <a:solidFill>
                          <a:schemeClr val="tx1"/>
                        </a:solidFill>
                        <a:effectLst/>
                        <a:latin typeface="+mn-lt"/>
                        <a:ea typeface="+mn-ea"/>
                        <a:cs typeface="+mn-cs"/>
                      </a:endParaRPr>
                    </a:p>
                  </a:txBody>
                  <a:tcPr marL="44450" marR="4445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21/36</a:t>
                      </a:r>
                      <a:endParaRPr lang="fr-FR" sz="2000" b="1" kern="1200" noProof="0" dirty="0">
                        <a:solidFill>
                          <a:schemeClr val="tx1"/>
                        </a:solidFill>
                        <a:effectLst/>
                        <a:latin typeface="+mn-lt"/>
                        <a:ea typeface="+mn-ea"/>
                        <a:cs typeface="+mn-cs"/>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18/52</a:t>
                      </a:r>
                      <a:endParaRPr lang="fr-FR" sz="2000" b="1" kern="1200" noProof="0" dirty="0">
                        <a:solidFill>
                          <a:schemeClr val="tx1"/>
                        </a:solidFill>
                        <a:effectLst/>
                        <a:latin typeface="+mn-lt"/>
                        <a:ea typeface="+mn-ea"/>
                        <a:cs typeface="+mn-cs"/>
                      </a:endParaRPr>
                    </a:p>
                  </a:txBody>
                  <a:tcPr marL="44450" marR="4445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−/0,6</a:t>
                      </a:r>
                      <a:endParaRPr lang="fr-FR" sz="2000" b="1" kern="1200" noProof="0" dirty="0">
                        <a:solidFill>
                          <a:schemeClr val="tx1"/>
                        </a:solidFill>
                        <a:effectLst/>
                        <a:latin typeface="+mn-lt"/>
                        <a:ea typeface="+mn-ea"/>
                        <a:cs typeface="+mn-cs"/>
                      </a:endParaRPr>
                    </a:p>
                  </a:txBody>
                  <a:tcPr marL="44450" marR="4445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4,1/21</a:t>
                      </a:r>
                      <a:endParaRPr lang="fr-FR" sz="2000" b="1" kern="1200" noProof="0" dirty="0">
                        <a:solidFill>
                          <a:schemeClr val="tx1"/>
                        </a:solidFill>
                        <a:effectLst/>
                        <a:latin typeface="+mn-lt"/>
                        <a:ea typeface="+mn-ea"/>
                        <a:cs typeface="+mn-cs"/>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3,8/42</a:t>
                      </a:r>
                      <a:endParaRPr lang="fr-FR" sz="2000" b="1" kern="1200" noProof="0" dirty="0">
                        <a:solidFill>
                          <a:schemeClr val="tx1"/>
                        </a:solidFill>
                        <a:effectLst/>
                        <a:latin typeface="+mn-lt"/>
                        <a:ea typeface="+mn-ea"/>
                        <a:cs typeface="+mn-cs"/>
                      </a:endParaRPr>
                    </a:p>
                  </a:txBody>
                  <a:tcPr marL="44450" marR="4445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−/1,2</a:t>
                      </a:r>
                      <a:endParaRPr lang="fr-FR" sz="2000" b="1" kern="1200" noProof="0" dirty="0">
                        <a:solidFill>
                          <a:schemeClr val="tx1"/>
                        </a:solidFill>
                        <a:effectLst/>
                        <a:latin typeface="+mn-lt"/>
                        <a:ea typeface="+mn-ea"/>
                        <a:cs typeface="+mn-cs"/>
                      </a:endParaRPr>
                    </a:p>
                  </a:txBody>
                  <a:tcPr marL="44450" marR="4445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spcAft>
                          <a:spcPts val="0"/>
                        </a:spcAft>
                      </a:pPr>
                      <a:r>
                        <a:rPr lang="fr-FR" sz="2000" b="1" kern="1200" noProof="0" smtClean="0">
                          <a:solidFill>
                            <a:schemeClr val="tx1"/>
                          </a:solidFill>
                          <a:effectLst/>
                          <a:latin typeface="+mn-lt"/>
                          <a:ea typeface="+mn-ea"/>
                          <a:cs typeface="+mn-cs"/>
                        </a:rPr>
                        <a:t>25/57</a:t>
                      </a:r>
                      <a:endParaRPr lang="fr-FR" sz="2000" b="1" kern="1200" noProof="0">
                        <a:solidFill>
                          <a:schemeClr val="tx1"/>
                        </a:solidFill>
                        <a:effectLst/>
                        <a:latin typeface="+mn-lt"/>
                        <a:ea typeface="+mn-ea"/>
                        <a:cs typeface="+mn-cs"/>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22/94</a:t>
                      </a:r>
                      <a:endParaRPr lang="fr-FR" sz="2000" b="1" kern="1200" noProof="0" dirty="0">
                        <a:solidFill>
                          <a:schemeClr val="tx1"/>
                        </a:solidFill>
                        <a:effectLst/>
                        <a:latin typeface="+mn-lt"/>
                        <a:ea typeface="+mn-ea"/>
                        <a:cs typeface="+mn-cs"/>
                      </a:endParaRPr>
                    </a:p>
                  </a:txBody>
                  <a:tcPr marL="44450" marR="4445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34117">
                <a:tc>
                  <a:txBody>
                    <a:bodyPr/>
                    <a:lstStyle/>
                    <a:p>
                      <a:pPr marL="0" algn="l" defTabSz="914400" rtl="0" eaLnBrk="1" latinLnBrk="0" hangingPunct="1">
                        <a:spcAft>
                          <a:spcPts val="0"/>
                        </a:spcAft>
                      </a:pPr>
                      <a:r>
                        <a:rPr lang="fr-FR" sz="2000" b="1" kern="1200" noProof="0" dirty="0" smtClean="0">
                          <a:solidFill>
                            <a:schemeClr val="tx1"/>
                          </a:solidFill>
                          <a:effectLst/>
                          <a:latin typeface="+mn-lt"/>
                          <a:ea typeface="+mn-ea"/>
                          <a:cs typeface="+mn-cs"/>
                        </a:rPr>
                        <a:t> </a:t>
                      </a:r>
                      <a:endParaRPr lang="fr-FR" sz="2000" b="1" kern="1200" noProof="0" dirty="0">
                        <a:solidFill>
                          <a:schemeClr val="tx1"/>
                        </a:solidFill>
                        <a:effectLst/>
                        <a:latin typeface="+mn-lt"/>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spcAft>
                          <a:spcPts val="0"/>
                        </a:spcAft>
                      </a:pPr>
                      <a:r>
                        <a:rPr lang="fr-FR" sz="2000" b="1" kern="1200" noProof="0" smtClean="0">
                          <a:solidFill>
                            <a:schemeClr val="tx1"/>
                          </a:solidFill>
                          <a:effectLst/>
                          <a:latin typeface="+mn-lt"/>
                          <a:ea typeface="+mn-ea"/>
                          <a:cs typeface="+mn-cs"/>
                        </a:rPr>
                        <a:t> </a:t>
                      </a:r>
                      <a:endParaRPr lang="fr-FR" sz="2000" b="1" kern="1200" noProof="0">
                        <a:solidFill>
                          <a:schemeClr val="tx1"/>
                        </a:solidFill>
                        <a:effectLst/>
                        <a:latin typeface="+mn-lt"/>
                        <a:ea typeface="+mn-ea"/>
                        <a:cs typeface="+mn-cs"/>
                      </a:endParaRPr>
                    </a:p>
                  </a:txBody>
                  <a:tcPr marL="44450" marR="44450" marT="0" marB="0" anchor="ct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spcAft>
                          <a:spcPts val="0"/>
                        </a:spcAft>
                      </a:pPr>
                      <a:r>
                        <a:rPr lang="fr-FR" sz="2000" b="1" kern="1200" noProof="0" dirty="0" smtClean="0">
                          <a:solidFill>
                            <a:srgbClr val="FF0000"/>
                          </a:solidFill>
                          <a:effectLst/>
                          <a:latin typeface="+mn-lt"/>
                          <a:ea typeface="+mn-ea"/>
                          <a:cs typeface="+mn-cs"/>
                        </a:rPr>
                        <a:t>58%</a:t>
                      </a:r>
                      <a:endParaRPr lang="fr-FR" sz="2000" b="1" kern="1200" noProof="0" dirty="0">
                        <a:solidFill>
                          <a:srgbClr val="FF0000"/>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34%</a:t>
                      </a:r>
                      <a:endParaRPr lang="fr-FR" sz="2000" b="1" kern="1200" noProof="0" dirty="0">
                        <a:solidFill>
                          <a:schemeClr val="tx1"/>
                        </a:solidFill>
                        <a:effectLst/>
                        <a:latin typeface="+mn-lt"/>
                        <a:ea typeface="+mn-ea"/>
                        <a:cs typeface="+mn-cs"/>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 </a:t>
                      </a:r>
                      <a:endParaRPr lang="fr-FR" sz="2000" b="1" kern="1200" noProof="0" dirty="0">
                        <a:solidFill>
                          <a:schemeClr val="tx1"/>
                        </a:solidFill>
                        <a:effectLst/>
                        <a:latin typeface="+mn-lt"/>
                        <a:ea typeface="+mn-ea"/>
                        <a:cs typeface="+mn-cs"/>
                      </a:endParaRPr>
                    </a:p>
                  </a:txBody>
                  <a:tcPr marL="44450" marR="44450" marT="0" marB="0" anchor="ct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spcAft>
                          <a:spcPts val="0"/>
                        </a:spcAft>
                      </a:pPr>
                      <a:r>
                        <a:rPr lang="fr-FR" sz="2000" b="1" kern="1200" noProof="0" dirty="0" smtClean="0">
                          <a:solidFill>
                            <a:srgbClr val="FF0000"/>
                          </a:solidFill>
                          <a:effectLst/>
                          <a:latin typeface="+mn-lt"/>
                          <a:ea typeface="+mn-ea"/>
                          <a:cs typeface="+mn-cs"/>
                        </a:rPr>
                        <a:t>20%</a:t>
                      </a:r>
                      <a:endParaRPr lang="fr-FR" sz="2000" b="1" kern="1200" noProof="0" dirty="0">
                        <a:solidFill>
                          <a:srgbClr val="FF0000"/>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9%</a:t>
                      </a:r>
                      <a:endParaRPr lang="fr-FR" sz="2000" b="1" kern="1200" noProof="0" dirty="0">
                        <a:solidFill>
                          <a:schemeClr val="tx1"/>
                        </a:solidFill>
                        <a:effectLst/>
                        <a:latin typeface="+mn-lt"/>
                        <a:ea typeface="+mn-ea"/>
                        <a:cs typeface="+mn-cs"/>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 </a:t>
                      </a:r>
                      <a:endParaRPr lang="fr-FR" sz="2000" b="1" kern="1200" noProof="0" dirty="0">
                        <a:solidFill>
                          <a:schemeClr val="tx1"/>
                        </a:solidFill>
                        <a:effectLst/>
                        <a:latin typeface="+mn-lt"/>
                        <a:ea typeface="+mn-ea"/>
                        <a:cs typeface="+mn-cs"/>
                      </a:endParaRPr>
                    </a:p>
                  </a:txBody>
                  <a:tcPr marL="44450" marR="44450" marT="0" marB="0" anchor="ct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spcAft>
                          <a:spcPts val="0"/>
                        </a:spcAft>
                      </a:pPr>
                      <a:r>
                        <a:rPr lang="fr-FR" sz="2000" b="1" kern="1200" noProof="0" dirty="0" smtClean="0">
                          <a:solidFill>
                            <a:srgbClr val="FF0000"/>
                          </a:solidFill>
                          <a:effectLst/>
                          <a:latin typeface="+mn-lt"/>
                          <a:ea typeface="+mn-ea"/>
                          <a:cs typeface="+mn-cs"/>
                        </a:rPr>
                        <a:t>44%</a:t>
                      </a:r>
                      <a:endParaRPr lang="fr-FR" sz="2000" b="1" kern="1200" noProof="0" dirty="0">
                        <a:solidFill>
                          <a:srgbClr val="FF0000"/>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23%</a:t>
                      </a:r>
                      <a:endParaRPr lang="fr-FR" sz="2000" b="1" kern="1200" noProof="0" dirty="0">
                        <a:solidFill>
                          <a:schemeClr val="tx1"/>
                        </a:solidFill>
                        <a:effectLst/>
                        <a:latin typeface="+mn-lt"/>
                        <a:ea typeface="+mn-ea"/>
                        <a:cs typeface="+mn-cs"/>
                      </a:endParaRPr>
                    </a:p>
                  </a:txBody>
                  <a:tcPr marL="44450" marR="44450" marT="0" marB="0" anchor="ctr">
                    <a:lnR w="12700" cap="flat" cmpd="sng" algn="ctr">
                      <a:solidFill>
                        <a:schemeClr val="tx1"/>
                      </a:solidFill>
                      <a:prstDash val="solid"/>
                      <a:round/>
                      <a:headEnd type="none" w="med" len="med"/>
                      <a:tailEnd type="none" w="med" len="med"/>
                    </a:lnR>
                  </a:tcPr>
                </a:tc>
              </a:tr>
              <a:tr h="561882">
                <a:tc>
                  <a:txBody>
                    <a:bodyPr/>
                    <a:lstStyle/>
                    <a:p>
                      <a:pPr marL="0" algn="l" defTabSz="914400" rtl="0" eaLnBrk="1" latinLnBrk="0" hangingPunct="1">
                        <a:spcAft>
                          <a:spcPts val="0"/>
                        </a:spcAft>
                      </a:pPr>
                      <a:r>
                        <a:rPr lang="fr-FR" sz="2000" b="1" kern="1200" noProof="0" dirty="0" err="1" smtClean="0">
                          <a:solidFill>
                            <a:schemeClr val="tx1"/>
                          </a:solidFill>
                          <a:effectLst/>
                          <a:latin typeface="+mn-lt"/>
                          <a:ea typeface="+mn-ea"/>
                          <a:cs typeface="+mn-cs"/>
                        </a:rPr>
                        <a:t>Cardiovasc</a:t>
                      </a:r>
                      <a:r>
                        <a:rPr lang="fr-FR" sz="2000" b="1" kern="1200" noProof="0" dirty="0" smtClean="0">
                          <a:solidFill>
                            <a:schemeClr val="tx1"/>
                          </a:solidFill>
                          <a:effectLst/>
                          <a:latin typeface="+mn-lt"/>
                          <a:ea typeface="+mn-ea"/>
                          <a:cs typeface="+mn-cs"/>
                        </a:rPr>
                        <a:t>.</a:t>
                      </a:r>
                      <a:endParaRPr lang="fr-FR" sz="2000" b="1" kern="1200" noProof="0" dirty="0">
                        <a:solidFill>
                          <a:schemeClr val="tx1"/>
                        </a:solidFill>
                        <a:effectLst/>
                        <a:latin typeface="+mn-lt"/>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−/0,3</a:t>
                      </a:r>
                      <a:endParaRPr lang="fr-FR" sz="2000" b="1" kern="1200" noProof="0" dirty="0">
                        <a:solidFill>
                          <a:schemeClr val="tx1"/>
                        </a:solidFill>
                        <a:effectLst/>
                        <a:latin typeface="+mn-lt"/>
                        <a:ea typeface="+mn-ea"/>
                        <a:cs typeface="+mn-cs"/>
                      </a:endParaRPr>
                    </a:p>
                  </a:txBody>
                  <a:tcPr marL="44450" marR="44450" marT="0" marB="0" anchor="ct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5,6/14</a:t>
                      </a:r>
                      <a:endParaRPr lang="fr-FR" sz="2000" b="1" kern="1200" noProof="0" dirty="0">
                        <a:solidFill>
                          <a:schemeClr val="tx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7,5/52</a:t>
                      </a:r>
                      <a:endParaRPr lang="fr-FR" sz="2000" b="1" kern="1200" noProof="0" dirty="0">
                        <a:solidFill>
                          <a:schemeClr val="tx1"/>
                        </a:solidFill>
                        <a:effectLst/>
                        <a:latin typeface="+mn-lt"/>
                        <a:ea typeface="+mn-ea"/>
                        <a:cs typeface="+mn-cs"/>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−/0,2</a:t>
                      </a:r>
                      <a:endParaRPr lang="fr-FR" sz="2000" b="1" kern="1200" noProof="0" dirty="0">
                        <a:solidFill>
                          <a:schemeClr val="tx1"/>
                        </a:solidFill>
                        <a:effectLst/>
                        <a:latin typeface="+mn-lt"/>
                        <a:ea typeface="+mn-ea"/>
                        <a:cs typeface="+mn-cs"/>
                      </a:endParaRPr>
                    </a:p>
                  </a:txBody>
                  <a:tcPr marL="44450" marR="44450" marT="0" marB="0" anchor="ct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1,3/4,8</a:t>
                      </a:r>
                      <a:endParaRPr lang="fr-FR" sz="2000" b="1" kern="1200" noProof="0" dirty="0">
                        <a:solidFill>
                          <a:schemeClr val="tx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57/71</a:t>
                      </a:r>
                      <a:endParaRPr lang="fr-FR" sz="2000" b="1" kern="1200" noProof="0" dirty="0">
                        <a:solidFill>
                          <a:schemeClr val="tx1"/>
                        </a:solidFill>
                        <a:effectLst/>
                        <a:latin typeface="+mn-lt"/>
                        <a:ea typeface="+mn-ea"/>
                        <a:cs typeface="+mn-cs"/>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-/0,5</a:t>
                      </a:r>
                      <a:endParaRPr lang="fr-FR" sz="2000" b="1" kern="1200" noProof="0" dirty="0">
                        <a:solidFill>
                          <a:schemeClr val="tx1"/>
                        </a:solidFill>
                        <a:effectLst/>
                        <a:latin typeface="+mn-lt"/>
                        <a:ea typeface="+mn-ea"/>
                        <a:cs typeface="+mn-cs"/>
                      </a:endParaRPr>
                    </a:p>
                  </a:txBody>
                  <a:tcPr marL="44450" marR="44450" marT="0" marB="0" anchor="ct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6,9/19</a:t>
                      </a:r>
                      <a:endParaRPr lang="fr-FR" sz="2000" b="1" kern="1200" noProof="0" dirty="0">
                        <a:solidFill>
                          <a:schemeClr val="tx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fr-FR" sz="2000" b="1" kern="1200" noProof="0" smtClean="0">
                          <a:solidFill>
                            <a:schemeClr val="tx1"/>
                          </a:solidFill>
                          <a:effectLst/>
                          <a:latin typeface="+mn-lt"/>
                          <a:ea typeface="+mn-ea"/>
                          <a:cs typeface="+mn-cs"/>
                        </a:rPr>
                        <a:t>13/124</a:t>
                      </a:r>
                      <a:endParaRPr lang="fr-FR" sz="2000" b="1" kern="1200" noProof="0">
                        <a:solidFill>
                          <a:schemeClr val="tx1"/>
                        </a:solidFill>
                        <a:effectLst/>
                        <a:latin typeface="+mn-lt"/>
                        <a:ea typeface="+mn-ea"/>
                        <a:cs typeface="+mn-cs"/>
                      </a:endParaRPr>
                    </a:p>
                  </a:txBody>
                  <a:tcPr marL="44450" marR="44450" marT="0" marB="0" anchor="ctr">
                    <a:lnR w="12700" cap="flat" cmpd="sng" algn="ctr">
                      <a:solidFill>
                        <a:schemeClr val="tx1"/>
                      </a:solidFill>
                      <a:prstDash val="solid"/>
                      <a:round/>
                      <a:headEnd type="none" w="med" len="med"/>
                      <a:tailEnd type="none" w="med" len="med"/>
                    </a:lnR>
                  </a:tcPr>
                </a:tc>
              </a:tr>
              <a:tr h="561882">
                <a:tc>
                  <a:txBody>
                    <a:bodyPr/>
                    <a:lstStyle/>
                    <a:p>
                      <a:pPr marL="0" algn="l" defTabSz="914400" rtl="0" eaLnBrk="1" latinLnBrk="0" hangingPunct="1">
                        <a:spcAft>
                          <a:spcPts val="0"/>
                        </a:spcAft>
                      </a:pPr>
                      <a:r>
                        <a:rPr lang="fr-FR" sz="2000" b="1" kern="1200" noProof="0" dirty="0" smtClean="0">
                          <a:solidFill>
                            <a:schemeClr val="tx1"/>
                          </a:solidFill>
                          <a:effectLst/>
                          <a:latin typeface="+mn-lt"/>
                          <a:ea typeface="+mn-ea"/>
                          <a:cs typeface="+mn-cs"/>
                        </a:rPr>
                        <a:t>Respiratoire</a:t>
                      </a:r>
                      <a:endParaRPr lang="fr-FR" sz="2000" b="1" kern="1200" noProof="0" dirty="0">
                        <a:solidFill>
                          <a:schemeClr val="tx1"/>
                        </a:solidFill>
                        <a:effectLst/>
                        <a:latin typeface="+mn-lt"/>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−/0,1</a:t>
                      </a:r>
                      <a:endParaRPr lang="fr-FR" sz="2000" b="1" kern="1200" noProof="0" dirty="0">
                        <a:solidFill>
                          <a:schemeClr val="tx1"/>
                        </a:solidFill>
                        <a:effectLst/>
                        <a:latin typeface="+mn-lt"/>
                        <a:ea typeface="+mn-ea"/>
                        <a:cs typeface="+mn-cs"/>
                      </a:endParaRPr>
                    </a:p>
                  </a:txBody>
                  <a:tcPr marL="44450" marR="44450" marT="0" marB="0" anchor="ct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1,5/2,7</a:t>
                      </a:r>
                      <a:endParaRPr lang="fr-FR" sz="2000" b="1" kern="1200" noProof="0" dirty="0">
                        <a:solidFill>
                          <a:schemeClr val="tx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5,7/14</a:t>
                      </a:r>
                      <a:endParaRPr lang="fr-FR" sz="2000" b="1" kern="1200" noProof="0" dirty="0">
                        <a:solidFill>
                          <a:schemeClr val="tx1"/>
                        </a:solidFill>
                        <a:effectLst/>
                        <a:latin typeface="+mn-lt"/>
                        <a:ea typeface="+mn-ea"/>
                        <a:cs typeface="+mn-cs"/>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−/0,1</a:t>
                      </a:r>
                      <a:endParaRPr lang="fr-FR" sz="2000" b="1" kern="1200" noProof="0" dirty="0">
                        <a:solidFill>
                          <a:schemeClr val="tx1"/>
                        </a:solidFill>
                        <a:effectLst/>
                        <a:latin typeface="+mn-lt"/>
                        <a:ea typeface="+mn-ea"/>
                        <a:cs typeface="+mn-cs"/>
                      </a:endParaRPr>
                    </a:p>
                  </a:txBody>
                  <a:tcPr marL="44450" marR="44450" marT="0" marB="0" anchor="ct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0,5/1,1</a:t>
                      </a:r>
                      <a:endParaRPr lang="fr-FR" sz="2000" b="1" kern="1200" noProof="0" dirty="0">
                        <a:solidFill>
                          <a:schemeClr val="tx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3,5/14</a:t>
                      </a:r>
                      <a:endParaRPr lang="fr-FR" sz="2000" b="1" kern="1200" noProof="0" dirty="0">
                        <a:solidFill>
                          <a:schemeClr val="tx1"/>
                        </a:solidFill>
                        <a:effectLst/>
                        <a:latin typeface="+mn-lt"/>
                        <a:ea typeface="+mn-ea"/>
                        <a:cs typeface="+mn-cs"/>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-/0,2</a:t>
                      </a:r>
                      <a:endParaRPr lang="fr-FR" sz="2000" b="1" kern="1200" noProof="0" dirty="0">
                        <a:solidFill>
                          <a:schemeClr val="tx1"/>
                        </a:solidFill>
                        <a:effectLst/>
                        <a:latin typeface="+mn-lt"/>
                        <a:ea typeface="+mn-ea"/>
                        <a:cs typeface="+mn-cs"/>
                      </a:endParaRPr>
                    </a:p>
                  </a:txBody>
                  <a:tcPr marL="44450" marR="44450" marT="0" marB="0" anchor="ct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2/3,8</a:t>
                      </a:r>
                      <a:endParaRPr lang="fr-FR" sz="2000" b="1" kern="1200" noProof="0" dirty="0">
                        <a:solidFill>
                          <a:schemeClr val="tx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9,2/28</a:t>
                      </a:r>
                      <a:endParaRPr lang="fr-FR" sz="2000" b="1" kern="1200" noProof="0" dirty="0">
                        <a:solidFill>
                          <a:schemeClr val="tx1"/>
                        </a:solidFill>
                        <a:effectLst/>
                        <a:latin typeface="+mn-lt"/>
                        <a:ea typeface="+mn-ea"/>
                        <a:cs typeface="+mn-cs"/>
                      </a:endParaRPr>
                    </a:p>
                  </a:txBody>
                  <a:tcPr marL="44450" marR="44450" marT="0" marB="0" anchor="ctr">
                    <a:lnR w="12700" cap="flat" cmpd="sng" algn="ctr">
                      <a:solidFill>
                        <a:schemeClr val="tx1"/>
                      </a:solidFill>
                      <a:prstDash val="solid"/>
                      <a:round/>
                      <a:headEnd type="none" w="med" len="med"/>
                      <a:tailEnd type="none" w="med" len="med"/>
                    </a:lnR>
                  </a:tcPr>
                </a:tc>
              </a:tr>
              <a:tr h="374588">
                <a:tc>
                  <a:txBody>
                    <a:bodyPr/>
                    <a:lstStyle/>
                    <a:p>
                      <a:pPr marL="0" algn="l" defTabSz="914400" rtl="0" eaLnBrk="1" latinLnBrk="0" hangingPunct="1">
                        <a:spcAft>
                          <a:spcPts val="0"/>
                        </a:spcAft>
                      </a:pPr>
                      <a:r>
                        <a:rPr lang="fr-FR" sz="2000" b="1" kern="1200" noProof="0" dirty="0" smtClean="0">
                          <a:solidFill>
                            <a:schemeClr val="tx1"/>
                          </a:solidFill>
                          <a:effectLst/>
                          <a:latin typeface="+mn-lt"/>
                          <a:ea typeface="+mn-ea"/>
                          <a:cs typeface="+mn-cs"/>
                        </a:rPr>
                        <a:t>Tuberculose</a:t>
                      </a:r>
                      <a:endParaRPr lang="fr-FR" sz="2000" b="1" kern="1200" noProof="0" dirty="0">
                        <a:solidFill>
                          <a:schemeClr val="tx1"/>
                        </a:solidFill>
                        <a:effectLst/>
                        <a:latin typeface="+mn-lt"/>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fr-FR" sz="1600" b="1" kern="1200" noProof="0" dirty="0" smtClean="0">
                          <a:solidFill>
                            <a:schemeClr val="tx1"/>
                          </a:solidFill>
                          <a:effectLst/>
                          <a:latin typeface="+mn-lt"/>
                          <a:ea typeface="+mn-ea"/>
                          <a:cs typeface="+mn-cs"/>
                        </a:rPr>
                        <a:t>−/0,004</a:t>
                      </a:r>
                      <a:endParaRPr lang="fr-FR" sz="1600" b="1" kern="1200" noProof="0" dirty="0">
                        <a:solidFill>
                          <a:schemeClr val="tx1"/>
                        </a:solidFill>
                        <a:effectLst/>
                        <a:latin typeface="+mn-lt"/>
                        <a:ea typeface="+mn-ea"/>
                        <a:cs typeface="+mn-cs"/>
                      </a:endParaRPr>
                    </a:p>
                  </a:txBody>
                  <a:tcPr marL="44450" marR="4445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fr-FR" sz="1600" b="1" kern="1200" noProof="0" dirty="0" smtClean="0">
                          <a:solidFill>
                            <a:schemeClr val="tx1"/>
                          </a:solidFill>
                          <a:effectLst/>
                          <a:latin typeface="+mn-lt"/>
                          <a:ea typeface="+mn-ea"/>
                          <a:cs typeface="+mn-cs"/>
                        </a:rPr>
                        <a:t>0,02/0,1</a:t>
                      </a:r>
                      <a:endParaRPr lang="fr-FR" sz="1600" b="1" kern="1200" noProof="0" dirty="0">
                        <a:solidFill>
                          <a:schemeClr val="tx1"/>
                        </a:solidFill>
                        <a:effectLst/>
                        <a:latin typeface="+mn-lt"/>
                        <a:ea typeface="+mn-ea"/>
                        <a:cs typeface="+mn-cs"/>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fr-FR" sz="1600" b="1" kern="1200" noProof="0" dirty="0" smtClean="0">
                          <a:solidFill>
                            <a:schemeClr val="tx1"/>
                          </a:solidFill>
                          <a:effectLst/>
                          <a:latin typeface="+mn-lt"/>
                          <a:ea typeface="+mn-ea"/>
                          <a:cs typeface="+mn-cs"/>
                        </a:rPr>
                        <a:t>0,04/0.2</a:t>
                      </a:r>
                      <a:endParaRPr lang="fr-FR" sz="1600" b="1" kern="1200" noProof="0" dirty="0">
                        <a:solidFill>
                          <a:schemeClr val="tx1"/>
                        </a:solidFill>
                        <a:effectLst/>
                        <a:latin typeface="+mn-lt"/>
                        <a:ea typeface="+mn-ea"/>
                        <a:cs typeface="+mn-cs"/>
                      </a:endParaRPr>
                    </a:p>
                  </a:txBody>
                  <a:tcPr marL="44450" marR="4445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fr-FR" sz="1600" b="1" kern="1200" noProof="0" dirty="0" smtClean="0">
                          <a:solidFill>
                            <a:schemeClr val="tx1"/>
                          </a:solidFill>
                          <a:effectLst/>
                          <a:latin typeface="+mn-lt"/>
                          <a:ea typeface="+mn-ea"/>
                          <a:cs typeface="+mn-cs"/>
                        </a:rPr>
                        <a:t>−/0,0</a:t>
                      </a:r>
                      <a:endParaRPr lang="fr-FR" sz="1600" b="1" kern="1200" noProof="0" dirty="0">
                        <a:solidFill>
                          <a:schemeClr val="tx1"/>
                        </a:solidFill>
                        <a:effectLst/>
                        <a:latin typeface="+mn-lt"/>
                        <a:ea typeface="+mn-ea"/>
                        <a:cs typeface="+mn-cs"/>
                      </a:endParaRPr>
                    </a:p>
                  </a:txBody>
                  <a:tcPr marL="44450" marR="4445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fr-FR" sz="1600" b="1" kern="1200" noProof="0" dirty="0" smtClean="0">
                          <a:solidFill>
                            <a:schemeClr val="tx1"/>
                          </a:solidFill>
                          <a:effectLst/>
                          <a:latin typeface="+mn-lt"/>
                          <a:ea typeface="+mn-ea"/>
                          <a:cs typeface="+mn-cs"/>
                        </a:rPr>
                        <a:t>0,004/0,02</a:t>
                      </a:r>
                      <a:endParaRPr lang="fr-FR" sz="1600" b="1" kern="1200" noProof="0" dirty="0">
                        <a:solidFill>
                          <a:schemeClr val="tx1"/>
                        </a:solidFill>
                        <a:effectLst/>
                        <a:latin typeface="+mn-lt"/>
                        <a:ea typeface="+mn-ea"/>
                        <a:cs typeface="+mn-cs"/>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fr-FR" sz="1600" b="1" kern="1200" noProof="0" dirty="0" smtClean="0">
                          <a:solidFill>
                            <a:schemeClr val="tx1"/>
                          </a:solidFill>
                          <a:effectLst/>
                          <a:latin typeface="+mn-lt"/>
                          <a:ea typeface="+mn-ea"/>
                          <a:cs typeface="+mn-cs"/>
                        </a:rPr>
                        <a:t>0,02/0,3</a:t>
                      </a:r>
                      <a:endParaRPr lang="fr-FR" sz="1600" b="1" kern="1200" noProof="0" dirty="0">
                        <a:solidFill>
                          <a:schemeClr val="tx1"/>
                        </a:solidFill>
                        <a:effectLst/>
                        <a:latin typeface="+mn-lt"/>
                        <a:ea typeface="+mn-ea"/>
                        <a:cs typeface="+mn-cs"/>
                      </a:endParaRPr>
                    </a:p>
                  </a:txBody>
                  <a:tcPr marL="44450" marR="4445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fr-FR" sz="1600" b="1" kern="1200" noProof="0" dirty="0" smtClean="0">
                          <a:solidFill>
                            <a:schemeClr val="tx1"/>
                          </a:solidFill>
                          <a:effectLst/>
                          <a:latin typeface="+mn-lt"/>
                          <a:ea typeface="+mn-ea"/>
                          <a:cs typeface="+mn-cs"/>
                        </a:rPr>
                        <a:t>-/0,004</a:t>
                      </a:r>
                      <a:endParaRPr lang="fr-FR" sz="1600" b="1" kern="1200" noProof="0" dirty="0">
                        <a:solidFill>
                          <a:schemeClr val="tx1"/>
                        </a:solidFill>
                        <a:effectLst/>
                        <a:latin typeface="+mn-lt"/>
                        <a:ea typeface="+mn-ea"/>
                        <a:cs typeface="+mn-cs"/>
                      </a:endParaRPr>
                    </a:p>
                  </a:txBody>
                  <a:tcPr marL="44450" marR="4445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fr-FR" sz="1600" b="1" kern="1200" noProof="0" dirty="0" smtClean="0">
                          <a:solidFill>
                            <a:schemeClr val="tx1"/>
                          </a:solidFill>
                          <a:effectLst/>
                          <a:latin typeface="+mn-lt"/>
                          <a:ea typeface="+mn-ea"/>
                          <a:cs typeface="+mn-cs"/>
                        </a:rPr>
                        <a:t>0,02/0,1</a:t>
                      </a:r>
                      <a:endParaRPr lang="fr-FR" sz="1600" b="1" kern="1200" noProof="0" dirty="0">
                        <a:solidFill>
                          <a:schemeClr val="tx1"/>
                        </a:solidFill>
                        <a:effectLst/>
                        <a:latin typeface="+mn-lt"/>
                        <a:ea typeface="+mn-ea"/>
                        <a:cs typeface="+mn-cs"/>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fr-FR" sz="1600" b="1" kern="1200" noProof="0" dirty="0" smtClean="0">
                          <a:solidFill>
                            <a:schemeClr val="tx1"/>
                          </a:solidFill>
                          <a:effectLst/>
                          <a:latin typeface="+mn-lt"/>
                          <a:ea typeface="+mn-ea"/>
                          <a:cs typeface="+mn-cs"/>
                        </a:rPr>
                        <a:t>0,06/0,5</a:t>
                      </a:r>
                      <a:endParaRPr lang="fr-FR" sz="1600" b="1" kern="1200" noProof="0" dirty="0">
                        <a:solidFill>
                          <a:schemeClr val="tx1"/>
                        </a:solidFill>
                        <a:effectLst/>
                        <a:latin typeface="+mn-lt"/>
                        <a:ea typeface="+mn-ea"/>
                        <a:cs typeface="+mn-cs"/>
                      </a:endParaRPr>
                    </a:p>
                  </a:txBody>
                  <a:tcPr marL="44450" marR="4445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234117">
                <a:tc>
                  <a:txBody>
                    <a:bodyPr/>
                    <a:lstStyle/>
                    <a:p>
                      <a:pPr marL="0" algn="l" defTabSz="914400" rtl="0" eaLnBrk="1" latinLnBrk="0" hangingPunct="1">
                        <a:spcAft>
                          <a:spcPts val="0"/>
                        </a:spcAft>
                      </a:pPr>
                      <a:r>
                        <a:rPr lang="fr-FR" sz="2000" b="1" kern="1200" noProof="0" dirty="0" smtClean="0">
                          <a:solidFill>
                            <a:schemeClr val="tx1"/>
                          </a:solidFill>
                          <a:effectLst/>
                          <a:latin typeface="+mn-lt"/>
                          <a:ea typeface="+mn-ea"/>
                          <a:cs typeface="+mn-cs"/>
                        </a:rPr>
                        <a:t>Total</a:t>
                      </a:r>
                      <a:endParaRPr lang="fr-FR" sz="2000" b="1" kern="1200" noProof="0" dirty="0">
                        <a:solidFill>
                          <a:schemeClr val="tx1"/>
                        </a:solidFill>
                        <a:effectLst/>
                        <a:latin typeface="+mn-lt"/>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spcAft>
                          <a:spcPts val="0"/>
                        </a:spcAft>
                      </a:pPr>
                      <a:r>
                        <a:rPr lang="fr-FR" sz="2000" b="1" kern="1200" noProof="0" smtClean="0">
                          <a:solidFill>
                            <a:schemeClr val="tx1"/>
                          </a:solidFill>
                          <a:effectLst/>
                          <a:latin typeface="+mn-lt"/>
                          <a:ea typeface="+mn-ea"/>
                          <a:cs typeface="+mn-cs"/>
                        </a:rPr>
                        <a:t>−/8</a:t>
                      </a:r>
                      <a:endParaRPr lang="fr-FR" sz="2000" b="1" kern="1200" noProof="0">
                        <a:solidFill>
                          <a:schemeClr val="tx1"/>
                        </a:solidFill>
                        <a:effectLst/>
                        <a:latin typeface="+mn-lt"/>
                        <a:ea typeface="+mn-ea"/>
                        <a:cs typeface="+mn-cs"/>
                      </a:endParaRPr>
                    </a:p>
                  </a:txBody>
                  <a:tcPr marL="44450" marR="4445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28/86</a:t>
                      </a:r>
                      <a:endParaRPr lang="fr-FR" sz="2000" b="1" kern="1200" noProof="0" dirty="0">
                        <a:solidFill>
                          <a:schemeClr val="tx1"/>
                        </a:solidFill>
                        <a:effectLst/>
                        <a:latin typeface="+mn-lt"/>
                        <a:ea typeface="+mn-ea"/>
                        <a:cs typeface="+mn-cs"/>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31/181</a:t>
                      </a:r>
                      <a:endParaRPr lang="fr-FR" sz="2000" b="1" kern="1200" noProof="0" dirty="0">
                        <a:solidFill>
                          <a:schemeClr val="tx1"/>
                        </a:solidFill>
                        <a:effectLst/>
                        <a:latin typeface="+mn-lt"/>
                        <a:ea typeface="+mn-ea"/>
                        <a:cs typeface="+mn-cs"/>
                      </a:endParaRPr>
                    </a:p>
                  </a:txBody>
                  <a:tcPr marL="44450" marR="4445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spcAft>
                          <a:spcPts val="0"/>
                        </a:spcAft>
                      </a:pPr>
                      <a:r>
                        <a:rPr lang="fr-FR" sz="2000" b="1" kern="1200" noProof="0" smtClean="0">
                          <a:solidFill>
                            <a:schemeClr val="tx1"/>
                          </a:solidFill>
                          <a:effectLst/>
                          <a:latin typeface="+mn-lt"/>
                          <a:ea typeface="+mn-ea"/>
                          <a:cs typeface="+mn-cs"/>
                        </a:rPr>
                        <a:t>−/4</a:t>
                      </a:r>
                      <a:endParaRPr lang="fr-FR" sz="2000" b="1" kern="1200" noProof="0">
                        <a:solidFill>
                          <a:schemeClr val="tx1"/>
                        </a:solidFill>
                        <a:effectLst/>
                        <a:latin typeface="+mn-lt"/>
                        <a:ea typeface="+mn-ea"/>
                        <a:cs typeface="+mn-cs"/>
                      </a:endParaRPr>
                    </a:p>
                  </a:txBody>
                  <a:tcPr marL="44450" marR="4445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6/41</a:t>
                      </a:r>
                      <a:endParaRPr lang="fr-FR" sz="2000" b="1" kern="1200" noProof="0" dirty="0">
                        <a:solidFill>
                          <a:schemeClr val="tx1"/>
                        </a:solidFill>
                        <a:effectLst/>
                        <a:latin typeface="+mn-lt"/>
                        <a:ea typeface="+mn-ea"/>
                        <a:cs typeface="+mn-cs"/>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13/220</a:t>
                      </a:r>
                      <a:endParaRPr lang="fr-FR" sz="2000" b="1" kern="1200" noProof="0" dirty="0">
                        <a:solidFill>
                          <a:schemeClr val="tx1"/>
                        </a:solidFill>
                        <a:effectLst/>
                        <a:latin typeface="+mn-lt"/>
                        <a:ea typeface="+mn-ea"/>
                        <a:cs typeface="+mn-cs"/>
                      </a:endParaRPr>
                    </a:p>
                  </a:txBody>
                  <a:tcPr marL="44450" marR="4445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spcAft>
                          <a:spcPts val="0"/>
                        </a:spcAft>
                      </a:pPr>
                      <a:r>
                        <a:rPr lang="fr-FR" sz="2000" b="1" kern="1200" noProof="0" smtClean="0">
                          <a:solidFill>
                            <a:schemeClr val="tx1"/>
                          </a:solidFill>
                          <a:effectLst/>
                          <a:latin typeface="+mn-lt"/>
                          <a:ea typeface="+mn-ea"/>
                          <a:cs typeface="+mn-cs"/>
                        </a:rPr>
                        <a:t>−/12</a:t>
                      </a:r>
                      <a:endParaRPr lang="fr-FR" sz="2000" b="1" kern="1200" noProof="0">
                        <a:solidFill>
                          <a:schemeClr val="tx1"/>
                        </a:solidFill>
                        <a:effectLst/>
                        <a:latin typeface="+mn-lt"/>
                        <a:ea typeface="+mn-ea"/>
                        <a:cs typeface="+mn-cs"/>
                      </a:endParaRPr>
                    </a:p>
                  </a:txBody>
                  <a:tcPr marL="44450" marR="4445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34/127</a:t>
                      </a:r>
                      <a:endParaRPr lang="fr-FR" sz="2000" b="1" kern="1200" noProof="0" dirty="0">
                        <a:solidFill>
                          <a:schemeClr val="tx1"/>
                        </a:solidFill>
                        <a:effectLst/>
                        <a:latin typeface="+mn-lt"/>
                        <a:ea typeface="+mn-ea"/>
                        <a:cs typeface="+mn-cs"/>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44/401</a:t>
                      </a:r>
                      <a:endParaRPr lang="fr-FR" sz="2000" b="1" kern="1200" noProof="0" dirty="0">
                        <a:solidFill>
                          <a:schemeClr val="tx1"/>
                        </a:solidFill>
                        <a:effectLst/>
                        <a:latin typeface="+mn-lt"/>
                        <a:ea typeface="+mn-ea"/>
                        <a:cs typeface="+mn-cs"/>
                      </a:endParaRPr>
                    </a:p>
                  </a:txBody>
                  <a:tcPr marL="44450" marR="4445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45823">
                <a:tc>
                  <a:txBody>
                    <a:bodyPr/>
                    <a:lstStyle/>
                    <a:p>
                      <a:pPr marL="0" algn="l" defTabSz="914400" rtl="0" eaLnBrk="1" latinLnBrk="0" hangingPunct="1">
                        <a:spcAft>
                          <a:spcPts val="0"/>
                        </a:spcAft>
                      </a:pPr>
                      <a:r>
                        <a:rPr lang="fr-FR" sz="2000" b="1" kern="1200" noProof="0" dirty="0" smtClean="0">
                          <a:solidFill>
                            <a:schemeClr val="tx1"/>
                          </a:solidFill>
                          <a:effectLst/>
                          <a:latin typeface="+mn-lt"/>
                          <a:ea typeface="+mn-ea"/>
                          <a:cs typeface="+mn-cs"/>
                        </a:rPr>
                        <a:t> </a:t>
                      </a:r>
                      <a:endParaRPr lang="fr-FR" sz="2000" b="1" kern="1200" noProof="0" dirty="0">
                        <a:solidFill>
                          <a:schemeClr val="tx1"/>
                        </a:solidFill>
                        <a:effectLst/>
                        <a:latin typeface="+mn-lt"/>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 </a:t>
                      </a:r>
                      <a:endParaRPr lang="fr-FR" sz="2000" b="1" kern="1200" noProof="0" dirty="0">
                        <a:solidFill>
                          <a:schemeClr val="tx1"/>
                        </a:solidFill>
                        <a:effectLst/>
                        <a:latin typeface="+mn-lt"/>
                        <a:ea typeface="+mn-ea"/>
                        <a:cs typeface="+mn-cs"/>
                      </a:endParaRPr>
                    </a:p>
                  </a:txBody>
                  <a:tcPr marL="44450" marR="4445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fr-FR" sz="2000" b="1" kern="1200" noProof="0" dirty="0" smtClean="0">
                          <a:solidFill>
                            <a:srgbClr val="FF0000"/>
                          </a:solidFill>
                          <a:effectLst/>
                          <a:latin typeface="+mn-lt"/>
                          <a:ea typeface="+mn-ea"/>
                          <a:cs typeface="+mn-cs"/>
                        </a:rPr>
                        <a:t>33%</a:t>
                      </a:r>
                      <a:endParaRPr lang="fr-FR" sz="2000" b="1" kern="1200" noProof="0" dirty="0">
                        <a:solidFill>
                          <a:srgbClr val="FF0000"/>
                        </a:solidFill>
                        <a:effectLst/>
                        <a:latin typeface="+mn-lt"/>
                        <a:ea typeface="+mn-ea"/>
                        <a:cs typeface="+mn-cs"/>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17%</a:t>
                      </a:r>
                      <a:endParaRPr lang="fr-FR" sz="2000" b="1" kern="1200" noProof="0" dirty="0">
                        <a:solidFill>
                          <a:schemeClr val="tx1"/>
                        </a:solidFill>
                        <a:effectLst/>
                        <a:latin typeface="+mn-lt"/>
                        <a:ea typeface="+mn-ea"/>
                        <a:cs typeface="+mn-cs"/>
                      </a:endParaRPr>
                    </a:p>
                  </a:txBody>
                  <a:tcPr marL="44450" marR="4445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 </a:t>
                      </a:r>
                      <a:endParaRPr lang="fr-FR" sz="2000" b="1" kern="1200" noProof="0" dirty="0">
                        <a:solidFill>
                          <a:schemeClr val="tx1"/>
                        </a:solidFill>
                        <a:effectLst/>
                        <a:latin typeface="+mn-lt"/>
                        <a:ea typeface="+mn-ea"/>
                        <a:cs typeface="+mn-cs"/>
                      </a:endParaRPr>
                    </a:p>
                  </a:txBody>
                  <a:tcPr marL="44450" marR="4445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fr-FR" sz="2000" b="1" kern="1200" noProof="0" dirty="0" smtClean="0">
                          <a:solidFill>
                            <a:srgbClr val="FF0000"/>
                          </a:solidFill>
                          <a:effectLst/>
                          <a:latin typeface="+mn-lt"/>
                          <a:ea typeface="+mn-ea"/>
                          <a:cs typeface="+mn-cs"/>
                        </a:rPr>
                        <a:t>15%</a:t>
                      </a:r>
                      <a:endParaRPr lang="fr-FR" sz="2000" b="1" kern="1200" noProof="0" dirty="0">
                        <a:solidFill>
                          <a:srgbClr val="FF0000"/>
                        </a:solidFill>
                        <a:effectLst/>
                        <a:latin typeface="+mn-lt"/>
                        <a:ea typeface="+mn-ea"/>
                        <a:cs typeface="+mn-cs"/>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6%</a:t>
                      </a:r>
                      <a:endParaRPr lang="fr-FR" sz="2000" b="1" kern="1200" noProof="0" dirty="0">
                        <a:solidFill>
                          <a:schemeClr val="tx1"/>
                        </a:solidFill>
                        <a:effectLst/>
                        <a:latin typeface="+mn-lt"/>
                        <a:ea typeface="+mn-ea"/>
                        <a:cs typeface="+mn-cs"/>
                      </a:endParaRPr>
                    </a:p>
                  </a:txBody>
                  <a:tcPr marL="44450" marR="4445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 </a:t>
                      </a:r>
                      <a:endParaRPr lang="fr-FR" sz="2000" b="1" kern="1200" noProof="0" dirty="0">
                        <a:solidFill>
                          <a:schemeClr val="tx1"/>
                        </a:solidFill>
                        <a:effectLst/>
                        <a:latin typeface="+mn-lt"/>
                        <a:ea typeface="+mn-ea"/>
                        <a:cs typeface="+mn-cs"/>
                      </a:endParaRPr>
                    </a:p>
                  </a:txBody>
                  <a:tcPr marL="44450" marR="4445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fr-FR" sz="2000" b="1" kern="1200" noProof="0" dirty="0" smtClean="0">
                          <a:solidFill>
                            <a:srgbClr val="FF0000"/>
                          </a:solidFill>
                          <a:effectLst/>
                          <a:latin typeface="+mn-lt"/>
                          <a:ea typeface="+mn-ea"/>
                          <a:cs typeface="+mn-cs"/>
                        </a:rPr>
                        <a:t>27%</a:t>
                      </a:r>
                      <a:endParaRPr lang="fr-FR" sz="2000" b="1" kern="1200" noProof="0" dirty="0">
                        <a:solidFill>
                          <a:srgbClr val="FF0000"/>
                        </a:solidFill>
                        <a:effectLst/>
                        <a:latin typeface="+mn-lt"/>
                        <a:ea typeface="+mn-ea"/>
                        <a:cs typeface="+mn-cs"/>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11%</a:t>
                      </a:r>
                      <a:endParaRPr lang="fr-FR" sz="2000" b="1" kern="1200" noProof="0" dirty="0">
                        <a:solidFill>
                          <a:schemeClr val="tx1"/>
                        </a:solidFill>
                        <a:effectLst/>
                        <a:latin typeface="+mn-lt"/>
                        <a:ea typeface="+mn-ea"/>
                        <a:cs typeface="+mn-cs"/>
                      </a:endParaRPr>
                    </a:p>
                  </a:txBody>
                  <a:tcPr marL="44450" marR="4445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809619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t 7"/>
          <p:cNvGraphicFramePr>
            <a:graphicFrameLocks noChangeAspect="1"/>
          </p:cNvGraphicFramePr>
          <p:nvPr>
            <p:extLst>
              <p:ext uri="{D42A27DB-BD31-4B8C-83A1-F6EECF244321}">
                <p14:modId xmlns:p14="http://schemas.microsoft.com/office/powerpoint/2010/main" val="3152384405"/>
              </p:ext>
            </p:extLst>
          </p:nvPr>
        </p:nvGraphicFramePr>
        <p:xfrm>
          <a:off x="0" y="0"/>
          <a:ext cx="4499992" cy="6858000"/>
        </p:xfrm>
        <a:graphic>
          <a:graphicData uri="http://schemas.openxmlformats.org/presentationml/2006/ole">
            <mc:AlternateContent xmlns:mc="http://schemas.openxmlformats.org/markup-compatibility/2006">
              <mc:Choice xmlns:v="urn:schemas-microsoft-com:vml" Requires="v">
                <p:oleObj spid="_x0000_s12316" name="Feuille de calcul" r:id="rId3" imgW="6381750" imgH="8572500" progId="Excel.Sheet.12">
                  <p:link updateAutomatic="1"/>
                </p:oleObj>
              </mc:Choice>
              <mc:Fallback>
                <p:oleObj name="Feuille de calcul" r:id="rId3" imgW="6381750" imgH="8572500" progId="Excel.Sheet.12">
                  <p:link updateAutomatic="1"/>
                  <p:pic>
                    <p:nvPicPr>
                      <p:cNvPr id="0" name=""/>
                      <p:cNvPicPr/>
                      <p:nvPr/>
                    </p:nvPicPr>
                    <p:blipFill>
                      <a:blip r:embed="rId4"/>
                      <a:stretch>
                        <a:fillRect/>
                      </a:stretch>
                    </p:blipFill>
                    <p:spPr>
                      <a:xfrm>
                        <a:off x="0" y="0"/>
                        <a:ext cx="4499992" cy="6858000"/>
                      </a:xfrm>
                      <a:prstGeom prst="rect">
                        <a:avLst/>
                      </a:prstGeom>
                    </p:spPr>
                  </p:pic>
                </p:oleObj>
              </mc:Fallback>
            </mc:AlternateContent>
          </a:graphicData>
        </a:graphic>
      </p:graphicFrame>
      <p:graphicFrame>
        <p:nvGraphicFramePr>
          <p:cNvPr id="9" name="Objet 8"/>
          <p:cNvGraphicFramePr>
            <a:graphicFrameLocks noChangeAspect="1"/>
          </p:cNvGraphicFramePr>
          <p:nvPr>
            <p:extLst>
              <p:ext uri="{D42A27DB-BD31-4B8C-83A1-F6EECF244321}">
                <p14:modId xmlns:p14="http://schemas.microsoft.com/office/powerpoint/2010/main" val="82513821"/>
              </p:ext>
            </p:extLst>
          </p:nvPr>
        </p:nvGraphicFramePr>
        <p:xfrm>
          <a:off x="4427985" y="15776"/>
          <a:ext cx="4716016" cy="6842224"/>
        </p:xfrm>
        <a:graphic>
          <a:graphicData uri="http://schemas.openxmlformats.org/presentationml/2006/ole">
            <mc:AlternateContent xmlns:mc="http://schemas.openxmlformats.org/markup-compatibility/2006">
              <mc:Choice xmlns:v="urn:schemas-microsoft-com:vml" Requires="v">
                <p:oleObj spid="_x0000_s12317" name="Feuille de calcul" r:id="rId5" imgW="6372225" imgH="8572500" progId="Excel.Sheet.12">
                  <p:link updateAutomatic="1"/>
                </p:oleObj>
              </mc:Choice>
              <mc:Fallback>
                <p:oleObj name="Feuille de calcul" r:id="rId5" imgW="6372225" imgH="8572500" progId="Excel.Sheet.12">
                  <p:link updateAutomatic="1"/>
                  <p:pic>
                    <p:nvPicPr>
                      <p:cNvPr id="0" name=""/>
                      <p:cNvPicPr/>
                      <p:nvPr/>
                    </p:nvPicPr>
                    <p:blipFill>
                      <a:blip r:embed="rId6"/>
                      <a:stretch>
                        <a:fillRect/>
                      </a:stretch>
                    </p:blipFill>
                    <p:spPr>
                      <a:xfrm>
                        <a:off x="4427985" y="15776"/>
                        <a:ext cx="4716016" cy="6842224"/>
                      </a:xfrm>
                      <a:prstGeom prst="rect">
                        <a:avLst/>
                      </a:prstGeom>
                    </p:spPr>
                  </p:pic>
                </p:oleObj>
              </mc:Fallback>
            </mc:AlternateContent>
          </a:graphicData>
        </a:graphic>
      </p:graphicFrame>
    </p:spTree>
    <p:extLst>
      <p:ext uri="{BB962C8B-B14F-4D97-AF65-F5344CB8AC3E}">
        <p14:creationId xmlns:p14="http://schemas.microsoft.com/office/powerpoint/2010/main" val="16446326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229600" cy="1143000"/>
          </a:xfrm>
        </p:spPr>
        <p:txBody>
          <a:bodyPr>
            <a:normAutofit/>
          </a:bodyPr>
          <a:lstStyle/>
          <a:p>
            <a:r>
              <a:rPr lang="fr-FR" sz="3600" b="1" dirty="0" smtClean="0">
                <a:solidFill>
                  <a:srgbClr val="3333FF"/>
                </a:solidFill>
              </a:rPr>
              <a:t>Conclusion</a:t>
            </a:r>
            <a:endParaRPr lang="fr-FR" sz="3600" b="1" dirty="0">
              <a:solidFill>
                <a:srgbClr val="3333FF"/>
              </a:solidFill>
            </a:endParaRPr>
          </a:p>
        </p:txBody>
      </p:sp>
      <p:sp>
        <p:nvSpPr>
          <p:cNvPr id="3" name="Espace réservé du contenu 2"/>
          <p:cNvSpPr>
            <a:spLocks noGrp="1"/>
          </p:cNvSpPr>
          <p:nvPr>
            <p:ph idx="1"/>
          </p:nvPr>
        </p:nvSpPr>
        <p:spPr>
          <a:xfrm>
            <a:off x="467544" y="1412776"/>
            <a:ext cx="8229600" cy="4525963"/>
          </a:xfrm>
        </p:spPr>
        <p:txBody>
          <a:bodyPr>
            <a:noAutofit/>
          </a:bodyPr>
          <a:lstStyle/>
          <a:p>
            <a:pPr marL="0" indent="0">
              <a:buNone/>
            </a:pPr>
            <a:r>
              <a:rPr lang="fr-FR" sz="3600" b="1" dirty="0" smtClean="0"/>
              <a:t>La mortalité attribuable au tabac a diminué chez les hommes dans les 3 dernières décennies</a:t>
            </a:r>
          </a:p>
          <a:p>
            <a:pPr marL="0" indent="0">
              <a:buNone/>
            </a:pPr>
            <a:r>
              <a:rPr lang="fr-FR" sz="3600" b="1" dirty="0" smtClean="0"/>
              <a:t>mais a fortement augmenté chez les femmes</a:t>
            </a:r>
          </a:p>
          <a:p>
            <a:pPr marL="0" indent="0">
              <a:buNone/>
            </a:pPr>
            <a:r>
              <a:rPr lang="fr-FR" sz="3600" b="1" dirty="0" smtClean="0"/>
              <a:t>Des mesures efficaces de préventions sont nécessaires pour éradiquer l’épidémie de tabagisme chez les femmes</a:t>
            </a:r>
          </a:p>
          <a:p>
            <a:endParaRPr lang="fr-FR" sz="36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6648"/>
            <a:ext cx="8229600" cy="1143000"/>
          </a:xfrm>
        </p:spPr>
        <p:txBody>
          <a:bodyPr>
            <a:normAutofit/>
          </a:bodyPr>
          <a:lstStyle/>
          <a:p>
            <a:r>
              <a:rPr lang="fr-FR" sz="3600" b="1" dirty="0" smtClean="0">
                <a:solidFill>
                  <a:srgbClr val="3333FF"/>
                </a:solidFill>
              </a:rPr>
              <a:t>Discussion</a:t>
            </a:r>
            <a:endParaRPr lang="fr-FR" sz="3600" b="1" dirty="0">
              <a:solidFill>
                <a:srgbClr val="3333FF"/>
              </a:solidFill>
            </a:endParaRPr>
          </a:p>
        </p:txBody>
      </p:sp>
      <p:sp>
        <p:nvSpPr>
          <p:cNvPr id="3" name="Espace réservé du contenu 2"/>
          <p:cNvSpPr>
            <a:spLocks noGrp="1"/>
          </p:cNvSpPr>
          <p:nvPr>
            <p:ph idx="1"/>
          </p:nvPr>
        </p:nvSpPr>
        <p:spPr>
          <a:xfrm>
            <a:off x="323528" y="980728"/>
            <a:ext cx="8676456" cy="4525963"/>
          </a:xfrm>
        </p:spPr>
        <p:txBody>
          <a:bodyPr>
            <a:noAutofit/>
          </a:bodyPr>
          <a:lstStyle/>
          <a:p>
            <a:pPr marL="0" indent="0">
              <a:buNone/>
            </a:pPr>
            <a:r>
              <a:rPr lang="fr-FR" b="1" dirty="0" smtClean="0"/>
              <a:t>Quinzaine de nouvelles causes de décès liées au tabac non prises en compte dans notre estimation </a:t>
            </a:r>
            <a:r>
              <a:rPr lang="fr-FR" b="1" dirty="0" smtClean="0">
                <a:solidFill>
                  <a:srgbClr val="3333FF"/>
                </a:solidFill>
              </a:rPr>
              <a:t>(Carter, New </a:t>
            </a:r>
            <a:r>
              <a:rPr lang="fr-FR" b="1" dirty="0" err="1" smtClean="0">
                <a:solidFill>
                  <a:srgbClr val="3333FF"/>
                </a:solidFill>
              </a:rPr>
              <a:t>England</a:t>
            </a:r>
            <a:r>
              <a:rPr lang="fr-FR" b="1" dirty="0" smtClean="0">
                <a:solidFill>
                  <a:srgbClr val="3333FF"/>
                </a:solidFill>
              </a:rPr>
              <a:t> journal of </a:t>
            </a:r>
            <a:r>
              <a:rPr lang="fr-FR" b="1" dirty="0" err="1" smtClean="0">
                <a:solidFill>
                  <a:srgbClr val="3333FF"/>
                </a:solidFill>
              </a:rPr>
              <a:t>Medicine</a:t>
            </a:r>
            <a:r>
              <a:rPr lang="fr-FR" b="1" dirty="0" smtClean="0">
                <a:solidFill>
                  <a:srgbClr val="3333FF"/>
                </a:solidFill>
              </a:rPr>
              <a:t>, 2015)</a:t>
            </a:r>
          </a:p>
          <a:p>
            <a:pPr marL="0" indent="0">
              <a:buNone/>
            </a:pPr>
            <a:r>
              <a:rPr lang="fr-FR" b="1" i="1" dirty="0">
                <a:solidFill>
                  <a:srgbClr val="3333FF"/>
                </a:solidFill>
              </a:rPr>
              <a:t>	</a:t>
            </a:r>
            <a:r>
              <a:rPr lang="fr-FR" b="1" i="1" dirty="0" smtClean="0"/>
              <a:t>Insuffisance rénale </a:t>
            </a:r>
            <a:r>
              <a:rPr lang="fr-FR" b="1" dirty="0" smtClean="0"/>
              <a:t>: risque ×2</a:t>
            </a:r>
          </a:p>
          <a:p>
            <a:pPr marL="0" indent="0">
              <a:buNone/>
            </a:pPr>
            <a:r>
              <a:rPr lang="fr-FR" b="1" i="1" dirty="0"/>
              <a:t>	</a:t>
            </a:r>
            <a:r>
              <a:rPr lang="fr-FR" b="1" i="1" dirty="0" smtClean="0"/>
              <a:t>Ischémie intestinale : risque </a:t>
            </a:r>
            <a:r>
              <a:rPr lang="fr-FR" b="1" dirty="0" smtClean="0"/>
              <a:t>×6</a:t>
            </a:r>
          </a:p>
          <a:p>
            <a:pPr marL="0" indent="0">
              <a:buNone/>
            </a:pPr>
            <a:r>
              <a:rPr lang="fr-FR" b="1" i="1" dirty="0"/>
              <a:t>	</a:t>
            </a:r>
            <a:r>
              <a:rPr lang="fr-FR" b="1" i="1" dirty="0" smtClean="0"/>
              <a:t>Cancer du sein </a:t>
            </a:r>
            <a:r>
              <a:rPr lang="fr-FR" b="1" dirty="0" smtClean="0"/>
              <a:t>+30%</a:t>
            </a:r>
          </a:p>
          <a:p>
            <a:pPr marL="0" indent="0">
              <a:buNone/>
            </a:pPr>
            <a:r>
              <a:rPr lang="fr-FR" b="1" i="1" dirty="0"/>
              <a:t>	</a:t>
            </a:r>
            <a:r>
              <a:rPr lang="fr-FR" b="1" i="1" dirty="0" smtClean="0"/>
              <a:t>Cancer prostate </a:t>
            </a:r>
            <a:r>
              <a:rPr lang="fr-FR" b="1" dirty="0" smtClean="0"/>
              <a:t>+43%</a:t>
            </a:r>
          </a:p>
          <a:p>
            <a:pPr marL="0" indent="0">
              <a:buNone/>
            </a:pPr>
            <a:r>
              <a:rPr lang="fr-FR" b="1" dirty="0" smtClean="0"/>
              <a:t>Sous-estimation probable de la mortalité attribuable au tabac de </a:t>
            </a:r>
            <a:r>
              <a:rPr lang="fr-FR" b="1" dirty="0" smtClean="0">
                <a:solidFill>
                  <a:srgbClr val="FF0000"/>
                </a:solidFill>
              </a:rPr>
              <a:t>17%</a:t>
            </a:r>
          </a:p>
          <a:p>
            <a:endParaRPr lang="fr-FR" dirty="0"/>
          </a:p>
        </p:txBody>
      </p:sp>
    </p:spTree>
    <p:extLst>
      <p:ext uri="{BB962C8B-B14F-4D97-AF65-F5344CB8AC3E}">
        <p14:creationId xmlns:p14="http://schemas.microsoft.com/office/powerpoint/2010/main" val="3131033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6" name="Objet 1"/>
          <p:cNvGraphicFramePr>
            <a:graphicFrameLocks noChangeAspect="1"/>
          </p:cNvGraphicFramePr>
          <p:nvPr>
            <p:extLst>
              <p:ext uri="{D42A27DB-BD31-4B8C-83A1-F6EECF244321}">
                <p14:modId xmlns:p14="http://schemas.microsoft.com/office/powerpoint/2010/main" val="1057352781"/>
              </p:ext>
            </p:extLst>
          </p:nvPr>
        </p:nvGraphicFramePr>
        <p:xfrm>
          <a:off x="-36513" y="487363"/>
          <a:ext cx="9180513" cy="6370637"/>
        </p:xfrm>
        <a:graphic>
          <a:graphicData uri="http://schemas.openxmlformats.org/presentationml/2006/ole">
            <mc:AlternateContent xmlns:mc="http://schemas.openxmlformats.org/markup-compatibility/2006">
              <mc:Choice xmlns:v="urn:schemas-microsoft-com:vml" Requires="v">
                <p:oleObj spid="_x0000_s6166" name="Feuille de calcul" r:id="rId4" imgW="9239250" imgH="5743575" progId="Excel.Sheet.8">
                  <p:link updateAutomatic="1"/>
                </p:oleObj>
              </mc:Choice>
              <mc:Fallback>
                <p:oleObj name="Feuille de calcul" r:id="rId4" imgW="9239250" imgH="5743575" progId="Excel.Sheet.8">
                  <p:link updateAutomatic="1"/>
                  <p:pic>
                    <p:nvPicPr>
                      <p:cNvPr id="0" name=""/>
                      <p:cNvPicPr>
                        <a:picLocks noChangeAspect="1" noChangeArrowheads="1"/>
                      </p:cNvPicPr>
                      <p:nvPr/>
                    </p:nvPicPr>
                    <p:blipFill>
                      <a:blip r:embed="rId5"/>
                      <a:srcRect/>
                      <a:stretch>
                        <a:fillRect/>
                      </a:stretch>
                    </p:blipFill>
                    <p:spPr bwMode="auto">
                      <a:xfrm>
                        <a:off x="-36513" y="487363"/>
                        <a:ext cx="9180513" cy="637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itre 1"/>
          <p:cNvSpPr>
            <a:spLocks noGrp="1"/>
          </p:cNvSpPr>
          <p:nvPr>
            <p:ph type="title"/>
          </p:nvPr>
        </p:nvSpPr>
        <p:spPr>
          <a:xfrm>
            <a:off x="395536" y="0"/>
            <a:ext cx="8229600" cy="764704"/>
          </a:xfrm>
        </p:spPr>
        <p:txBody>
          <a:bodyPr>
            <a:normAutofit fontScale="90000"/>
          </a:bodyPr>
          <a:lstStyle/>
          <a:p>
            <a:r>
              <a:rPr lang="fr-FR" sz="3600" b="1" dirty="0" smtClean="0">
                <a:solidFill>
                  <a:srgbClr val="3333FF"/>
                </a:solidFill>
              </a:rPr>
              <a:t>Augmenter les prix est de loin le plus efficace</a:t>
            </a:r>
            <a:endParaRPr lang="fr-FR" sz="3600" b="1" dirty="0">
              <a:solidFill>
                <a:srgbClr val="3333FF"/>
              </a:solidFill>
            </a:endParaRPr>
          </a:p>
        </p:txBody>
      </p:sp>
    </p:spTree>
    <p:extLst>
      <p:ext uri="{BB962C8B-B14F-4D97-AF65-F5344CB8AC3E}">
        <p14:creationId xmlns:p14="http://schemas.microsoft.com/office/powerpoint/2010/main" val="9677626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916832"/>
            <a:ext cx="7776864" cy="2420888"/>
          </a:xfrm>
        </p:spPr>
        <p:txBody>
          <a:bodyPr>
            <a:noAutofit/>
          </a:bodyPr>
          <a:lstStyle/>
          <a:p>
            <a:r>
              <a:rPr lang="fr-FR" sz="3600" b="1" dirty="0" smtClean="0"/>
              <a:t>Mais les prix n’ont pas augmenté depuis juillet 2014, et ils vont baisser le 1</a:t>
            </a:r>
            <a:r>
              <a:rPr lang="fr-FR" sz="3600" b="1" baseline="30000" dirty="0" smtClean="0"/>
              <a:t>er</a:t>
            </a:r>
            <a:r>
              <a:rPr lang="fr-FR" sz="3600" b="1" dirty="0" smtClean="0"/>
              <a:t> Juin 2015 avec la baisse de certains paquets de 20 cigarettes de 6,50€ à </a:t>
            </a:r>
            <a:r>
              <a:rPr lang="fr-FR" sz="3600" b="1" dirty="0" smtClean="0">
                <a:solidFill>
                  <a:srgbClr val="FF0000"/>
                </a:solidFill>
              </a:rPr>
              <a:t>6,40 €</a:t>
            </a:r>
            <a:r>
              <a:rPr lang="fr-FR" sz="3600" b="1" dirty="0" smtClean="0"/>
              <a:t/>
            </a:r>
            <a:br>
              <a:rPr lang="fr-FR" sz="3600" b="1" dirty="0" smtClean="0"/>
            </a:br>
            <a:r>
              <a:rPr lang="fr-FR" sz="3600" b="1" dirty="0" smtClean="0"/>
              <a:t/>
            </a:r>
            <a:br>
              <a:rPr lang="fr-FR" sz="3600" b="1" dirty="0" smtClean="0"/>
            </a:br>
            <a:r>
              <a:rPr lang="fr-FR" sz="3600" b="1" dirty="0" smtClean="0"/>
              <a:t>Les moins chères étant aujourd’hui celles à 9,70 les 30 soir 6,47 les 20</a:t>
            </a:r>
            <a:br>
              <a:rPr lang="fr-FR" sz="3600" b="1" dirty="0" smtClean="0"/>
            </a:br>
            <a:r>
              <a:rPr lang="fr-FR" sz="3600" b="1" dirty="0"/>
              <a:t/>
            </a:r>
            <a:br>
              <a:rPr lang="fr-FR" sz="3600" b="1" dirty="0"/>
            </a:br>
            <a:r>
              <a:rPr lang="fr-FR" sz="3600" b="1" dirty="0" smtClean="0"/>
              <a:t>Pour mémoire, en 2016, les cigarettes couteront 1$ l’unité en Australie</a:t>
            </a:r>
            <a:endParaRPr lang="fr-FR" sz="3600" b="1" dirty="0"/>
          </a:p>
        </p:txBody>
      </p:sp>
    </p:spTree>
    <p:extLst>
      <p:ext uri="{BB962C8B-B14F-4D97-AF65-F5344CB8AC3E}">
        <p14:creationId xmlns:p14="http://schemas.microsoft.com/office/powerpoint/2010/main" val="27212409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t>Remerciements</a:t>
            </a:r>
            <a:endParaRPr lang="fr-FR" sz="3600" b="1" dirty="0"/>
          </a:p>
        </p:txBody>
      </p:sp>
      <p:sp>
        <p:nvSpPr>
          <p:cNvPr id="3" name="Espace réservé du contenu 2"/>
          <p:cNvSpPr>
            <a:spLocks noGrp="1"/>
          </p:cNvSpPr>
          <p:nvPr>
            <p:ph idx="1"/>
          </p:nvPr>
        </p:nvSpPr>
        <p:spPr/>
        <p:txBody>
          <a:bodyPr>
            <a:normAutofit/>
          </a:bodyPr>
          <a:lstStyle/>
          <a:p>
            <a:r>
              <a:rPr lang="fr-FR" sz="3600" b="1" dirty="0" smtClean="0"/>
              <a:t>INCA</a:t>
            </a:r>
          </a:p>
          <a:p>
            <a:r>
              <a:rPr lang="fr-FR" sz="3600" b="1" dirty="0" err="1" smtClean="0"/>
              <a:t>CépiDC</a:t>
            </a:r>
            <a:r>
              <a:rPr lang="fr-FR" sz="3600" b="1" dirty="0" smtClean="0"/>
              <a:t>, Mme </a:t>
            </a:r>
            <a:r>
              <a:rPr lang="fr-FR" sz="3600" b="1" dirty="0" err="1" smtClean="0"/>
              <a:t>Eb</a:t>
            </a:r>
            <a:endParaRPr lang="fr-FR" sz="36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78" y="279400"/>
            <a:ext cx="8726311" cy="644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ZoneTexte 2"/>
          <p:cNvSpPr txBox="1">
            <a:spLocks noChangeArrowheads="1"/>
          </p:cNvSpPr>
          <p:nvPr/>
        </p:nvSpPr>
        <p:spPr bwMode="auto">
          <a:xfrm>
            <a:off x="225778" y="6474822"/>
            <a:ext cx="37775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fr-FR" sz="1600" b="1" dirty="0">
                <a:latin typeface="Calibri" pitchFamily="34" charset="0"/>
                <a:ea typeface="Calibri" pitchFamily="34" charset="0"/>
                <a:cs typeface="Calibri" pitchFamily="34" charset="0"/>
              </a:rPr>
              <a:t>(surface proportionnelle au nombre)</a:t>
            </a:r>
          </a:p>
        </p:txBody>
      </p:sp>
    </p:spTree>
    <p:extLst>
      <p:ext uri="{BB962C8B-B14F-4D97-AF65-F5344CB8AC3E}">
        <p14:creationId xmlns:p14="http://schemas.microsoft.com/office/powerpoint/2010/main" val="2254443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normAutofit/>
          </a:bodyPr>
          <a:lstStyle/>
          <a:p>
            <a:r>
              <a:rPr lang="fr-FR" sz="3600" b="1" dirty="0" smtClean="0">
                <a:solidFill>
                  <a:srgbClr val="3333FF"/>
                </a:solidFill>
              </a:rPr>
              <a:t>Objectifs</a:t>
            </a:r>
            <a:endParaRPr lang="fr-FR" sz="3600" b="1" dirty="0">
              <a:solidFill>
                <a:srgbClr val="3333FF"/>
              </a:solidFill>
            </a:endParaRPr>
          </a:p>
        </p:txBody>
      </p:sp>
      <p:sp>
        <p:nvSpPr>
          <p:cNvPr id="3" name="Espace réservé du contenu 2"/>
          <p:cNvSpPr>
            <a:spLocks noGrp="1"/>
          </p:cNvSpPr>
          <p:nvPr>
            <p:ph idx="1"/>
          </p:nvPr>
        </p:nvSpPr>
        <p:spPr>
          <a:xfrm>
            <a:off x="323528" y="1484784"/>
            <a:ext cx="8496944" cy="4680520"/>
          </a:xfrm>
        </p:spPr>
        <p:txBody>
          <a:bodyPr>
            <a:normAutofit fontScale="92500"/>
          </a:bodyPr>
          <a:lstStyle/>
          <a:p>
            <a:r>
              <a:rPr lang="fr-FR" b="1" dirty="0" smtClean="0"/>
              <a:t>Estimer l’évolution de la mortalité attribuable au tabac en France de 1980 à 2010, tous les 5 ans</a:t>
            </a:r>
          </a:p>
          <a:p>
            <a:r>
              <a:rPr lang="fr-FR" b="1" dirty="0" smtClean="0"/>
              <a:t>Dans la population de 35 ans et plus et plus particulièrement dans la population de 35 à 69 ans</a:t>
            </a:r>
          </a:p>
          <a:p>
            <a:r>
              <a:rPr lang="fr-FR" b="1" dirty="0" smtClean="0"/>
              <a:t>Méthode de Peto </a:t>
            </a:r>
            <a:r>
              <a:rPr lang="fr-FR" b="1" smtClean="0"/>
              <a:t>et al. </a:t>
            </a:r>
            <a:r>
              <a:rPr lang="fr-FR" b="1" dirty="0" smtClean="0"/>
              <a:t>avec les risques relatifs révisés utilisés par l’OMS</a:t>
            </a:r>
          </a:p>
          <a:p>
            <a:r>
              <a:rPr lang="fr-FR" b="1" dirty="0" smtClean="0"/>
              <a:t>Maladies prises en compte: liste validée par l’OMS</a:t>
            </a:r>
            <a:endParaRPr lang="fr-FR" b="1" dirty="0"/>
          </a:p>
        </p:txBody>
      </p:sp>
    </p:spTree>
    <p:extLst>
      <p:ext uri="{BB962C8B-B14F-4D97-AF65-F5344CB8AC3E}">
        <p14:creationId xmlns:p14="http://schemas.microsoft.com/office/powerpoint/2010/main" val="11844204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25" y="-55563"/>
            <a:ext cx="4792663" cy="6986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4"/>
          <p:cNvSpPr txBox="1">
            <a:spLocks noChangeArrowheads="1"/>
          </p:cNvSpPr>
          <p:nvPr/>
        </p:nvSpPr>
        <p:spPr bwMode="auto">
          <a:xfrm>
            <a:off x="4572000" y="172564"/>
            <a:ext cx="4789487"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spcBef>
                <a:spcPct val="50000"/>
              </a:spcBef>
            </a:pPr>
            <a:r>
              <a:rPr lang="fr-FR" sz="2400" b="1" dirty="0"/>
              <a:t>Femmes : évolution de la mortalité par cancer</a:t>
            </a:r>
          </a:p>
        </p:txBody>
      </p:sp>
      <p:sp>
        <p:nvSpPr>
          <p:cNvPr id="5" name="Text Box 3"/>
          <p:cNvSpPr txBox="1">
            <a:spLocks noChangeArrowheads="1"/>
          </p:cNvSpPr>
          <p:nvPr/>
        </p:nvSpPr>
        <p:spPr bwMode="auto">
          <a:xfrm>
            <a:off x="4900880" y="1196752"/>
            <a:ext cx="4429447" cy="3970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fr-FR" sz="2400" b="1" dirty="0">
                <a:solidFill>
                  <a:srgbClr val="1103EA"/>
                </a:solidFill>
              </a:rPr>
              <a:t>Baisse observée dans les années récentes pour 7 de ces 9 localisations : </a:t>
            </a:r>
            <a:br>
              <a:rPr lang="fr-FR" sz="2400" b="1" dirty="0">
                <a:solidFill>
                  <a:srgbClr val="1103EA"/>
                </a:solidFill>
              </a:rPr>
            </a:br>
            <a:r>
              <a:rPr lang="fr-FR" sz="2400" b="1" dirty="0">
                <a:solidFill>
                  <a:srgbClr val="1103EA"/>
                </a:solidFill>
              </a:rPr>
              <a:t>sauf </a:t>
            </a:r>
            <a:br>
              <a:rPr lang="fr-FR" sz="2400" b="1" dirty="0">
                <a:solidFill>
                  <a:srgbClr val="1103EA"/>
                </a:solidFill>
              </a:rPr>
            </a:br>
            <a:r>
              <a:rPr lang="fr-FR" sz="2400" b="1" dirty="0"/>
              <a:t>Poumon</a:t>
            </a:r>
            <a:r>
              <a:rPr lang="fr-FR" sz="2400" b="1" dirty="0">
                <a:solidFill>
                  <a:srgbClr val="1103EA"/>
                </a:solidFill>
              </a:rPr>
              <a:t> </a:t>
            </a:r>
            <a:r>
              <a:rPr lang="fr-FR" sz="2400" b="1" dirty="0" smtClean="0"/>
              <a:t>+4% par an </a:t>
            </a:r>
            <a:r>
              <a:rPr lang="fr-FR" sz="2400" b="1" dirty="0" smtClean="0">
                <a:solidFill>
                  <a:srgbClr val="1103EA"/>
                </a:solidFill>
              </a:rPr>
              <a:t>et </a:t>
            </a:r>
            <a:r>
              <a:rPr lang="fr-FR" sz="2400" b="1" dirty="0">
                <a:solidFill>
                  <a:srgbClr val="1103EA"/>
                </a:solidFill>
              </a:rPr>
              <a:t/>
            </a:r>
            <a:br>
              <a:rPr lang="fr-FR" sz="2400" b="1" dirty="0">
                <a:solidFill>
                  <a:srgbClr val="1103EA"/>
                </a:solidFill>
              </a:rPr>
            </a:br>
            <a:r>
              <a:rPr lang="fr-FR" sz="2400" b="1" dirty="0">
                <a:solidFill>
                  <a:srgbClr val="C00000"/>
                </a:solidFill>
              </a:rPr>
              <a:t>Pancréas</a:t>
            </a:r>
          </a:p>
          <a:p>
            <a:pPr>
              <a:spcBef>
                <a:spcPct val="50000"/>
              </a:spcBef>
            </a:pPr>
            <a:r>
              <a:rPr lang="fr-FR" sz="2400" b="1" dirty="0">
                <a:solidFill>
                  <a:srgbClr val="1103EA"/>
                </a:solidFill>
              </a:rPr>
              <a:t>L’ensemble de ces localisations représente 71% des ~ 63 000 décès par cancer chez la femme en 2011</a:t>
            </a:r>
          </a:p>
        </p:txBody>
      </p:sp>
    </p:spTree>
    <p:extLst>
      <p:ext uri="{BB962C8B-B14F-4D97-AF65-F5344CB8AC3E}">
        <p14:creationId xmlns:p14="http://schemas.microsoft.com/office/powerpoint/2010/main" val="15770935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5716588" y="1066800"/>
            <a:ext cx="3271837"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fr-FR" sz="2400" b="1">
                <a:solidFill>
                  <a:srgbClr val="1103EA"/>
                </a:solidFill>
                <a:latin typeface="Times New Roman" pitchFamily="18" charset="0"/>
              </a:rPr>
              <a:t>Baisse observée dans les années récentes pour 7 des 8 localisations</a:t>
            </a:r>
          </a:p>
          <a:p>
            <a:pPr eaLnBrk="1" hangingPunct="1">
              <a:spcBef>
                <a:spcPct val="50000"/>
              </a:spcBef>
            </a:pPr>
            <a:r>
              <a:rPr lang="fr-FR" sz="2400" b="1">
                <a:solidFill>
                  <a:srgbClr val="1103EA"/>
                </a:solidFill>
                <a:latin typeface="Times New Roman" pitchFamily="18" charset="0"/>
              </a:rPr>
              <a:t>Hausse pour le cancer du </a:t>
            </a:r>
            <a:r>
              <a:rPr lang="fr-FR" sz="2400" b="1">
                <a:solidFill>
                  <a:srgbClr val="C00000"/>
                </a:solidFill>
                <a:latin typeface="Times New Roman" pitchFamily="18" charset="0"/>
              </a:rPr>
              <a:t>pancréas</a:t>
            </a:r>
            <a:endParaRPr lang="fr-FR" sz="2400" b="1">
              <a:solidFill>
                <a:srgbClr val="7030A0"/>
              </a:solidFill>
              <a:latin typeface="Times New Roman" pitchFamily="18" charset="0"/>
            </a:endParaRPr>
          </a:p>
          <a:p>
            <a:pPr eaLnBrk="1" hangingPunct="1">
              <a:spcBef>
                <a:spcPct val="50000"/>
              </a:spcBef>
            </a:pPr>
            <a:r>
              <a:rPr lang="fr-FR" sz="2400" b="1">
                <a:solidFill>
                  <a:srgbClr val="1103EA"/>
                </a:solidFill>
                <a:latin typeface="Times New Roman" pitchFamily="18" charset="0"/>
              </a:rPr>
              <a:t>L’ensemble de ces localisations représente 73% des 89 000 décès par cancer chez l’homme en 2011</a:t>
            </a:r>
          </a:p>
        </p:txBody>
      </p:sp>
      <p:grpSp>
        <p:nvGrpSpPr>
          <p:cNvPr id="30723" name="Group 21"/>
          <p:cNvGrpSpPr>
            <a:grpSpLocks/>
          </p:cNvGrpSpPr>
          <p:nvPr/>
        </p:nvGrpSpPr>
        <p:grpSpPr bwMode="auto">
          <a:xfrm>
            <a:off x="4573588" y="1338263"/>
            <a:ext cx="2236787" cy="4876800"/>
            <a:chOff x="2873" y="709"/>
            <a:chExt cx="1950" cy="3076"/>
          </a:xfrm>
        </p:grpSpPr>
        <p:sp>
          <p:nvSpPr>
            <p:cNvPr id="30726" name="Text Box 12"/>
            <p:cNvSpPr txBox="1">
              <a:spLocks noChangeArrowheads="1"/>
            </p:cNvSpPr>
            <p:nvPr/>
          </p:nvSpPr>
          <p:spPr bwMode="auto">
            <a:xfrm>
              <a:off x="3480" y="3533"/>
              <a:ext cx="1343" cy="2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b="1">
                  <a:solidFill>
                    <a:srgbClr val="663300"/>
                  </a:solidFill>
                  <a:latin typeface="Arial" charset="0"/>
                </a:rPr>
                <a:t>+ 0.3%</a:t>
              </a:r>
              <a:endParaRPr lang="en-US" sz="2000" b="1">
                <a:solidFill>
                  <a:schemeClr val="bg2"/>
                </a:solidFill>
                <a:latin typeface="Arial" charset="0"/>
              </a:endParaRPr>
            </a:p>
          </p:txBody>
        </p:sp>
        <p:sp>
          <p:nvSpPr>
            <p:cNvPr id="30727" name="Rectangle 13"/>
            <p:cNvSpPr>
              <a:spLocks noChangeArrowheads="1"/>
            </p:cNvSpPr>
            <p:nvPr/>
          </p:nvSpPr>
          <p:spPr bwMode="auto">
            <a:xfrm>
              <a:off x="3421" y="2861"/>
              <a:ext cx="46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00FF"/>
                  </a:solidFill>
                  <a:latin typeface="Arial" charset="0"/>
                </a:rPr>
                <a:t>- 4%</a:t>
              </a:r>
            </a:p>
          </p:txBody>
        </p:sp>
        <p:sp>
          <p:nvSpPr>
            <p:cNvPr id="30728" name="Rectangle 14"/>
            <p:cNvSpPr>
              <a:spLocks noChangeArrowheads="1"/>
            </p:cNvSpPr>
            <p:nvPr/>
          </p:nvSpPr>
          <p:spPr bwMode="auto">
            <a:xfrm>
              <a:off x="2873" y="2792"/>
              <a:ext cx="46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330099"/>
                  </a:solidFill>
                  <a:latin typeface="Arial" charset="0"/>
                </a:rPr>
                <a:t>- 4%</a:t>
              </a:r>
            </a:p>
          </p:txBody>
        </p:sp>
        <p:sp>
          <p:nvSpPr>
            <p:cNvPr id="30729" name="Rectangle 15"/>
            <p:cNvSpPr>
              <a:spLocks noChangeArrowheads="1"/>
            </p:cNvSpPr>
            <p:nvPr/>
          </p:nvSpPr>
          <p:spPr bwMode="auto">
            <a:xfrm>
              <a:off x="2954" y="709"/>
              <a:ext cx="46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latin typeface="Arial" charset="0"/>
                </a:rPr>
                <a:t>- 1%</a:t>
              </a:r>
            </a:p>
          </p:txBody>
        </p:sp>
        <p:sp>
          <p:nvSpPr>
            <p:cNvPr id="30730" name="Rectangle 16"/>
            <p:cNvSpPr>
              <a:spLocks noChangeArrowheads="1"/>
            </p:cNvSpPr>
            <p:nvPr/>
          </p:nvSpPr>
          <p:spPr bwMode="auto">
            <a:xfrm>
              <a:off x="2984" y="2628"/>
              <a:ext cx="46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0000"/>
                  </a:solidFill>
                  <a:latin typeface="Arial" charset="0"/>
                </a:rPr>
                <a:t>- 2%</a:t>
              </a:r>
            </a:p>
          </p:txBody>
        </p:sp>
        <p:sp>
          <p:nvSpPr>
            <p:cNvPr id="30731" name="Rectangle 17"/>
            <p:cNvSpPr>
              <a:spLocks noChangeArrowheads="1"/>
            </p:cNvSpPr>
            <p:nvPr/>
          </p:nvSpPr>
          <p:spPr bwMode="auto">
            <a:xfrm>
              <a:off x="3007" y="3504"/>
              <a:ext cx="46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377737"/>
                  </a:solidFill>
                  <a:latin typeface="Arial" charset="0"/>
                </a:rPr>
                <a:t>- 3%</a:t>
              </a:r>
            </a:p>
          </p:txBody>
        </p:sp>
        <p:sp>
          <p:nvSpPr>
            <p:cNvPr id="30732" name="Rectangle 18"/>
            <p:cNvSpPr>
              <a:spLocks noChangeArrowheads="1"/>
            </p:cNvSpPr>
            <p:nvPr/>
          </p:nvSpPr>
          <p:spPr bwMode="auto">
            <a:xfrm>
              <a:off x="3013" y="3362"/>
              <a:ext cx="46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6600"/>
                  </a:solidFill>
                  <a:latin typeface="Arial" charset="0"/>
                </a:rPr>
                <a:t>- 1%</a:t>
              </a:r>
            </a:p>
          </p:txBody>
        </p:sp>
        <p:sp>
          <p:nvSpPr>
            <p:cNvPr id="30733" name="Rectangle 19"/>
            <p:cNvSpPr>
              <a:spLocks noChangeArrowheads="1"/>
            </p:cNvSpPr>
            <p:nvPr/>
          </p:nvSpPr>
          <p:spPr bwMode="auto">
            <a:xfrm>
              <a:off x="2984" y="3089"/>
              <a:ext cx="46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chemeClr val="bg2"/>
                  </a:solidFill>
                  <a:latin typeface="Arial" charset="0"/>
                </a:rPr>
                <a:t>- 2%</a:t>
              </a:r>
            </a:p>
          </p:txBody>
        </p:sp>
      </p:grpSp>
      <p:graphicFrame>
        <p:nvGraphicFramePr>
          <p:cNvPr id="30724" name="Objet 3"/>
          <p:cNvGraphicFramePr>
            <a:graphicFrameLocks noChangeAspect="1"/>
          </p:cNvGraphicFramePr>
          <p:nvPr/>
        </p:nvGraphicFramePr>
        <p:xfrm>
          <a:off x="544513" y="0"/>
          <a:ext cx="4341812" cy="7123113"/>
        </p:xfrm>
        <a:graphic>
          <a:graphicData uri="http://schemas.openxmlformats.org/presentationml/2006/ole">
            <mc:AlternateContent xmlns:mc="http://schemas.openxmlformats.org/markup-compatibility/2006">
              <mc:Choice xmlns:v="urn:schemas-microsoft-com:vml" Requires="v">
                <p:oleObj spid="_x0000_s16390" name="Feuille de calcul" r:id="rId4" imgW="6010275" imgH="8763000" progId="Excel.Sheet.12">
                  <p:link updateAutomatic="1"/>
                </p:oleObj>
              </mc:Choice>
              <mc:Fallback>
                <p:oleObj name="Feuille de calcul" r:id="rId4" imgW="6010275" imgH="8763000" progId="Excel.Shee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513" y="0"/>
                        <a:ext cx="4341812" cy="712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5" name="Text Box 4"/>
          <p:cNvSpPr txBox="1">
            <a:spLocks noChangeArrowheads="1"/>
          </p:cNvSpPr>
          <p:nvPr/>
        </p:nvSpPr>
        <p:spPr bwMode="auto">
          <a:xfrm>
            <a:off x="4886325" y="0"/>
            <a:ext cx="4257675"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fr-FR" sz="2400" b="1">
                <a:latin typeface="Times New Roman" pitchFamily="18" charset="0"/>
              </a:rPr>
              <a:t>Hommes : évolution de la mortalité par cancer</a:t>
            </a:r>
          </a:p>
        </p:txBody>
      </p:sp>
    </p:spTree>
    <p:extLst>
      <p:ext uri="{BB962C8B-B14F-4D97-AF65-F5344CB8AC3E}">
        <p14:creationId xmlns:p14="http://schemas.microsoft.com/office/powerpoint/2010/main" val="33113667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4673600" y="260350"/>
            <a:ext cx="4315178"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defTabSz="762000">
              <a:lnSpc>
                <a:spcPct val="120000"/>
              </a:lnSpc>
              <a:buSzPct val="100000"/>
              <a:tabLst>
                <a:tab pos="266700" algn="l"/>
              </a:tabLst>
            </a:pPr>
            <a:r>
              <a:rPr lang="fr-FR" sz="2800" b="1"/>
              <a:t>La mortalité par cancer du poumon</a:t>
            </a:r>
          </a:p>
          <a:p>
            <a:pPr defTabSz="762000">
              <a:lnSpc>
                <a:spcPct val="120000"/>
              </a:lnSpc>
              <a:buSzPct val="100000"/>
              <a:tabLst>
                <a:tab pos="266700" algn="l"/>
              </a:tabLst>
            </a:pPr>
            <a:r>
              <a:rPr lang="fr-FR" sz="2800" b="1">
                <a:solidFill>
                  <a:srgbClr val="1D10FC"/>
                </a:solidFill>
              </a:rPr>
              <a:t>diminue</a:t>
            </a:r>
            <a:r>
              <a:rPr lang="fr-FR" sz="2800" b="1"/>
              <a:t> </a:t>
            </a:r>
            <a:r>
              <a:rPr lang="fr-FR" sz="2800" b="1">
                <a:solidFill>
                  <a:srgbClr val="1D10FC"/>
                </a:solidFill>
              </a:rPr>
              <a:t>depuis 1996 chez les hommes de 40 ans, la baisse est de 7% par an </a:t>
            </a:r>
          </a:p>
          <a:p>
            <a:pPr defTabSz="762000">
              <a:lnSpc>
                <a:spcPct val="120000"/>
              </a:lnSpc>
              <a:buSzPct val="100000"/>
              <a:tabLst>
                <a:tab pos="266700" algn="l"/>
              </a:tabLst>
            </a:pPr>
            <a:r>
              <a:rPr lang="fr-FR" sz="2800" b="1">
                <a:solidFill>
                  <a:schemeClr val="hlink"/>
                </a:solidFill>
              </a:rPr>
              <a:t> </a:t>
            </a:r>
          </a:p>
          <a:p>
            <a:pPr defTabSz="762000">
              <a:lnSpc>
                <a:spcPct val="120000"/>
              </a:lnSpc>
              <a:buSzPct val="100000"/>
              <a:tabLst>
                <a:tab pos="266700" algn="l"/>
              </a:tabLst>
            </a:pPr>
            <a:r>
              <a:rPr lang="fr-FR" sz="2800" b="1">
                <a:solidFill>
                  <a:schemeClr val="hlink"/>
                </a:solidFill>
              </a:rPr>
              <a:t>a augmenté de 10% par an chez les femmes de 40 ans entre 1984 et 1998 et est à peu près stable depuis</a:t>
            </a:r>
          </a:p>
        </p:txBody>
      </p:sp>
      <p:graphicFrame>
        <p:nvGraphicFramePr>
          <p:cNvPr id="31747" name="Objet 1"/>
          <p:cNvGraphicFramePr>
            <a:graphicFrameLocks noChangeAspect="1"/>
          </p:cNvGraphicFramePr>
          <p:nvPr/>
        </p:nvGraphicFramePr>
        <p:xfrm>
          <a:off x="38101" y="-82550"/>
          <a:ext cx="4635500" cy="6940550"/>
        </p:xfrm>
        <a:graphic>
          <a:graphicData uri="http://schemas.openxmlformats.org/presentationml/2006/ole">
            <mc:AlternateContent xmlns:mc="http://schemas.openxmlformats.org/markup-compatibility/2006">
              <mc:Choice xmlns:v="urn:schemas-microsoft-com:vml" Requires="v">
                <p:oleObj spid="_x0000_s3093" name="Feuille de calcul" r:id="rId4" imgW="6096000" imgH="8858250" progId="Excel.Sheet.8">
                  <p:link updateAutomatic="1"/>
                </p:oleObj>
              </mc:Choice>
              <mc:Fallback>
                <p:oleObj name="Feuille de calcul" r:id="rId4" imgW="6096000" imgH="8858250" progId="Excel.Sheet.8">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1" y="-82550"/>
                        <a:ext cx="4635500" cy="69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311746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ChangeArrowheads="1"/>
          </p:cNvSpPr>
          <p:nvPr/>
        </p:nvSpPr>
        <p:spPr bwMode="auto">
          <a:xfrm>
            <a:off x="4852812" y="503238"/>
            <a:ext cx="4291188" cy="573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fr-FR" sz="2800" b="1"/>
              <a:t>La mortalité par cancer du poumon </a:t>
            </a:r>
            <a:r>
              <a:rPr lang="fr-FR" sz="2800" b="1" u="sng"/>
              <a:t>tous âges</a:t>
            </a:r>
            <a:r>
              <a:rPr lang="fr-FR" sz="2800" b="1"/>
              <a:t> chez les femmes va dépasser la mortalité par cancer du sein vers 2015</a:t>
            </a:r>
          </a:p>
          <a:p>
            <a:pPr>
              <a:spcBef>
                <a:spcPct val="20000"/>
              </a:spcBef>
            </a:pPr>
            <a:r>
              <a:rPr lang="fr-FR" sz="2800" b="1"/>
              <a:t>Une catastrophe annoncée depuis longtemps !</a:t>
            </a:r>
            <a:endParaRPr lang="fr-FR" sz="2800" b="1">
              <a:solidFill>
                <a:srgbClr val="FF0000"/>
              </a:solidFill>
            </a:endParaRPr>
          </a:p>
        </p:txBody>
      </p:sp>
      <p:graphicFrame>
        <p:nvGraphicFramePr>
          <p:cNvPr id="32771" name="Objet 2"/>
          <p:cNvGraphicFramePr>
            <a:graphicFrameLocks noChangeAspect="1"/>
          </p:cNvGraphicFramePr>
          <p:nvPr/>
        </p:nvGraphicFramePr>
        <p:xfrm>
          <a:off x="697089" y="-42862"/>
          <a:ext cx="4188178" cy="7016751"/>
        </p:xfrm>
        <a:graphic>
          <a:graphicData uri="http://schemas.openxmlformats.org/presentationml/2006/ole">
            <mc:AlternateContent xmlns:mc="http://schemas.openxmlformats.org/markup-compatibility/2006">
              <mc:Choice xmlns:v="urn:schemas-microsoft-com:vml" Requires="v">
                <p:oleObj spid="_x0000_s4117" name="Feuille de calcul" r:id="rId3" imgW="6248400" imgH="9305925" progId="Excel.Sheet.8">
                  <p:link updateAutomatic="1"/>
                </p:oleObj>
              </mc:Choice>
              <mc:Fallback>
                <p:oleObj name="Feuille de calcul" r:id="rId3" imgW="6248400" imgH="9305925" progId="Excel.Sheet.8">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089" y="-42862"/>
                        <a:ext cx="4188178" cy="701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998740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93204" y="548680"/>
            <a:ext cx="8229600" cy="876829"/>
          </a:xfrm>
        </p:spPr>
        <p:txBody>
          <a:bodyPr>
            <a:normAutofit fontScale="90000"/>
          </a:bodyPr>
          <a:lstStyle/>
          <a:p>
            <a:r>
              <a:rPr lang="fr-FR" sz="3100" b="1" dirty="0" smtClean="0">
                <a:solidFill>
                  <a:srgbClr val="3333FF"/>
                </a:solidFill>
              </a:rPr>
              <a:t>Résultats </a:t>
            </a:r>
            <a:r>
              <a:rPr lang="fr-FR" sz="3100" b="1" dirty="0">
                <a:solidFill>
                  <a:srgbClr val="3333FF"/>
                </a:solidFill>
              </a:rPr>
              <a:t>: mortalité </a:t>
            </a:r>
            <a:r>
              <a:rPr lang="fr-FR" sz="3100" b="1" dirty="0" smtClean="0"/>
              <a:t>par cancer </a:t>
            </a:r>
            <a:r>
              <a:rPr lang="fr-FR" sz="3100" b="1" dirty="0" smtClean="0">
                <a:solidFill>
                  <a:srgbClr val="3333FF"/>
                </a:solidFill>
              </a:rPr>
              <a:t>attribuable </a:t>
            </a:r>
            <a:r>
              <a:rPr lang="fr-FR" sz="3100" b="1" dirty="0">
                <a:solidFill>
                  <a:srgbClr val="3333FF"/>
                </a:solidFill>
              </a:rPr>
              <a:t>au tabac/ mortalité </a:t>
            </a:r>
            <a:r>
              <a:rPr lang="fr-FR" sz="3100" b="1" dirty="0" smtClean="0">
                <a:solidFill>
                  <a:srgbClr val="3333FF"/>
                </a:solidFill>
              </a:rPr>
              <a:t>totale (</a:t>
            </a:r>
            <a:r>
              <a:rPr lang="fr-FR" sz="3100" b="1" dirty="0">
                <a:solidFill>
                  <a:srgbClr val="3333FF"/>
                </a:solidFill>
              </a:rPr>
              <a:t>milliers) en 2010 par </a:t>
            </a:r>
            <a:r>
              <a:rPr lang="fr-FR" sz="3100" b="1" dirty="0" smtClean="0">
                <a:solidFill>
                  <a:srgbClr val="3333FF"/>
                </a:solidFill>
              </a:rPr>
              <a:t>cause, </a:t>
            </a:r>
            <a:r>
              <a:rPr lang="fr-FR" sz="3100" b="1" dirty="0" smtClean="0">
                <a:solidFill>
                  <a:srgbClr val="FF0000"/>
                </a:solidFill>
              </a:rPr>
              <a:t>âge</a:t>
            </a:r>
            <a:r>
              <a:rPr lang="fr-FR" sz="3100" b="1" dirty="0" smtClean="0">
                <a:solidFill>
                  <a:srgbClr val="3333FF"/>
                </a:solidFill>
              </a:rPr>
              <a:t> et </a:t>
            </a:r>
            <a:r>
              <a:rPr lang="fr-FR" sz="3100" b="1" dirty="0">
                <a:solidFill>
                  <a:srgbClr val="3333FF"/>
                </a:solidFill>
              </a:rPr>
              <a:t>sexe</a:t>
            </a:r>
            <a:endParaRPr lang="fr-FR" sz="31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198386820"/>
              </p:ext>
            </p:extLst>
          </p:nvPr>
        </p:nvGraphicFramePr>
        <p:xfrm>
          <a:off x="107502" y="2060848"/>
          <a:ext cx="8928994" cy="2232248"/>
        </p:xfrm>
        <a:graphic>
          <a:graphicData uri="http://schemas.openxmlformats.org/drawingml/2006/table">
            <a:tbl>
              <a:tblPr firstRow="1" firstCol="1" bandRow="1" bandCol="1">
                <a:tableStyleId>{2D5ABB26-0587-4C30-8999-92F81FD0307C}</a:tableStyleId>
              </a:tblPr>
              <a:tblGrid>
                <a:gridCol w="1386949"/>
                <a:gridCol w="782665"/>
                <a:gridCol w="924968"/>
                <a:gridCol w="924968"/>
                <a:gridCol w="640362"/>
                <a:gridCol w="853816"/>
                <a:gridCol w="924968"/>
                <a:gridCol w="640362"/>
                <a:gridCol w="924968"/>
                <a:gridCol w="924968"/>
              </a:tblGrid>
              <a:tr h="364761">
                <a:tc rowSpan="2">
                  <a:txBody>
                    <a:bodyPr/>
                    <a:lstStyle/>
                    <a:p>
                      <a:pPr>
                        <a:spcAft>
                          <a:spcPts val="0"/>
                        </a:spcAft>
                      </a:pPr>
                      <a:r>
                        <a:rPr lang="fr-FR" sz="2000" b="1" noProof="0" dirty="0" smtClean="0">
                          <a:effectLst/>
                        </a:rPr>
                        <a:t>Cancer</a:t>
                      </a:r>
                      <a:endParaRPr lang="fr-FR" sz="2000" b="1" noProof="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spcAft>
                          <a:spcPts val="0"/>
                        </a:spcAft>
                      </a:pPr>
                      <a:r>
                        <a:rPr lang="fr-FR" sz="2000" b="1" noProof="0" dirty="0" smtClean="0">
                          <a:effectLst/>
                        </a:rPr>
                        <a:t>Hommes</a:t>
                      </a:r>
                      <a:endParaRPr lang="fr-FR" sz="2000" b="1" noProof="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algn="ctr">
                        <a:spcAft>
                          <a:spcPts val="0"/>
                        </a:spcAft>
                      </a:pPr>
                      <a:r>
                        <a:rPr lang="fr-FR" sz="2000" b="1" noProof="0" dirty="0" smtClean="0">
                          <a:effectLst/>
                        </a:rPr>
                        <a:t>Femmes</a:t>
                      </a:r>
                      <a:endParaRPr lang="fr-FR" sz="2000" b="1" noProof="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algn="ctr">
                        <a:spcAft>
                          <a:spcPts val="0"/>
                        </a:spcAft>
                      </a:pPr>
                      <a:r>
                        <a:rPr lang="fr-FR" sz="2000" b="1" noProof="0" dirty="0" smtClean="0">
                          <a:effectLst/>
                        </a:rPr>
                        <a:t>Total</a:t>
                      </a:r>
                      <a:endParaRPr lang="fr-FR" sz="2000" b="1" noProof="0" dirty="0">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dirty="0"/>
                    </a:p>
                  </a:txBody>
                  <a:tcPr/>
                </a:tc>
              </a:tr>
              <a:tr h="364761">
                <a:tc vMerge="1">
                  <a:txBody>
                    <a:bodyPr/>
                    <a:lstStyle/>
                    <a:p>
                      <a:endParaRPr lang="fr-FR"/>
                    </a:p>
                  </a:txBody>
                  <a:tcPr/>
                </a:tc>
                <a:tc>
                  <a:txBody>
                    <a:bodyPr/>
                    <a:lstStyle/>
                    <a:p>
                      <a:pPr algn="ctr">
                        <a:spcAft>
                          <a:spcPts val="0"/>
                        </a:spcAft>
                      </a:pPr>
                      <a:r>
                        <a:rPr lang="fr-FR" sz="2000" b="1" noProof="0" dirty="0" smtClean="0">
                          <a:solidFill>
                            <a:srgbClr val="FF0000"/>
                          </a:solidFill>
                          <a:effectLst/>
                        </a:rPr>
                        <a:t>0−34</a:t>
                      </a:r>
                      <a:endParaRPr lang="fr-FR" sz="2000" b="1" noProof="0" dirty="0">
                        <a:solidFill>
                          <a:srgbClr val="FF0000"/>
                        </a:solidFill>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2000" b="1" noProof="0" dirty="0" smtClean="0">
                          <a:solidFill>
                            <a:srgbClr val="FF0000"/>
                          </a:solidFill>
                          <a:effectLst/>
                        </a:rPr>
                        <a:t>35−69</a:t>
                      </a:r>
                      <a:endParaRPr lang="fr-FR" sz="2000" b="1" noProof="0" dirty="0">
                        <a:solidFill>
                          <a:srgbClr val="FF0000"/>
                        </a:solidFill>
                        <a:effectLst/>
                        <a:latin typeface="Times New Roman"/>
                        <a:ea typeface="Times New Roman"/>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2000" b="1" noProof="0" dirty="0" smtClean="0">
                          <a:solidFill>
                            <a:srgbClr val="FF0000"/>
                          </a:solidFill>
                          <a:effectLst/>
                        </a:rPr>
                        <a:t>70+</a:t>
                      </a:r>
                      <a:endParaRPr lang="fr-FR" sz="2000" b="1" noProof="0" dirty="0">
                        <a:solidFill>
                          <a:srgbClr val="FF0000"/>
                        </a:solidFill>
                        <a:effectLst/>
                        <a:latin typeface="Times New Roman"/>
                        <a:ea typeface="Times New Roman"/>
                      </a:endParaRPr>
                    </a:p>
                  </a:txBody>
                  <a:tcPr marL="44450" marR="4445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2000" b="1" noProof="0" dirty="0" smtClean="0">
                          <a:solidFill>
                            <a:srgbClr val="FF0000"/>
                          </a:solidFill>
                          <a:effectLst/>
                        </a:rPr>
                        <a:t>0−34</a:t>
                      </a:r>
                      <a:endParaRPr lang="fr-FR" sz="2000" b="1" noProof="0" dirty="0">
                        <a:solidFill>
                          <a:srgbClr val="FF0000"/>
                        </a:solidFill>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2000" b="1" noProof="0" dirty="0" smtClean="0">
                          <a:solidFill>
                            <a:srgbClr val="FF0000"/>
                          </a:solidFill>
                          <a:effectLst/>
                        </a:rPr>
                        <a:t>35−69</a:t>
                      </a:r>
                      <a:endParaRPr lang="fr-FR" sz="2000" b="1" noProof="0" dirty="0">
                        <a:solidFill>
                          <a:srgbClr val="FF0000"/>
                        </a:solidFill>
                        <a:effectLst/>
                        <a:latin typeface="Times New Roman"/>
                        <a:ea typeface="Times New Roman"/>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2000" b="1" noProof="0" dirty="0" smtClean="0">
                          <a:solidFill>
                            <a:srgbClr val="FF0000"/>
                          </a:solidFill>
                          <a:effectLst/>
                        </a:rPr>
                        <a:t>70+</a:t>
                      </a:r>
                      <a:endParaRPr lang="fr-FR" sz="2000" b="1" noProof="0" dirty="0">
                        <a:solidFill>
                          <a:srgbClr val="FF0000"/>
                        </a:solidFill>
                        <a:effectLst/>
                        <a:latin typeface="Times New Roman"/>
                        <a:ea typeface="Times New Roman"/>
                      </a:endParaRPr>
                    </a:p>
                  </a:txBody>
                  <a:tcPr marL="44450" marR="4445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2000" b="1" noProof="0" dirty="0" smtClean="0">
                          <a:solidFill>
                            <a:srgbClr val="FF0000"/>
                          </a:solidFill>
                          <a:effectLst/>
                        </a:rPr>
                        <a:t>0−34</a:t>
                      </a:r>
                      <a:endParaRPr lang="fr-FR" sz="2000" b="1" noProof="0" dirty="0">
                        <a:solidFill>
                          <a:srgbClr val="FF0000"/>
                        </a:solidFill>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2000" b="1" noProof="0" dirty="0" smtClean="0">
                          <a:solidFill>
                            <a:srgbClr val="FF0000"/>
                          </a:solidFill>
                          <a:effectLst/>
                        </a:rPr>
                        <a:t>35−69</a:t>
                      </a:r>
                      <a:endParaRPr lang="fr-FR" sz="2000" b="1" noProof="0" dirty="0">
                        <a:solidFill>
                          <a:srgbClr val="FF0000"/>
                        </a:solidFill>
                        <a:effectLst/>
                        <a:latin typeface="Times New Roman"/>
                        <a:ea typeface="Times New Roman"/>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2000" b="1" noProof="0" dirty="0" smtClean="0">
                          <a:solidFill>
                            <a:srgbClr val="FF0000"/>
                          </a:solidFill>
                          <a:effectLst/>
                        </a:rPr>
                        <a:t>70+</a:t>
                      </a:r>
                      <a:endParaRPr lang="fr-FR" sz="2000" b="1" noProof="0" dirty="0">
                        <a:solidFill>
                          <a:srgbClr val="FF0000"/>
                        </a:solidFill>
                        <a:effectLst/>
                        <a:latin typeface="Times New Roman"/>
                        <a:ea typeface="Times New Roman"/>
                      </a:endParaRPr>
                    </a:p>
                  </a:txBody>
                  <a:tcPr marL="44450" marR="4445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8278">
                <a:tc>
                  <a:txBody>
                    <a:bodyPr/>
                    <a:lstStyle/>
                    <a:p>
                      <a:pPr marL="0" algn="l" defTabSz="914400" rtl="0" eaLnBrk="1" latinLnBrk="0" hangingPunct="1">
                        <a:spcAft>
                          <a:spcPts val="0"/>
                        </a:spcAft>
                      </a:pPr>
                      <a:r>
                        <a:rPr lang="fr-FR" sz="2000" b="1" kern="1200" noProof="0" dirty="0" smtClean="0">
                          <a:solidFill>
                            <a:schemeClr val="tx1"/>
                          </a:solidFill>
                          <a:effectLst/>
                          <a:latin typeface="+mn-lt"/>
                          <a:ea typeface="+mn-ea"/>
                          <a:cs typeface="+mn-cs"/>
                        </a:rPr>
                        <a:t>Poumon</a:t>
                      </a:r>
                      <a:endParaRPr lang="fr-FR" sz="2000" b="1" kern="1200" noProof="0" dirty="0">
                        <a:solidFill>
                          <a:schemeClr val="tx1"/>
                        </a:solidFill>
                        <a:effectLst/>
                        <a:latin typeface="+mn-lt"/>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spcAft>
                          <a:spcPts val="0"/>
                        </a:spcAft>
                      </a:pPr>
                      <a:r>
                        <a:rPr lang="fr-FR" sz="2000" b="1" noProof="0" dirty="0" smtClean="0">
                          <a:solidFill>
                            <a:schemeClr val="tx1"/>
                          </a:solidFill>
                          <a:effectLst/>
                        </a:rPr>
                        <a:t>−/0</a:t>
                      </a:r>
                      <a:endParaRPr lang="fr-FR" sz="2000" b="1" noProof="0" dirty="0">
                        <a:solidFill>
                          <a:schemeClr val="tx1"/>
                        </a:solidFill>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spcAft>
                          <a:spcPts val="0"/>
                        </a:spcAft>
                      </a:pPr>
                      <a:r>
                        <a:rPr lang="fr-FR" sz="2000" b="1" noProof="0" dirty="0" smtClean="0">
                          <a:solidFill>
                            <a:schemeClr val="tx1"/>
                          </a:solidFill>
                          <a:effectLst/>
                        </a:rPr>
                        <a:t>13/14</a:t>
                      </a:r>
                      <a:endParaRPr lang="fr-FR" sz="2000" b="1" noProof="0" dirty="0">
                        <a:solidFill>
                          <a:schemeClr val="tx1"/>
                        </a:solidFill>
                        <a:effectLst/>
                        <a:latin typeface="Times New Roman"/>
                        <a:ea typeface="Times New Roman"/>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fr-FR" sz="2000" b="1" noProof="0" dirty="0" smtClean="0">
                          <a:solidFill>
                            <a:schemeClr val="tx1"/>
                          </a:solidFill>
                          <a:effectLst/>
                        </a:rPr>
                        <a:t>10/11</a:t>
                      </a:r>
                      <a:endParaRPr lang="fr-FR" sz="2000" b="1" noProof="0" dirty="0">
                        <a:solidFill>
                          <a:schemeClr val="tx1"/>
                        </a:solidFill>
                        <a:effectLst/>
                        <a:latin typeface="Times New Roman"/>
                        <a:ea typeface="Times New Roman"/>
                      </a:endParaRPr>
                    </a:p>
                  </a:txBody>
                  <a:tcPr marL="44450" marR="4445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spcAft>
                          <a:spcPts val="0"/>
                        </a:spcAft>
                      </a:pPr>
                      <a:r>
                        <a:rPr lang="fr-FR" sz="2000" b="1" noProof="0" dirty="0" smtClean="0">
                          <a:solidFill>
                            <a:schemeClr val="tx1"/>
                          </a:solidFill>
                          <a:effectLst/>
                        </a:rPr>
                        <a:t>−/0</a:t>
                      </a:r>
                      <a:endParaRPr lang="fr-FR" sz="2000" b="1" noProof="0" dirty="0">
                        <a:solidFill>
                          <a:schemeClr val="tx1"/>
                        </a:solidFill>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spcAft>
                          <a:spcPts val="0"/>
                        </a:spcAft>
                      </a:pPr>
                      <a:r>
                        <a:rPr lang="fr-FR" sz="2000" b="1" noProof="0" dirty="0" smtClean="0">
                          <a:solidFill>
                            <a:schemeClr val="tx1"/>
                          </a:solidFill>
                          <a:effectLst/>
                        </a:rPr>
                        <a:t>3,1/4,2</a:t>
                      </a:r>
                      <a:endParaRPr lang="fr-FR" sz="2000" b="1" noProof="0" dirty="0">
                        <a:solidFill>
                          <a:schemeClr val="tx1"/>
                        </a:solidFill>
                        <a:effectLst/>
                        <a:latin typeface="Times New Roman"/>
                        <a:ea typeface="Times New Roman"/>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fr-FR" sz="2000" b="1" noProof="0" dirty="0" smtClean="0">
                          <a:solidFill>
                            <a:schemeClr val="tx1"/>
                          </a:solidFill>
                          <a:effectLst/>
                        </a:rPr>
                        <a:t>2,2/4,0</a:t>
                      </a:r>
                      <a:endParaRPr lang="fr-FR" sz="2000" b="1" noProof="0" dirty="0">
                        <a:solidFill>
                          <a:schemeClr val="tx1"/>
                        </a:solidFill>
                        <a:effectLst/>
                        <a:latin typeface="Times New Roman"/>
                        <a:ea typeface="Times New Roman"/>
                      </a:endParaRPr>
                    </a:p>
                  </a:txBody>
                  <a:tcPr marL="44450" marR="4445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spcAft>
                          <a:spcPts val="0"/>
                        </a:spcAft>
                      </a:pPr>
                      <a:r>
                        <a:rPr lang="fr-FR" sz="2000" b="1" noProof="0" dirty="0" smtClean="0">
                          <a:solidFill>
                            <a:schemeClr val="tx1"/>
                          </a:solidFill>
                          <a:effectLst/>
                        </a:rPr>
                        <a:t>−/0</a:t>
                      </a:r>
                      <a:endParaRPr lang="fr-FR" sz="2000" b="1" noProof="0" dirty="0">
                        <a:solidFill>
                          <a:schemeClr val="tx1"/>
                        </a:solidFill>
                        <a:effectLst/>
                        <a:latin typeface="Times New Roman"/>
                        <a:ea typeface="Times New Roman"/>
                      </a:endParaRPr>
                    </a:p>
                  </a:txBody>
                  <a:tcPr marL="44450" marR="4445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spcAft>
                          <a:spcPts val="0"/>
                        </a:spcAft>
                      </a:pPr>
                      <a:r>
                        <a:rPr lang="fr-FR" sz="2000" b="1" noProof="0" dirty="0" smtClean="0">
                          <a:solidFill>
                            <a:schemeClr val="tx1"/>
                          </a:solidFill>
                          <a:effectLst/>
                        </a:rPr>
                        <a:t>16/18</a:t>
                      </a:r>
                      <a:endParaRPr lang="fr-FR" sz="2000" b="1" noProof="0" dirty="0">
                        <a:solidFill>
                          <a:schemeClr val="tx1"/>
                        </a:solidFill>
                        <a:effectLst/>
                        <a:latin typeface="Times New Roman"/>
                        <a:ea typeface="Times New Roman"/>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fr-FR" sz="2000" b="1" noProof="0" dirty="0" smtClean="0">
                          <a:solidFill>
                            <a:schemeClr val="tx1"/>
                          </a:solidFill>
                          <a:effectLst/>
                        </a:rPr>
                        <a:t>12/15</a:t>
                      </a:r>
                      <a:endParaRPr lang="fr-FR" sz="2000" b="1" noProof="0" dirty="0">
                        <a:solidFill>
                          <a:schemeClr val="tx1"/>
                        </a:solidFill>
                        <a:effectLst/>
                        <a:latin typeface="Times New Roman"/>
                        <a:ea typeface="Times New Roman"/>
                      </a:endParaRPr>
                    </a:p>
                  </a:txBody>
                  <a:tcPr marL="44450" marR="4445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545672">
                <a:tc>
                  <a:txBody>
                    <a:bodyPr/>
                    <a:lstStyle/>
                    <a:p>
                      <a:pPr marL="0" algn="l" defTabSz="914400" rtl="0" eaLnBrk="1" latinLnBrk="0" hangingPunct="1">
                        <a:spcAft>
                          <a:spcPts val="0"/>
                        </a:spcAft>
                      </a:pPr>
                      <a:r>
                        <a:rPr lang="fr-FR" sz="2000" b="1" kern="1200" noProof="0" dirty="0" smtClean="0">
                          <a:solidFill>
                            <a:schemeClr val="tx1"/>
                          </a:solidFill>
                          <a:effectLst/>
                          <a:latin typeface="+mn-lt"/>
                          <a:ea typeface="+mn-ea"/>
                          <a:cs typeface="+mn-cs"/>
                        </a:rPr>
                        <a:t>Bouche,</a:t>
                      </a:r>
                      <a:r>
                        <a:rPr lang="fr-FR" sz="2000" b="1" kern="1200" baseline="0" noProof="0" dirty="0" smtClean="0">
                          <a:solidFill>
                            <a:schemeClr val="tx1"/>
                          </a:solidFill>
                          <a:effectLst/>
                          <a:latin typeface="+mn-lt"/>
                          <a:ea typeface="+mn-ea"/>
                          <a:cs typeface="+mn-cs"/>
                        </a:rPr>
                        <a:t> …</a:t>
                      </a:r>
                      <a:endParaRPr lang="fr-FR" sz="2000" b="1" kern="1200" noProof="0" dirty="0">
                        <a:solidFill>
                          <a:schemeClr val="tx1"/>
                        </a:solidFill>
                        <a:effectLst/>
                        <a:latin typeface="+mn-lt"/>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-/0</a:t>
                      </a:r>
                      <a:endParaRPr lang="fr-FR" sz="2000" b="1" kern="1200" noProof="0" dirty="0">
                        <a:solidFill>
                          <a:schemeClr val="tx1"/>
                        </a:solidFill>
                        <a:effectLst/>
                        <a:latin typeface="+mn-lt"/>
                        <a:ea typeface="+mn-ea"/>
                        <a:cs typeface="+mn-cs"/>
                      </a:endParaRPr>
                    </a:p>
                  </a:txBody>
                  <a:tcPr marL="44450" marR="44450" marT="0" marB="0" anchor="ct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4,3/5,3</a:t>
                      </a:r>
                      <a:endParaRPr lang="fr-FR" sz="2000" b="1" kern="1200" noProof="0" dirty="0">
                        <a:solidFill>
                          <a:schemeClr val="tx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2,2/3,3</a:t>
                      </a:r>
                      <a:endParaRPr lang="fr-FR" sz="2000" b="1" kern="1200" noProof="0" dirty="0">
                        <a:solidFill>
                          <a:schemeClr val="tx1"/>
                        </a:solidFill>
                        <a:effectLst/>
                        <a:latin typeface="+mn-lt"/>
                        <a:ea typeface="+mn-ea"/>
                        <a:cs typeface="+mn-cs"/>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-/0</a:t>
                      </a:r>
                      <a:endParaRPr lang="fr-FR" sz="2000" b="1" kern="1200" noProof="0" dirty="0">
                        <a:solidFill>
                          <a:schemeClr val="tx1"/>
                        </a:solidFill>
                        <a:effectLst/>
                        <a:latin typeface="+mn-lt"/>
                        <a:ea typeface="+mn-ea"/>
                        <a:cs typeface="+mn-cs"/>
                      </a:endParaRPr>
                    </a:p>
                  </a:txBody>
                  <a:tcPr marL="44450" marR="44450" marT="0" marB="0" anchor="ct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0,5/0,8</a:t>
                      </a:r>
                      <a:endParaRPr lang="fr-FR" sz="2000" b="1" kern="1200" noProof="0" dirty="0">
                        <a:solidFill>
                          <a:schemeClr val="tx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0,4/1,1</a:t>
                      </a:r>
                      <a:endParaRPr lang="fr-FR" sz="2000" b="1" kern="1200" noProof="0" dirty="0">
                        <a:solidFill>
                          <a:schemeClr val="tx1"/>
                        </a:solidFill>
                        <a:effectLst/>
                        <a:latin typeface="+mn-lt"/>
                        <a:ea typeface="+mn-ea"/>
                        <a:cs typeface="+mn-cs"/>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-/0</a:t>
                      </a:r>
                      <a:endParaRPr lang="fr-FR" sz="2000" b="1" kern="1200" noProof="0" dirty="0">
                        <a:solidFill>
                          <a:schemeClr val="tx1"/>
                        </a:solidFill>
                        <a:effectLst/>
                        <a:latin typeface="+mn-lt"/>
                        <a:ea typeface="+mn-ea"/>
                        <a:cs typeface="+mn-cs"/>
                      </a:endParaRPr>
                    </a:p>
                  </a:txBody>
                  <a:tcPr marL="44450" marR="44450" marT="0" marB="0" anchor="ct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4,8/6,1</a:t>
                      </a:r>
                      <a:endParaRPr lang="fr-FR" sz="2000" b="1" kern="1200" noProof="0" dirty="0">
                        <a:solidFill>
                          <a:schemeClr val="tx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2,6/4,4</a:t>
                      </a:r>
                      <a:endParaRPr lang="fr-FR" sz="2000" b="1" kern="1200" noProof="0" dirty="0">
                        <a:solidFill>
                          <a:schemeClr val="tx1"/>
                        </a:solidFill>
                        <a:effectLst/>
                        <a:latin typeface="+mn-lt"/>
                        <a:ea typeface="+mn-ea"/>
                        <a:cs typeface="+mn-cs"/>
                      </a:endParaRPr>
                    </a:p>
                  </a:txBody>
                  <a:tcPr marL="44450" marR="44450" marT="0" marB="0" anchor="ctr">
                    <a:lnR w="12700" cap="flat" cmpd="sng" algn="ctr">
                      <a:solidFill>
                        <a:schemeClr val="tx1"/>
                      </a:solidFill>
                      <a:prstDash val="solid"/>
                      <a:round/>
                      <a:headEnd type="none" w="med" len="med"/>
                      <a:tailEnd type="none" w="med" len="med"/>
                    </a:lnR>
                  </a:tcPr>
                </a:tc>
              </a:tr>
              <a:tr h="508776">
                <a:tc>
                  <a:txBody>
                    <a:bodyPr/>
                    <a:lstStyle/>
                    <a:p>
                      <a:pPr marL="0" algn="l" defTabSz="914400" rtl="0" eaLnBrk="1" latinLnBrk="0" hangingPunct="1">
                        <a:spcAft>
                          <a:spcPts val="0"/>
                        </a:spcAft>
                      </a:pPr>
                      <a:r>
                        <a:rPr lang="fr-FR" sz="2000" b="1" kern="1200" noProof="0" dirty="0" smtClean="0">
                          <a:solidFill>
                            <a:schemeClr val="tx1"/>
                          </a:solidFill>
                          <a:effectLst/>
                          <a:latin typeface="+mn-lt"/>
                          <a:ea typeface="+mn-ea"/>
                          <a:cs typeface="+mn-cs"/>
                        </a:rPr>
                        <a:t>Autres</a:t>
                      </a:r>
                      <a:endParaRPr lang="fr-FR" sz="2000" b="1" kern="1200" noProof="0" dirty="0">
                        <a:solidFill>
                          <a:schemeClr val="tx1"/>
                        </a:solidFill>
                        <a:effectLst/>
                        <a:latin typeface="+mn-lt"/>
                        <a:ea typeface="+mn-ea"/>
                        <a:cs typeface="+mn-cs"/>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-/0,2</a:t>
                      </a:r>
                      <a:endParaRPr lang="fr-FR" sz="2000" b="1" kern="1200" noProof="0" dirty="0">
                        <a:solidFill>
                          <a:schemeClr val="tx1"/>
                        </a:solidFill>
                        <a:effectLst/>
                        <a:latin typeface="+mn-lt"/>
                        <a:ea typeface="+mn-ea"/>
                        <a:cs typeface="+mn-cs"/>
                      </a:endParaRPr>
                    </a:p>
                  </a:txBody>
                  <a:tcPr marL="44450" marR="4445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4,1/9,6</a:t>
                      </a:r>
                      <a:endParaRPr lang="fr-FR" sz="2000" b="1" kern="1200" noProof="0" dirty="0">
                        <a:solidFill>
                          <a:schemeClr val="tx1"/>
                        </a:solidFill>
                        <a:effectLst/>
                        <a:latin typeface="+mn-lt"/>
                        <a:ea typeface="+mn-ea"/>
                        <a:cs typeface="+mn-cs"/>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5,4/18</a:t>
                      </a:r>
                      <a:endParaRPr lang="fr-FR" sz="2000" b="1" kern="1200" noProof="0" dirty="0">
                        <a:solidFill>
                          <a:schemeClr val="tx1"/>
                        </a:solidFill>
                        <a:effectLst/>
                        <a:latin typeface="+mn-lt"/>
                        <a:ea typeface="+mn-ea"/>
                        <a:cs typeface="+mn-cs"/>
                      </a:endParaRPr>
                    </a:p>
                  </a:txBody>
                  <a:tcPr marL="44450" marR="4445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-/0.1</a:t>
                      </a:r>
                      <a:endParaRPr lang="fr-FR" sz="2000" b="1" kern="1200" noProof="0" dirty="0">
                        <a:solidFill>
                          <a:schemeClr val="tx1"/>
                        </a:solidFill>
                        <a:effectLst/>
                        <a:latin typeface="+mn-lt"/>
                        <a:ea typeface="+mn-ea"/>
                        <a:cs typeface="+mn-cs"/>
                      </a:endParaRPr>
                    </a:p>
                  </a:txBody>
                  <a:tcPr marL="44450" marR="4445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0,6/4,1</a:t>
                      </a:r>
                      <a:endParaRPr lang="fr-FR" sz="2000" b="1" kern="1200" noProof="0" dirty="0">
                        <a:solidFill>
                          <a:schemeClr val="tx1"/>
                        </a:solidFill>
                        <a:effectLst/>
                        <a:latin typeface="+mn-lt"/>
                        <a:ea typeface="+mn-ea"/>
                        <a:cs typeface="+mn-cs"/>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1,1/12</a:t>
                      </a:r>
                      <a:endParaRPr lang="fr-FR" sz="2000" b="1" kern="1200" noProof="0" dirty="0">
                        <a:solidFill>
                          <a:schemeClr val="tx1"/>
                        </a:solidFill>
                        <a:effectLst/>
                        <a:latin typeface="+mn-lt"/>
                        <a:ea typeface="+mn-ea"/>
                        <a:cs typeface="+mn-cs"/>
                      </a:endParaRPr>
                    </a:p>
                  </a:txBody>
                  <a:tcPr marL="44450" marR="4445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-/0,3</a:t>
                      </a:r>
                      <a:endParaRPr lang="fr-FR" sz="2000" b="1" kern="1200" noProof="0" dirty="0">
                        <a:solidFill>
                          <a:schemeClr val="tx1"/>
                        </a:solidFill>
                        <a:effectLst/>
                        <a:latin typeface="+mn-lt"/>
                        <a:ea typeface="+mn-ea"/>
                        <a:cs typeface="+mn-cs"/>
                      </a:endParaRPr>
                    </a:p>
                  </a:txBody>
                  <a:tcPr marL="44450" marR="4445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4,7/14</a:t>
                      </a:r>
                      <a:endParaRPr lang="fr-FR" sz="2000" b="1" kern="1200" noProof="0" dirty="0">
                        <a:solidFill>
                          <a:schemeClr val="tx1"/>
                        </a:solidFill>
                        <a:effectLst/>
                        <a:latin typeface="+mn-lt"/>
                        <a:ea typeface="+mn-ea"/>
                        <a:cs typeface="+mn-cs"/>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fr-FR" sz="2000" b="1" kern="1200" noProof="0" dirty="0" smtClean="0">
                          <a:solidFill>
                            <a:schemeClr val="tx1"/>
                          </a:solidFill>
                          <a:effectLst/>
                          <a:latin typeface="+mn-lt"/>
                          <a:ea typeface="+mn-ea"/>
                          <a:cs typeface="+mn-cs"/>
                        </a:rPr>
                        <a:t>6,5/30</a:t>
                      </a:r>
                      <a:endParaRPr lang="fr-FR" sz="2000" b="1" kern="1200" noProof="0" dirty="0">
                        <a:solidFill>
                          <a:schemeClr val="tx1"/>
                        </a:solidFill>
                        <a:effectLst/>
                        <a:latin typeface="+mn-lt"/>
                        <a:ea typeface="+mn-ea"/>
                        <a:cs typeface="+mn-cs"/>
                      </a:endParaRPr>
                    </a:p>
                  </a:txBody>
                  <a:tcPr marL="44450" marR="4445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17031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43000"/>
          </a:xfrm>
        </p:spPr>
        <p:txBody>
          <a:bodyPr>
            <a:noAutofit/>
          </a:bodyPr>
          <a:lstStyle/>
          <a:p>
            <a:r>
              <a:rPr lang="fr-FR" sz="3600" b="1" dirty="0" smtClean="0"/>
              <a:t>Mais les prix n’ont pas augmenté depuis juillet 2014, et ils vont baisser le 1</a:t>
            </a:r>
            <a:r>
              <a:rPr lang="fr-FR" sz="3600" b="1" baseline="30000" dirty="0" smtClean="0"/>
              <a:t>er</a:t>
            </a:r>
            <a:r>
              <a:rPr lang="fr-FR" sz="3600" b="1" dirty="0" smtClean="0"/>
              <a:t> Juin 2015</a:t>
            </a:r>
            <a:endParaRPr lang="fr-FR" sz="3600" b="1" dirty="0"/>
          </a:p>
        </p:txBody>
      </p:sp>
      <p:graphicFrame>
        <p:nvGraphicFramePr>
          <p:cNvPr id="4" name="Objet 3"/>
          <p:cNvGraphicFramePr>
            <a:graphicFrameLocks noChangeAspect="1"/>
          </p:cNvGraphicFramePr>
          <p:nvPr>
            <p:extLst>
              <p:ext uri="{D42A27DB-BD31-4B8C-83A1-F6EECF244321}">
                <p14:modId xmlns:p14="http://schemas.microsoft.com/office/powerpoint/2010/main" val="3002589640"/>
              </p:ext>
            </p:extLst>
          </p:nvPr>
        </p:nvGraphicFramePr>
        <p:xfrm>
          <a:off x="0" y="1177925"/>
          <a:ext cx="9036496" cy="5753100"/>
        </p:xfrm>
        <a:graphic>
          <a:graphicData uri="http://schemas.openxmlformats.org/presentationml/2006/ole">
            <mc:AlternateContent xmlns:mc="http://schemas.openxmlformats.org/markup-compatibility/2006">
              <mc:Choice xmlns:v="urn:schemas-microsoft-com:vml" Requires="v">
                <p:oleObj spid="_x0000_s15371" name="Feuille de calcul" r:id="rId3" imgW="9239250" imgH="5753100" progId="Excel.Sheet.8">
                  <p:link updateAutomatic="1"/>
                </p:oleObj>
              </mc:Choice>
              <mc:Fallback>
                <p:oleObj name="Feuille de calcul" r:id="rId3" imgW="9239250" imgH="5753100" progId="Excel.Sheet.8">
                  <p:link updateAutomatic="1"/>
                  <p:pic>
                    <p:nvPicPr>
                      <p:cNvPr id="0" name=""/>
                      <p:cNvPicPr/>
                      <p:nvPr/>
                    </p:nvPicPr>
                    <p:blipFill>
                      <a:blip r:embed="rId4"/>
                      <a:stretch>
                        <a:fillRect/>
                      </a:stretch>
                    </p:blipFill>
                    <p:spPr>
                      <a:xfrm>
                        <a:off x="0" y="1177925"/>
                        <a:ext cx="9036496" cy="5753100"/>
                      </a:xfrm>
                      <a:prstGeom prst="rect">
                        <a:avLst/>
                      </a:prstGeom>
                    </p:spPr>
                  </p:pic>
                </p:oleObj>
              </mc:Fallback>
            </mc:AlternateContent>
          </a:graphicData>
        </a:graphic>
      </p:graphicFrame>
    </p:spTree>
    <p:extLst>
      <p:ext uri="{BB962C8B-B14F-4D97-AF65-F5344CB8AC3E}">
        <p14:creationId xmlns:p14="http://schemas.microsoft.com/office/powerpoint/2010/main" val="29616802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2332"/>
            <a:ext cx="9036495" cy="954107"/>
          </a:xfrm>
          <a:prstGeom prst="rect">
            <a:avLst/>
          </a:prstGeom>
        </p:spPr>
        <p:txBody>
          <a:bodyPr wrap="square">
            <a:spAutoFit/>
          </a:bodyPr>
          <a:lstStyle/>
          <a:p>
            <a:pPr algn="ctr"/>
            <a:r>
              <a:rPr lang="fr-FR" sz="2800" b="1" dirty="0" smtClean="0"/>
              <a:t>Evolution de l’indice des prix du tabac et de l’indice général des prix en Australie</a:t>
            </a:r>
            <a:endParaRPr lang="fr-FR" sz="2800" b="1"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65071"/>
            <a:ext cx="8825366"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55576" y="5733256"/>
            <a:ext cx="7920880" cy="369332"/>
          </a:xfrm>
          <a:prstGeom prst="rect">
            <a:avLst/>
          </a:prstGeom>
        </p:spPr>
        <p:txBody>
          <a:bodyPr wrap="square">
            <a:spAutoFit/>
          </a:bodyPr>
          <a:lstStyle/>
          <a:p>
            <a:pPr algn="ctr"/>
            <a:r>
              <a:rPr lang="fr-FR" b="1" dirty="0"/>
              <a:t>Base 100 en 2012, donc on étudie les variations par rapport </a:t>
            </a:r>
            <a:r>
              <a:rPr lang="fr-FR" b="1" dirty="0" smtClean="0"/>
              <a:t>aux </a:t>
            </a:r>
            <a:r>
              <a:rPr lang="fr-FR" b="1" dirty="0"/>
              <a:t>prix en 2012. </a:t>
            </a:r>
          </a:p>
        </p:txBody>
      </p:sp>
      <p:sp>
        <p:nvSpPr>
          <p:cNvPr id="8" name="Rectangle 7"/>
          <p:cNvSpPr/>
          <p:nvPr/>
        </p:nvSpPr>
        <p:spPr>
          <a:xfrm>
            <a:off x="5364708" y="5219816"/>
            <a:ext cx="1943596" cy="369332"/>
          </a:xfrm>
          <a:prstGeom prst="rect">
            <a:avLst/>
          </a:prstGeom>
          <a:solidFill>
            <a:schemeClr val="bg1"/>
          </a:solidFill>
        </p:spPr>
        <p:txBody>
          <a:bodyPr wrap="square">
            <a:spAutoFit/>
          </a:bodyPr>
          <a:lstStyle/>
          <a:p>
            <a:pPr algn="ctr"/>
            <a:r>
              <a:rPr lang="fr-FR" b="1" dirty="0" smtClean="0"/>
              <a:t>Prix du tabac</a:t>
            </a:r>
            <a:endParaRPr lang="fr-FR" b="1" dirty="0"/>
          </a:p>
        </p:txBody>
      </p:sp>
      <p:sp>
        <p:nvSpPr>
          <p:cNvPr id="9" name="Rectangle 8"/>
          <p:cNvSpPr/>
          <p:nvPr/>
        </p:nvSpPr>
        <p:spPr>
          <a:xfrm>
            <a:off x="3347616" y="5219758"/>
            <a:ext cx="1728440" cy="369332"/>
          </a:xfrm>
          <a:prstGeom prst="rect">
            <a:avLst/>
          </a:prstGeom>
          <a:solidFill>
            <a:schemeClr val="bg1"/>
          </a:solidFill>
        </p:spPr>
        <p:txBody>
          <a:bodyPr wrap="square">
            <a:spAutoFit/>
          </a:bodyPr>
          <a:lstStyle/>
          <a:p>
            <a:pPr algn="ctr"/>
            <a:r>
              <a:rPr lang="fr-FR" b="1" dirty="0" smtClean="0"/>
              <a:t>Indice des prix</a:t>
            </a:r>
            <a:endParaRPr lang="fr-FR" b="1" dirty="0"/>
          </a:p>
        </p:txBody>
      </p:sp>
    </p:spTree>
    <p:extLst>
      <p:ext uri="{BB962C8B-B14F-4D97-AF65-F5344CB8AC3E}">
        <p14:creationId xmlns:p14="http://schemas.microsoft.com/office/powerpoint/2010/main" val="1881645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1143000"/>
          </a:xfrm>
        </p:spPr>
        <p:txBody>
          <a:bodyPr>
            <a:normAutofit/>
          </a:bodyPr>
          <a:lstStyle/>
          <a:p>
            <a:r>
              <a:rPr lang="fr-FR" sz="3600" b="1" dirty="0" smtClean="0">
                <a:solidFill>
                  <a:srgbClr val="3333FF"/>
                </a:solidFill>
              </a:rPr>
              <a:t>Matériel </a:t>
            </a:r>
            <a:endParaRPr lang="fr-FR" sz="3600" b="1" dirty="0">
              <a:solidFill>
                <a:srgbClr val="3333FF"/>
              </a:solidFill>
            </a:endParaRPr>
          </a:p>
        </p:txBody>
      </p:sp>
      <p:sp>
        <p:nvSpPr>
          <p:cNvPr id="3" name="Espace réservé du contenu 2"/>
          <p:cNvSpPr>
            <a:spLocks noGrp="1"/>
          </p:cNvSpPr>
          <p:nvPr>
            <p:ph idx="1"/>
          </p:nvPr>
        </p:nvSpPr>
        <p:spPr>
          <a:xfrm>
            <a:off x="457200" y="1268760"/>
            <a:ext cx="8229600" cy="4857403"/>
          </a:xfrm>
        </p:spPr>
        <p:txBody>
          <a:bodyPr>
            <a:noAutofit/>
          </a:bodyPr>
          <a:lstStyle/>
          <a:p>
            <a:pPr marL="0" indent="0">
              <a:buNone/>
            </a:pPr>
            <a:r>
              <a:rPr lang="fr-FR" sz="2800" b="1" u="sng" dirty="0"/>
              <a:t>Risques relatifs de décès</a:t>
            </a:r>
            <a:r>
              <a:rPr lang="fr-FR" sz="2800" b="1" dirty="0"/>
              <a:t> pour les maladies liées au tabac </a:t>
            </a:r>
            <a:r>
              <a:rPr lang="fr-FR" sz="2800" b="1" dirty="0" smtClean="0"/>
              <a:t>ajustés sur les facteurs de confusion, tirés de l’enquête américaine « Cancer Prevention </a:t>
            </a:r>
            <a:r>
              <a:rPr lang="fr-FR" sz="2800" b="1" dirty="0" err="1" smtClean="0"/>
              <a:t>Study</a:t>
            </a:r>
            <a:r>
              <a:rPr lang="fr-FR" sz="2800" b="1" dirty="0" smtClean="0"/>
              <a:t> II » </a:t>
            </a:r>
            <a:r>
              <a:rPr lang="fr-FR" sz="2800" b="1" dirty="0"/>
              <a:t>(CPS II) : cohorte de 1,2 million d’individus interviewés en 1982 et suivis </a:t>
            </a:r>
            <a:r>
              <a:rPr lang="fr-FR" sz="2800" b="1"/>
              <a:t>jusqu’en </a:t>
            </a:r>
            <a:r>
              <a:rPr lang="fr-FR" sz="2800" b="1" smtClean="0"/>
              <a:t>2006.</a:t>
            </a:r>
            <a:endParaRPr lang="fr-FR" sz="2800" b="1" dirty="0" smtClean="0"/>
          </a:p>
          <a:p>
            <a:pPr marL="0" indent="0">
              <a:buNone/>
            </a:pPr>
            <a:r>
              <a:rPr lang="fr-FR" sz="2800" b="1" dirty="0" smtClean="0">
                <a:solidFill>
                  <a:srgbClr val="3333FF"/>
                </a:solidFill>
              </a:rPr>
              <a:t>Thun </a:t>
            </a:r>
            <a:r>
              <a:rPr lang="fr-FR" sz="2800" b="1">
                <a:solidFill>
                  <a:srgbClr val="3333FF"/>
                </a:solidFill>
              </a:rPr>
              <a:t>et </a:t>
            </a:r>
            <a:r>
              <a:rPr lang="fr-FR" sz="2800" b="1" smtClean="0">
                <a:solidFill>
                  <a:srgbClr val="3333FF"/>
                </a:solidFill>
              </a:rPr>
              <a:t>al. </a:t>
            </a:r>
            <a:r>
              <a:rPr lang="fr-FR" sz="2800" b="1" dirty="0">
                <a:solidFill>
                  <a:srgbClr val="3333FF"/>
                </a:solidFill>
              </a:rPr>
              <a:t>JAMA </a:t>
            </a:r>
            <a:r>
              <a:rPr lang="fr-FR" sz="2800" b="1" dirty="0" smtClean="0">
                <a:solidFill>
                  <a:srgbClr val="3333FF"/>
                </a:solidFill>
              </a:rPr>
              <a:t>2000</a:t>
            </a:r>
          </a:p>
          <a:p>
            <a:pPr marL="0" indent="0">
              <a:buNone/>
            </a:pPr>
            <a:r>
              <a:rPr lang="fr-FR" sz="2800" b="1" dirty="0" err="1" smtClean="0">
                <a:solidFill>
                  <a:srgbClr val="3333FF"/>
                </a:solidFill>
              </a:rPr>
              <a:t>Danaei</a:t>
            </a:r>
            <a:r>
              <a:rPr lang="fr-FR" sz="2800" b="1" dirty="0" smtClean="0">
                <a:solidFill>
                  <a:srgbClr val="3333FF"/>
                </a:solidFill>
              </a:rPr>
              <a:t> </a:t>
            </a:r>
            <a:r>
              <a:rPr lang="fr-FR" sz="2800" b="1">
                <a:solidFill>
                  <a:srgbClr val="3333FF"/>
                </a:solidFill>
              </a:rPr>
              <a:t>et </a:t>
            </a:r>
            <a:r>
              <a:rPr lang="fr-FR" sz="2800" b="1" smtClean="0">
                <a:solidFill>
                  <a:srgbClr val="3333FF"/>
                </a:solidFill>
              </a:rPr>
              <a:t>al. </a:t>
            </a:r>
            <a:r>
              <a:rPr lang="fr-FR" sz="2800" b="1" dirty="0" err="1">
                <a:solidFill>
                  <a:srgbClr val="3333FF"/>
                </a:solidFill>
              </a:rPr>
              <a:t>PlosMed</a:t>
            </a:r>
            <a:r>
              <a:rPr lang="fr-FR" sz="2800" b="1" dirty="0">
                <a:solidFill>
                  <a:srgbClr val="3333FF"/>
                </a:solidFill>
              </a:rPr>
              <a:t> 2009</a:t>
            </a:r>
          </a:p>
          <a:p>
            <a:pPr marL="0" indent="0">
              <a:buNone/>
            </a:pPr>
            <a:endParaRPr lang="fr-FR" sz="2800" b="1" dirty="0" smtClean="0"/>
          </a:p>
          <a:p>
            <a:pPr marL="0" indent="0">
              <a:buNone/>
            </a:pPr>
            <a:endParaRPr lang="fr-FR" sz="2800" b="1" dirty="0" smtClean="0"/>
          </a:p>
        </p:txBody>
      </p:sp>
    </p:spTree>
    <p:extLst>
      <p:ext uri="{BB962C8B-B14F-4D97-AF65-F5344CB8AC3E}">
        <p14:creationId xmlns:p14="http://schemas.microsoft.com/office/powerpoint/2010/main" val="3037570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solidFill>
                  <a:srgbClr val="3333FF"/>
                </a:solidFill>
              </a:rPr>
              <a:t>Maladies prises en compte</a:t>
            </a:r>
            <a:endParaRPr lang="fr-FR" sz="3600" b="1" dirty="0">
              <a:solidFill>
                <a:srgbClr val="3333FF"/>
              </a:solidFill>
            </a:endParaRPr>
          </a:p>
        </p:txBody>
      </p:sp>
      <p:sp>
        <p:nvSpPr>
          <p:cNvPr id="3" name="Espace réservé du contenu 2"/>
          <p:cNvSpPr>
            <a:spLocks noGrp="1"/>
          </p:cNvSpPr>
          <p:nvPr>
            <p:ph idx="1"/>
          </p:nvPr>
        </p:nvSpPr>
        <p:spPr>
          <a:xfrm>
            <a:off x="467544" y="1412776"/>
            <a:ext cx="8229600" cy="4857403"/>
          </a:xfrm>
        </p:spPr>
        <p:txBody>
          <a:bodyPr>
            <a:normAutofit fontScale="92500" lnSpcReduction="10000"/>
          </a:bodyPr>
          <a:lstStyle/>
          <a:p>
            <a:r>
              <a:rPr lang="fr-FR" b="1" dirty="0" smtClean="0">
                <a:solidFill>
                  <a:srgbClr val="3333FF"/>
                </a:solidFill>
              </a:rPr>
              <a:t>Infection </a:t>
            </a:r>
            <a:r>
              <a:rPr lang="fr-FR" b="1" dirty="0" smtClean="0"/>
              <a:t>: tuberculose</a:t>
            </a:r>
          </a:p>
          <a:p>
            <a:r>
              <a:rPr lang="fr-FR" b="1" dirty="0" smtClean="0">
                <a:solidFill>
                  <a:srgbClr val="3333FF"/>
                </a:solidFill>
              </a:rPr>
              <a:t>Cancers </a:t>
            </a:r>
            <a:r>
              <a:rPr lang="fr-FR" b="1" dirty="0" smtClean="0"/>
              <a:t>: bouche, pharynx, œsophage et larynx; estomac, foie, pancréas, poumon, col de l’utérus, rein, vessie, leucémie</a:t>
            </a:r>
          </a:p>
          <a:p>
            <a:r>
              <a:rPr lang="fr-FR" b="1" dirty="0" smtClean="0">
                <a:solidFill>
                  <a:srgbClr val="3333FF"/>
                </a:solidFill>
              </a:rPr>
              <a:t>Maladies cardiovasculaires</a:t>
            </a:r>
            <a:r>
              <a:rPr lang="fr-FR" b="1" dirty="0" smtClean="0"/>
              <a:t>:  Maladies ischémiques, cérébrovasculaires, hypertensives</a:t>
            </a:r>
          </a:p>
          <a:p>
            <a:r>
              <a:rPr lang="fr-FR" b="1" dirty="0" smtClean="0">
                <a:solidFill>
                  <a:srgbClr val="3333FF"/>
                </a:solidFill>
              </a:rPr>
              <a:t>Maladies respiratoires</a:t>
            </a:r>
            <a:r>
              <a:rPr lang="fr-FR" b="1" dirty="0" smtClean="0"/>
              <a:t>: grippe, pneumonie, Broncho </a:t>
            </a:r>
            <a:r>
              <a:rPr lang="fr-FR" b="1" dirty="0"/>
              <a:t>pneumopathie chronique  obstructive, </a:t>
            </a:r>
            <a:r>
              <a:rPr lang="fr-FR" b="1" dirty="0" smtClean="0"/>
              <a:t>maladies aiguë des voies respiratoires inférieures</a:t>
            </a:r>
            <a:endParaRPr lang="fr-FR" b="1" dirty="0"/>
          </a:p>
        </p:txBody>
      </p:sp>
    </p:spTree>
    <p:extLst>
      <p:ext uri="{BB962C8B-B14F-4D97-AF65-F5344CB8AC3E}">
        <p14:creationId xmlns:p14="http://schemas.microsoft.com/office/powerpoint/2010/main" val="920050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957259302"/>
              </p:ext>
            </p:extLst>
          </p:nvPr>
        </p:nvGraphicFramePr>
        <p:xfrm>
          <a:off x="132013" y="837645"/>
          <a:ext cx="8688459" cy="5272420"/>
        </p:xfrm>
        <a:graphic>
          <a:graphicData uri="http://schemas.openxmlformats.org/drawingml/2006/table">
            <a:tbl>
              <a:tblPr firstRow="1" firstCol="1" bandRow="1" bandCol="1"/>
              <a:tblGrid>
                <a:gridCol w="4295971"/>
                <a:gridCol w="2016224"/>
                <a:gridCol w="1152128"/>
                <a:gridCol w="1224136"/>
              </a:tblGrid>
              <a:tr h="616068">
                <a:tc rowSpan="2">
                  <a:txBody>
                    <a:bodyPr/>
                    <a:lstStyle/>
                    <a:p>
                      <a:pPr>
                        <a:spcAft>
                          <a:spcPts val="0"/>
                        </a:spcAft>
                      </a:pPr>
                      <a:r>
                        <a:rPr lang="fr-FR" sz="2000" b="1" noProof="0" dirty="0" smtClean="0">
                          <a:solidFill>
                            <a:srgbClr val="3333FF"/>
                          </a:solidFill>
                          <a:effectLst/>
                          <a:latin typeface="+mn-lt"/>
                          <a:ea typeface="Times New Roman"/>
                        </a:rPr>
                        <a:t>Maladies</a:t>
                      </a:r>
                      <a:endParaRPr lang="fr-FR" sz="2000" b="1" noProof="0" dirty="0">
                        <a:solidFill>
                          <a:srgbClr val="3333FF"/>
                        </a:solidFill>
                        <a:effectLst/>
                        <a:latin typeface="+mn-lt"/>
                        <a:ea typeface="Times New Roman"/>
                      </a:endParaRPr>
                    </a:p>
                  </a:txBody>
                  <a:tcPr marL="28242" marR="28242"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fr-FR" sz="2000" b="1" noProof="0" dirty="0" smtClean="0">
                          <a:effectLst/>
                          <a:latin typeface="+mn-lt"/>
                          <a:ea typeface="Times New Roman"/>
                        </a:rPr>
                        <a:t>Classification internationale des maladies</a:t>
                      </a:r>
                      <a:endParaRPr lang="fr-FR" sz="2000" b="1" noProof="0" dirty="0">
                        <a:effectLst/>
                        <a:latin typeface="+mn-lt"/>
                        <a:ea typeface="Times New Roman"/>
                      </a:endParaRPr>
                    </a:p>
                  </a:txBody>
                  <a:tcPr marL="28242" marR="28242"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fr-FR" sz="2000" b="1" noProof="0" smtClean="0">
                          <a:effectLst/>
                          <a:latin typeface="+mn-lt"/>
                          <a:ea typeface="Times New Roman"/>
                          <a:cs typeface="Times New Roman"/>
                        </a:rPr>
                        <a:t>Risques</a:t>
                      </a:r>
                      <a:r>
                        <a:rPr lang="fr-FR" sz="2000" b="1" baseline="0" noProof="0" smtClean="0">
                          <a:effectLst/>
                          <a:latin typeface="+mn-lt"/>
                          <a:ea typeface="Times New Roman"/>
                          <a:cs typeface="Times New Roman"/>
                        </a:rPr>
                        <a:t> relatifs de décès  fumeurs/non-fumeurs</a:t>
                      </a:r>
                      <a:endParaRPr lang="fr-FR" sz="2000" b="1" noProof="0">
                        <a:effectLst/>
                        <a:latin typeface="+mn-lt"/>
                        <a:ea typeface="Times New Roman"/>
                      </a:endParaRPr>
                    </a:p>
                  </a:txBody>
                  <a:tcPr marL="28242" marR="282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308803">
                <a:tc vMerge="1">
                  <a:txBody>
                    <a:bodyPr/>
                    <a:lstStyle/>
                    <a:p>
                      <a:endParaRPr lang="fr-FR"/>
                    </a:p>
                  </a:txBody>
                  <a:tcPr/>
                </a:tc>
                <a:tc vMerge="1">
                  <a:txBody>
                    <a:bodyPr/>
                    <a:lstStyle/>
                    <a:p>
                      <a:endParaRPr lang="fr-FR"/>
                    </a:p>
                  </a:txBody>
                  <a:tcPr/>
                </a:tc>
                <a:tc>
                  <a:txBody>
                    <a:bodyPr/>
                    <a:lstStyle/>
                    <a:p>
                      <a:pPr algn="ctr">
                        <a:spcAft>
                          <a:spcPts val="0"/>
                        </a:spcAft>
                      </a:pPr>
                      <a:r>
                        <a:rPr lang="fr-FR" sz="2000" b="1" noProof="0" dirty="0" smtClean="0">
                          <a:effectLst/>
                          <a:latin typeface="+mn-lt"/>
                          <a:ea typeface="Times New Roman"/>
                        </a:rPr>
                        <a:t>Hommes</a:t>
                      </a:r>
                      <a:endParaRPr lang="fr-FR" sz="2000" b="1" noProof="0" dirty="0">
                        <a:effectLst/>
                        <a:latin typeface="+mn-lt"/>
                        <a:ea typeface="Times New Roman"/>
                      </a:endParaRPr>
                    </a:p>
                  </a:txBody>
                  <a:tcPr marL="28242" marR="28242" marT="0" marB="0">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2000" b="1" noProof="0" dirty="0" smtClean="0">
                          <a:effectLst/>
                          <a:latin typeface="+mn-lt"/>
                          <a:ea typeface="Times New Roman"/>
                        </a:rPr>
                        <a:t>Femmes</a:t>
                      </a:r>
                      <a:endParaRPr lang="fr-FR" sz="2000" b="1" noProof="0" dirty="0">
                        <a:effectLst/>
                        <a:latin typeface="+mn-lt"/>
                        <a:ea typeface="Times New Roman"/>
                      </a:endParaRPr>
                    </a:p>
                  </a:txBody>
                  <a:tcPr marL="28242" marR="28242" marT="0" marB="0">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8034">
                <a:tc>
                  <a:txBody>
                    <a:bodyPr/>
                    <a:lstStyle/>
                    <a:p>
                      <a:pPr>
                        <a:spcAft>
                          <a:spcPts val="0"/>
                        </a:spcAft>
                      </a:pPr>
                      <a:r>
                        <a:rPr lang="fr-FR" sz="2000" b="1" noProof="0" dirty="0" smtClean="0">
                          <a:solidFill>
                            <a:srgbClr val="3333FF"/>
                          </a:solidFill>
                          <a:effectLst/>
                          <a:latin typeface="+mn-lt"/>
                          <a:ea typeface="Times New Roman"/>
                        </a:rPr>
                        <a:t>Infection</a:t>
                      </a:r>
                      <a:endParaRPr lang="fr-FR" sz="2000" b="1" noProof="0" dirty="0">
                        <a:solidFill>
                          <a:srgbClr val="3333FF"/>
                        </a:solidFill>
                        <a:effectLst/>
                        <a:latin typeface="+mn-lt"/>
                        <a:ea typeface="Times New Roman"/>
                      </a:endParaRPr>
                    </a:p>
                  </a:txBody>
                  <a:tcPr marL="28242" marR="28242"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spcAft>
                          <a:spcPts val="0"/>
                        </a:spcAft>
                      </a:pPr>
                      <a:r>
                        <a:rPr lang="fr-FR" sz="2000" b="1" noProof="0" smtClean="0">
                          <a:effectLst/>
                          <a:latin typeface="+mn-lt"/>
                          <a:ea typeface="Times New Roman"/>
                        </a:rPr>
                        <a:t> </a:t>
                      </a:r>
                      <a:endParaRPr lang="fr-FR" sz="2000" b="1" noProof="0">
                        <a:effectLst/>
                        <a:latin typeface="+mn-lt"/>
                        <a:ea typeface="Times New Roman"/>
                      </a:endParaRPr>
                    </a:p>
                  </a:txBody>
                  <a:tcPr marL="28242" marR="28242"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spcAft>
                          <a:spcPts val="0"/>
                        </a:spcAft>
                      </a:pPr>
                      <a:r>
                        <a:rPr lang="fr-FR" sz="2000" b="1" noProof="0" dirty="0" smtClean="0">
                          <a:effectLst/>
                          <a:latin typeface="+mn-lt"/>
                          <a:ea typeface="Times New Roman"/>
                        </a:rPr>
                        <a:t> </a:t>
                      </a:r>
                      <a:endParaRPr lang="fr-FR" sz="2000" b="1" noProof="0" dirty="0">
                        <a:effectLst/>
                        <a:latin typeface="+mn-lt"/>
                        <a:ea typeface="Times New Roman"/>
                      </a:endParaRPr>
                    </a:p>
                  </a:txBody>
                  <a:tcPr marL="28242" marR="28242"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algn="ctr">
                        <a:spcAft>
                          <a:spcPts val="0"/>
                        </a:spcAft>
                      </a:pPr>
                      <a:r>
                        <a:rPr lang="fr-FR" sz="2000" b="1" noProof="0" dirty="0" smtClean="0">
                          <a:effectLst/>
                          <a:latin typeface="+mn-lt"/>
                          <a:ea typeface="Times New Roman"/>
                        </a:rPr>
                        <a:t> </a:t>
                      </a:r>
                      <a:endParaRPr lang="fr-FR" sz="2000" b="1" noProof="0" dirty="0">
                        <a:effectLst/>
                        <a:latin typeface="+mn-lt"/>
                        <a:ea typeface="Times New Roman"/>
                      </a:endParaRPr>
                    </a:p>
                  </a:txBody>
                  <a:tcPr marL="28242" marR="28242" marT="0" marB="0">
                    <a:lnL>
                      <a:noFill/>
                    </a:lnL>
                    <a:lnR>
                      <a:noFill/>
                    </a:lnR>
                    <a:lnT w="12700" cap="flat" cmpd="sng" algn="ctr">
                      <a:solidFill>
                        <a:schemeClr val="tx1"/>
                      </a:solidFill>
                      <a:prstDash val="solid"/>
                      <a:round/>
                      <a:headEnd type="none" w="med" len="med"/>
                      <a:tailEnd type="none" w="med" len="med"/>
                    </a:lnT>
                    <a:lnB>
                      <a:noFill/>
                    </a:lnB>
                  </a:tcPr>
                </a:tc>
              </a:tr>
              <a:tr h="308034">
                <a:tc>
                  <a:txBody>
                    <a:bodyPr/>
                    <a:lstStyle/>
                    <a:p>
                      <a:pPr marL="90170">
                        <a:spcAft>
                          <a:spcPts val="0"/>
                        </a:spcAft>
                      </a:pPr>
                      <a:r>
                        <a:rPr lang="fr-FR" sz="2000" b="1" noProof="0" dirty="0" smtClean="0">
                          <a:effectLst/>
                          <a:latin typeface="+mn-lt"/>
                          <a:ea typeface="Times New Roman"/>
                        </a:rPr>
                        <a:t>Tuberculose</a:t>
                      </a:r>
                      <a:endParaRPr lang="fr-FR" sz="2000" b="1" noProof="0" dirty="0">
                        <a:effectLst/>
                        <a:latin typeface="+mn-lt"/>
                        <a:ea typeface="Times New Roman"/>
                      </a:endParaRPr>
                    </a:p>
                  </a:txBody>
                  <a:tcPr marL="28242" marR="28242"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2000" b="1" noProof="0" dirty="0" smtClean="0">
                          <a:effectLst/>
                          <a:latin typeface="+mn-lt"/>
                          <a:ea typeface="Times New Roman"/>
                        </a:rPr>
                        <a:t>A15-A19, B90</a:t>
                      </a:r>
                      <a:endParaRPr lang="fr-FR" sz="2000" b="1" noProof="0" dirty="0">
                        <a:effectLst/>
                        <a:latin typeface="+mn-lt"/>
                        <a:ea typeface="Times New Roman"/>
                      </a:endParaRPr>
                    </a:p>
                  </a:txBody>
                  <a:tcPr marL="28242" marR="28242"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2000" b="1" noProof="0" dirty="0" smtClean="0">
                          <a:effectLst/>
                          <a:latin typeface="+mn-lt"/>
                          <a:ea typeface="Times New Roman"/>
                        </a:rPr>
                        <a:t>1,62</a:t>
                      </a:r>
                      <a:endParaRPr lang="fr-FR" sz="2000" b="1" noProof="0" dirty="0">
                        <a:effectLst/>
                        <a:latin typeface="+mn-lt"/>
                        <a:ea typeface="Times New Roman"/>
                      </a:endParaRPr>
                    </a:p>
                  </a:txBody>
                  <a:tcPr marL="28242" marR="28242"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2000" b="1" noProof="0" dirty="0" smtClean="0">
                          <a:effectLst/>
                          <a:latin typeface="+mn-lt"/>
                          <a:ea typeface="Times New Roman"/>
                        </a:rPr>
                        <a:t>1,62</a:t>
                      </a:r>
                      <a:endParaRPr lang="fr-FR" sz="2000" b="1" noProof="0" dirty="0">
                        <a:effectLst/>
                        <a:latin typeface="+mn-lt"/>
                        <a:ea typeface="Times New Roman"/>
                      </a:endParaRPr>
                    </a:p>
                  </a:txBody>
                  <a:tcPr marL="28242" marR="28242" marT="0" marB="0">
                    <a:lnL>
                      <a:noFill/>
                    </a:lnL>
                    <a:lnR>
                      <a:noFill/>
                    </a:lnR>
                    <a:lnT>
                      <a:noFill/>
                    </a:lnT>
                    <a:lnB w="12700" cap="flat" cmpd="sng" algn="ctr">
                      <a:solidFill>
                        <a:schemeClr val="tx1"/>
                      </a:solidFill>
                      <a:prstDash val="solid"/>
                      <a:round/>
                      <a:headEnd type="none" w="med" len="med"/>
                      <a:tailEnd type="none" w="med" len="med"/>
                    </a:lnB>
                  </a:tcPr>
                </a:tc>
              </a:tr>
              <a:tr h="308034">
                <a:tc>
                  <a:txBody>
                    <a:bodyPr/>
                    <a:lstStyle/>
                    <a:p>
                      <a:pPr>
                        <a:spcAft>
                          <a:spcPts val="0"/>
                        </a:spcAft>
                      </a:pPr>
                      <a:r>
                        <a:rPr lang="fr-FR" sz="2000" b="1" noProof="0" dirty="0" smtClean="0">
                          <a:solidFill>
                            <a:srgbClr val="3333FF"/>
                          </a:solidFill>
                          <a:effectLst/>
                          <a:latin typeface="+mn-lt"/>
                          <a:ea typeface="Times New Roman"/>
                        </a:rPr>
                        <a:t>Cancers</a:t>
                      </a:r>
                      <a:endParaRPr lang="fr-FR" sz="2000" b="1" noProof="0" dirty="0">
                        <a:solidFill>
                          <a:srgbClr val="3333FF"/>
                        </a:solidFill>
                        <a:effectLst/>
                        <a:latin typeface="+mn-lt"/>
                        <a:ea typeface="Times New Roman"/>
                      </a:endParaRPr>
                    </a:p>
                  </a:txBody>
                  <a:tcPr marL="28242" marR="28242"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spcAft>
                          <a:spcPts val="0"/>
                        </a:spcAft>
                      </a:pPr>
                      <a:r>
                        <a:rPr lang="fr-FR" sz="2000" b="1" noProof="0" smtClean="0">
                          <a:effectLst/>
                          <a:latin typeface="+mn-lt"/>
                          <a:ea typeface="Times New Roman"/>
                        </a:rPr>
                        <a:t> </a:t>
                      </a:r>
                      <a:endParaRPr lang="fr-FR" sz="2000" b="1" noProof="0">
                        <a:effectLst/>
                        <a:latin typeface="+mn-lt"/>
                        <a:ea typeface="Times New Roman"/>
                      </a:endParaRPr>
                    </a:p>
                  </a:txBody>
                  <a:tcPr marL="28242" marR="28242"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spcAft>
                          <a:spcPts val="0"/>
                        </a:spcAft>
                      </a:pPr>
                      <a:r>
                        <a:rPr lang="fr-FR" sz="2000" b="1" noProof="0" dirty="0" smtClean="0">
                          <a:effectLst/>
                          <a:latin typeface="+mn-lt"/>
                          <a:ea typeface="Times New Roman"/>
                        </a:rPr>
                        <a:t> </a:t>
                      </a:r>
                      <a:endParaRPr lang="fr-FR" sz="2000" b="1" noProof="0" dirty="0">
                        <a:effectLst/>
                        <a:latin typeface="+mn-lt"/>
                        <a:ea typeface="Times New Roman"/>
                      </a:endParaRPr>
                    </a:p>
                  </a:txBody>
                  <a:tcPr marL="28242" marR="28242" marT="0"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spcAft>
                          <a:spcPts val="0"/>
                        </a:spcAft>
                      </a:pPr>
                      <a:r>
                        <a:rPr lang="fr-FR" sz="2000" b="1" noProof="0" dirty="0" smtClean="0">
                          <a:effectLst/>
                          <a:latin typeface="+mn-lt"/>
                          <a:ea typeface="Times New Roman"/>
                        </a:rPr>
                        <a:t> </a:t>
                      </a:r>
                      <a:endParaRPr lang="fr-FR" sz="2000" b="1" noProof="0" dirty="0">
                        <a:effectLst/>
                        <a:latin typeface="+mn-lt"/>
                        <a:ea typeface="Times New Roman"/>
                      </a:endParaRPr>
                    </a:p>
                  </a:txBody>
                  <a:tcPr marL="28242" marR="28242" marT="0" marB="0">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352809">
                <a:tc>
                  <a:txBody>
                    <a:bodyPr/>
                    <a:lstStyle/>
                    <a:p>
                      <a:pPr marL="90170" algn="l">
                        <a:spcAft>
                          <a:spcPts val="0"/>
                        </a:spcAft>
                      </a:pPr>
                      <a:r>
                        <a:rPr lang="fr-FR" sz="2000" b="1" kern="1200" noProof="0" dirty="0" smtClean="0">
                          <a:solidFill>
                            <a:schemeClr val="tx1"/>
                          </a:solidFill>
                          <a:effectLst/>
                          <a:latin typeface="+mn-lt"/>
                          <a:ea typeface="+mn-ea"/>
                          <a:cs typeface="+mn-cs"/>
                        </a:rPr>
                        <a:t>Bouche et pharynx, œsophage, larynx</a:t>
                      </a:r>
                      <a:endParaRPr lang="fr-FR" sz="2000" b="1" noProof="0" dirty="0">
                        <a:effectLst/>
                        <a:latin typeface="+mn-lt"/>
                        <a:ea typeface="Times New Roman"/>
                      </a:endParaRPr>
                    </a:p>
                  </a:txBody>
                  <a:tcPr marL="28242" marR="28242" marT="0" marB="0" anchor="ctr">
                    <a:lnL>
                      <a:noFill/>
                    </a:lnL>
                    <a:lnR>
                      <a:noFill/>
                    </a:lnR>
                    <a:lnT>
                      <a:noFill/>
                    </a:lnT>
                    <a:lnB>
                      <a:noFill/>
                    </a:lnB>
                    <a:lnTlToBr w="12700" cmpd="sng">
                      <a:noFill/>
                      <a:prstDash val="solid"/>
                    </a:lnTlToBr>
                    <a:lnBlToTr w="12700" cmpd="sng">
                      <a:noFill/>
                      <a:prstDash val="solid"/>
                    </a:lnBlToTr>
                  </a:tcPr>
                </a:tc>
                <a:tc>
                  <a:txBody>
                    <a:bodyPr/>
                    <a:lstStyle/>
                    <a:p>
                      <a:pPr algn="ctr">
                        <a:spcAft>
                          <a:spcPts val="0"/>
                        </a:spcAft>
                      </a:pPr>
                      <a:r>
                        <a:rPr lang="fr-FR" sz="2000" b="1" noProof="0" dirty="0" smtClean="0">
                          <a:effectLst/>
                          <a:latin typeface="+mn-lt"/>
                          <a:ea typeface="Times New Roman"/>
                        </a:rPr>
                        <a:t>C00-C14, C15, C32</a:t>
                      </a:r>
                      <a:endParaRPr lang="fr-FR" sz="2000" b="1" noProof="0" dirty="0">
                        <a:effectLst/>
                        <a:latin typeface="+mn-lt"/>
                        <a:ea typeface="Times New Roman"/>
                      </a:endParaRPr>
                    </a:p>
                  </a:txBody>
                  <a:tcPr marL="28242" marR="28242" marT="0" marB="0" anchor="ctr">
                    <a:lnL>
                      <a:noFill/>
                    </a:lnL>
                    <a:lnR>
                      <a:noFill/>
                    </a:lnR>
                    <a:lnT>
                      <a:noFill/>
                    </a:lnT>
                    <a:lnB>
                      <a:noFill/>
                    </a:lnB>
                    <a:lnTlToBr w="12700" cmpd="sng">
                      <a:noFill/>
                      <a:prstDash val="solid"/>
                    </a:lnTlToBr>
                    <a:lnBlToTr w="12700" cmpd="sng">
                      <a:noFill/>
                      <a:prstDash val="solid"/>
                    </a:lnBlToTr>
                  </a:tcPr>
                </a:tc>
                <a:tc>
                  <a:txBody>
                    <a:bodyPr/>
                    <a:lstStyle/>
                    <a:p>
                      <a:pPr algn="ctr">
                        <a:spcAft>
                          <a:spcPts val="0"/>
                        </a:spcAft>
                      </a:pPr>
                      <a:r>
                        <a:rPr lang="fr-FR" sz="2000" b="1" noProof="0" dirty="0" smtClean="0">
                          <a:effectLst/>
                          <a:latin typeface="+mn-lt"/>
                          <a:ea typeface="Times New Roman"/>
                        </a:rPr>
                        <a:t>8,1</a:t>
                      </a:r>
                      <a:endParaRPr lang="fr-FR" sz="2000" b="1" noProof="0" dirty="0">
                        <a:effectLst/>
                        <a:latin typeface="+mn-lt"/>
                        <a:ea typeface="Times New Roman"/>
                      </a:endParaRPr>
                    </a:p>
                  </a:txBody>
                  <a:tcPr marL="28242" marR="28242" marT="0" marB="0" anchor="ctr">
                    <a:lnL>
                      <a:noFill/>
                    </a:lnL>
                    <a:lnR>
                      <a:noFill/>
                    </a:lnR>
                    <a:lnT>
                      <a:noFill/>
                    </a:lnT>
                    <a:lnB>
                      <a:noFill/>
                    </a:lnB>
                    <a:lnTlToBr w="12700" cmpd="sng">
                      <a:noFill/>
                      <a:prstDash val="solid"/>
                    </a:lnTlToBr>
                    <a:lnBlToTr w="12700" cmpd="sng">
                      <a:noFill/>
                      <a:prstDash val="solid"/>
                    </a:lnBlToTr>
                  </a:tcPr>
                </a:tc>
                <a:tc>
                  <a:txBody>
                    <a:bodyPr/>
                    <a:lstStyle/>
                    <a:p>
                      <a:pPr algn="ctr">
                        <a:spcAft>
                          <a:spcPts val="0"/>
                        </a:spcAft>
                      </a:pPr>
                      <a:r>
                        <a:rPr lang="fr-FR" sz="2000" b="1" noProof="0" dirty="0" smtClean="0">
                          <a:effectLst/>
                          <a:latin typeface="+mn-lt"/>
                          <a:ea typeface="Times New Roman"/>
                        </a:rPr>
                        <a:t>6</a:t>
                      </a:r>
                      <a:endParaRPr lang="fr-FR" sz="2000" b="1" noProof="0" dirty="0">
                        <a:effectLst/>
                        <a:latin typeface="+mn-lt"/>
                        <a:ea typeface="Times New Roman"/>
                      </a:endParaRPr>
                    </a:p>
                  </a:txBody>
                  <a:tcPr marL="28242" marR="28242" marT="0" marB="0" anchor="ctr">
                    <a:lnL>
                      <a:noFill/>
                    </a:lnL>
                    <a:lnR>
                      <a:noFill/>
                    </a:lnR>
                    <a:lnT>
                      <a:noFill/>
                    </a:lnT>
                    <a:lnB>
                      <a:noFill/>
                    </a:lnB>
                    <a:lnTlToBr w="12700" cmpd="sng">
                      <a:noFill/>
                      <a:prstDash val="solid"/>
                    </a:lnTlToBr>
                    <a:lnBlToTr w="12700" cmpd="sng">
                      <a:noFill/>
                      <a:prstDash val="solid"/>
                    </a:lnBlToTr>
                  </a:tcPr>
                </a:tc>
              </a:tr>
              <a:tr h="308034">
                <a:tc>
                  <a:txBody>
                    <a:bodyPr/>
                    <a:lstStyle/>
                    <a:p>
                      <a:pPr marL="90170" algn="l">
                        <a:spcAft>
                          <a:spcPts val="0"/>
                        </a:spcAft>
                      </a:pPr>
                      <a:r>
                        <a:rPr lang="fr-FR" sz="2000" b="1" kern="1200" noProof="0" smtClean="0">
                          <a:solidFill>
                            <a:schemeClr val="tx1"/>
                          </a:solidFill>
                          <a:effectLst/>
                          <a:latin typeface="+mn-lt"/>
                          <a:ea typeface="+mn-ea"/>
                          <a:cs typeface="+mn-cs"/>
                        </a:rPr>
                        <a:t>Estomac</a:t>
                      </a:r>
                      <a:endParaRPr lang="fr-FR" sz="2000" b="1" noProof="0">
                        <a:effectLst/>
                        <a:latin typeface="+mn-lt"/>
                        <a:ea typeface="Times New Roman"/>
                      </a:endParaRPr>
                    </a:p>
                  </a:txBody>
                  <a:tcPr marL="28242" marR="28242" marT="0" marB="0" anchor="ctr">
                    <a:lnL>
                      <a:noFill/>
                    </a:lnL>
                    <a:lnR>
                      <a:noFill/>
                    </a:lnR>
                    <a:lnT>
                      <a:noFill/>
                    </a:lnT>
                    <a:lnB>
                      <a:noFill/>
                    </a:lnB>
                  </a:tcPr>
                </a:tc>
                <a:tc>
                  <a:txBody>
                    <a:bodyPr/>
                    <a:lstStyle/>
                    <a:p>
                      <a:pPr algn="ctr">
                        <a:spcAft>
                          <a:spcPts val="0"/>
                        </a:spcAft>
                      </a:pPr>
                      <a:r>
                        <a:rPr lang="fr-FR" sz="2000" b="1" noProof="0" smtClean="0">
                          <a:effectLst/>
                          <a:latin typeface="+mn-lt"/>
                          <a:ea typeface="Times New Roman"/>
                        </a:rPr>
                        <a:t>C16</a:t>
                      </a:r>
                      <a:endParaRPr lang="fr-FR" sz="2000" b="1" noProof="0">
                        <a:effectLst/>
                        <a:latin typeface="+mn-lt"/>
                        <a:ea typeface="Times New Roman"/>
                      </a:endParaRPr>
                    </a:p>
                  </a:txBody>
                  <a:tcPr marL="28242" marR="28242" marT="0" marB="0" anchor="ctr">
                    <a:lnL>
                      <a:noFill/>
                    </a:lnL>
                    <a:lnR>
                      <a:noFill/>
                    </a:lnR>
                    <a:lnT>
                      <a:noFill/>
                    </a:lnT>
                    <a:lnB>
                      <a:noFill/>
                    </a:lnB>
                  </a:tcPr>
                </a:tc>
                <a:tc>
                  <a:txBody>
                    <a:bodyPr/>
                    <a:lstStyle/>
                    <a:p>
                      <a:pPr algn="ctr">
                        <a:spcAft>
                          <a:spcPts val="0"/>
                        </a:spcAft>
                      </a:pPr>
                      <a:r>
                        <a:rPr lang="fr-FR" sz="2000" b="1" noProof="0" smtClean="0">
                          <a:effectLst/>
                          <a:latin typeface="+mn-lt"/>
                          <a:ea typeface="Times New Roman"/>
                        </a:rPr>
                        <a:t>2,16</a:t>
                      </a:r>
                      <a:endParaRPr lang="fr-FR" sz="2000" b="1" noProof="0">
                        <a:effectLst/>
                        <a:latin typeface="+mn-lt"/>
                        <a:ea typeface="Times New Roman"/>
                      </a:endParaRPr>
                    </a:p>
                  </a:txBody>
                  <a:tcPr marL="28242" marR="28242" marT="0" marB="0" anchor="ctr">
                    <a:lnL>
                      <a:noFill/>
                    </a:lnL>
                    <a:lnR>
                      <a:noFill/>
                    </a:lnR>
                    <a:lnT>
                      <a:noFill/>
                    </a:lnT>
                    <a:lnB>
                      <a:noFill/>
                    </a:lnB>
                  </a:tcPr>
                </a:tc>
                <a:tc>
                  <a:txBody>
                    <a:bodyPr/>
                    <a:lstStyle/>
                    <a:p>
                      <a:pPr algn="ctr">
                        <a:spcAft>
                          <a:spcPts val="0"/>
                        </a:spcAft>
                      </a:pPr>
                      <a:r>
                        <a:rPr lang="fr-FR" sz="2000" b="1" noProof="0" dirty="0" smtClean="0">
                          <a:effectLst/>
                          <a:latin typeface="+mn-lt"/>
                          <a:ea typeface="Times New Roman"/>
                        </a:rPr>
                        <a:t>1,49</a:t>
                      </a:r>
                      <a:endParaRPr lang="fr-FR" sz="2000" b="1" noProof="0" dirty="0">
                        <a:effectLst/>
                        <a:latin typeface="+mn-lt"/>
                        <a:ea typeface="Times New Roman"/>
                      </a:endParaRPr>
                    </a:p>
                  </a:txBody>
                  <a:tcPr marL="28242" marR="28242" marT="0" marB="0" anchor="ctr">
                    <a:lnL>
                      <a:noFill/>
                    </a:lnL>
                    <a:lnR>
                      <a:noFill/>
                    </a:lnR>
                    <a:lnT>
                      <a:noFill/>
                    </a:lnT>
                    <a:lnB>
                      <a:noFill/>
                    </a:lnB>
                  </a:tcPr>
                </a:tc>
              </a:tr>
              <a:tr h="308034">
                <a:tc>
                  <a:txBody>
                    <a:bodyPr/>
                    <a:lstStyle/>
                    <a:p>
                      <a:pPr marL="90170" algn="l">
                        <a:spcAft>
                          <a:spcPts val="0"/>
                        </a:spcAft>
                      </a:pPr>
                      <a:r>
                        <a:rPr lang="fr-FR" sz="2000" b="1" kern="1200" noProof="0" smtClean="0">
                          <a:solidFill>
                            <a:schemeClr val="tx1"/>
                          </a:solidFill>
                          <a:effectLst/>
                          <a:latin typeface="+mn-lt"/>
                          <a:ea typeface="+mn-ea"/>
                          <a:cs typeface="+mn-cs"/>
                        </a:rPr>
                        <a:t>Foie</a:t>
                      </a:r>
                      <a:endParaRPr lang="fr-FR" sz="2000" b="1" noProof="0">
                        <a:effectLst/>
                        <a:latin typeface="+mn-lt"/>
                        <a:ea typeface="Times New Roman"/>
                      </a:endParaRPr>
                    </a:p>
                  </a:txBody>
                  <a:tcPr marL="28242" marR="28242" marT="0" marB="0" anchor="ctr">
                    <a:lnL>
                      <a:noFill/>
                    </a:lnL>
                    <a:lnR>
                      <a:noFill/>
                    </a:lnR>
                    <a:lnT>
                      <a:noFill/>
                    </a:lnT>
                    <a:lnB>
                      <a:noFill/>
                    </a:lnB>
                  </a:tcPr>
                </a:tc>
                <a:tc>
                  <a:txBody>
                    <a:bodyPr/>
                    <a:lstStyle/>
                    <a:p>
                      <a:pPr algn="ctr">
                        <a:spcAft>
                          <a:spcPts val="0"/>
                        </a:spcAft>
                      </a:pPr>
                      <a:r>
                        <a:rPr lang="fr-FR" sz="2000" b="1" noProof="0" smtClean="0">
                          <a:effectLst/>
                          <a:latin typeface="+mn-lt"/>
                          <a:ea typeface="Times New Roman"/>
                        </a:rPr>
                        <a:t>C22</a:t>
                      </a:r>
                      <a:endParaRPr lang="fr-FR" sz="2000" b="1" noProof="0">
                        <a:effectLst/>
                        <a:latin typeface="+mn-lt"/>
                        <a:ea typeface="Times New Roman"/>
                      </a:endParaRPr>
                    </a:p>
                  </a:txBody>
                  <a:tcPr marL="28242" marR="28242" marT="0" marB="0" anchor="ctr">
                    <a:lnL>
                      <a:noFill/>
                    </a:lnL>
                    <a:lnR>
                      <a:noFill/>
                    </a:lnR>
                    <a:lnT>
                      <a:noFill/>
                    </a:lnT>
                    <a:lnB>
                      <a:noFill/>
                    </a:lnB>
                  </a:tcPr>
                </a:tc>
                <a:tc>
                  <a:txBody>
                    <a:bodyPr/>
                    <a:lstStyle/>
                    <a:p>
                      <a:pPr algn="ctr">
                        <a:spcAft>
                          <a:spcPts val="0"/>
                        </a:spcAft>
                      </a:pPr>
                      <a:r>
                        <a:rPr lang="fr-FR" sz="2000" b="1" noProof="0" smtClean="0">
                          <a:effectLst/>
                          <a:latin typeface="+mn-lt"/>
                          <a:ea typeface="Times New Roman"/>
                        </a:rPr>
                        <a:t>2,33</a:t>
                      </a:r>
                      <a:endParaRPr lang="fr-FR" sz="2000" b="1" noProof="0">
                        <a:effectLst/>
                        <a:latin typeface="+mn-lt"/>
                        <a:ea typeface="Times New Roman"/>
                      </a:endParaRPr>
                    </a:p>
                  </a:txBody>
                  <a:tcPr marL="28242" marR="28242" marT="0" marB="0" anchor="ctr">
                    <a:lnL>
                      <a:noFill/>
                    </a:lnL>
                    <a:lnR>
                      <a:noFill/>
                    </a:lnR>
                    <a:lnT>
                      <a:noFill/>
                    </a:lnT>
                    <a:lnB>
                      <a:noFill/>
                    </a:lnB>
                  </a:tcPr>
                </a:tc>
                <a:tc>
                  <a:txBody>
                    <a:bodyPr/>
                    <a:lstStyle/>
                    <a:p>
                      <a:pPr algn="ctr">
                        <a:spcAft>
                          <a:spcPts val="0"/>
                        </a:spcAft>
                      </a:pPr>
                      <a:r>
                        <a:rPr lang="fr-FR" sz="2000" b="1" noProof="0" dirty="0" smtClean="0">
                          <a:effectLst/>
                          <a:latin typeface="+mn-lt"/>
                          <a:ea typeface="Times New Roman"/>
                        </a:rPr>
                        <a:t>1,5</a:t>
                      </a:r>
                      <a:endParaRPr lang="fr-FR" sz="2000" b="1" noProof="0" dirty="0">
                        <a:effectLst/>
                        <a:latin typeface="+mn-lt"/>
                        <a:ea typeface="Times New Roman"/>
                      </a:endParaRPr>
                    </a:p>
                  </a:txBody>
                  <a:tcPr marL="28242" marR="28242" marT="0" marB="0" anchor="ctr">
                    <a:lnL>
                      <a:noFill/>
                    </a:lnL>
                    <a:lnR>
                      <a:noFill/>
                    </a:lnR>
                    <a:lnT>
                      <a:noFill/>
                    </a:lnT>
                    <a:lnB>
                      <a:noFill/>
                    </a:lnB>
                  </a:tcPr>
                </a:tc>
              </a:tr>
              <a:tr h="308034">
                <a:tc>
                  <a:txBody>
                    <a:bodyPr/>
                    <a:lstStyle/>
                    <a:p>
                      <a:pPr marL="90170" algn="l">
                        <a:spcAft>
                          <a:spcPts val="0"/>
                        </a:spcAft>
                      </a:pPr>
                      <a:r>
                        <a:rPr lang="fr-FR" sz="2000" b="1" noProof="0" smtClean="0">
                          <a:effectLst/>
                          <a:latin typeface="+mn-lt"/>
                          <a:ea typeface="Times New Roman"/>
                        </a:rPr>
                        <a:t>Pancréas</a:t>
                      </a:r>
                      <a:endParaRPr lang="fr-FR" sz="2000" b="1" noProof="0">
                        <a:effectLst/>
                        <a:latin typeface="+mn-lt"/>
                        <a:ea typeface="Times New Roman"/>
                      </a:endParaRPr>
                    </a:p>
                  </a:txBody>
                  <a:tcPr marL="28242" marR="28242" marT="0" marB="0" anchor="ctr">
                    <a:lnL>
                      <a:noFill/>
                    </a:lnL>
                    <a:lnR>
                      <a:noFill/>
                    </a:lnR>
                    <a:lnT>
                      <a:noFill/>
                    </a:lnT>
                    <a:lnB>
                      <a:noFill/>
                    </a:lnB>
                  </a:tcPr>
                </a:tc>
                <a:tc>
                  <a:txBody>
                    <a:bodyPr/>
                    <a:lstStyle/>
                    <a:p>
                      <a:pPr algn="ctr">
                        <a:spcAft>
                          <a:spcPts val="0"/>
                        </a:spcAft>
                      </a:pPr>
                      <a:r>
                        <a:rPr lang="fr-FR" sz="2000" b="1" noProof="0" smtClean="0">
                          <a:effectLst/>
                          <a:latin typeface="+mn-lt"/>
                          <a:ea typeface="Times New Roman"/>
                        </a:rPr>
                        <a:t>C25</a:t>
                      </a:r>
                      <a:endParaRPr lang="fr-FR" sz="2000" b="1" noProof="0">
                        <a:effectLst/>
                        <a:latin typeface="+mn-lt"/>
                        <a:ea typeface="Times New Roman"/>
                      </a:endParaRPr>
                    </a:p>
                  </a:txBody>
                  <a:tcPr marL="28242" marR="28242" marT="0" marB="0" anchor="ctr">
                    <a:lnL>
                      <a:noFill/>
                    </a:lnL>
                    <a:lnR>
                      <a:noFill/>
                    </a:lnR>
                    <a:lnT>
                      <a:noFill/>
                    </a:lnT>
                    <a:lnB>
                      <a:noFill/>
                    </a:lnB>
                  </a:tcPr>
                </a:tc>
                <a:tc>
                  <a:txBody>
                    <a:bodyPr/>
                    <a:lstStyle/>
                    <a:p>
                      <a:pPr algn="ctr">
                        <a:spcAft>
                          <a:spcPts val="0"/>
                        </a:spcAft>
                      </a:pPr>
                      <a:r>
                        <a:rPr lang="fr-FR" sz="2000" b="1" noProof="0" smtClean="0">
                          <a:effectLst/>
                          <a:latin typeface="+mn-lt"/>
                          <a:ea typeface="Times New Roman"/>
                        </a:rPr>
                        <a:t>2,2</a:t>
                      </a:r>
                      <a:endParaRPr lang="fr-FR" sz="2000" b="1" noProof="0">
                        <a:effectLst/>
                        <a:latin typeface="+mn-lt"/>
                        <a:ea typeface="Times New Roman"/>
                      </a:endParaRPr>
                    </a:p>
                  </a:txBody>
                  <a:tcPr marL="28242" marR="28242" marT="0" marB="0" anchor="ctr">
                    <a:lnL>
                      <a:noFill/>
                    </a:lnL>
                    <a:lnR>
                      <a:noFill/>
                    </a:lnR>
                    <a:lnT>
                      <a:noFill/>
                    </a:lnT>
                    <a:lnB>
                      <a:noFill/>
                    </a:lnB>
                  </a:tcPr>
                </a:tc>
                <a:tc>
                  <a:txBody>
                    <a:bodyPr/>
                    <a:lstStyle/>
                    <a:p>
                      <a:pPr algn="ctr">
                        <a:spcAft>
                          <a:spcPts val="0"/>
                        </a:spcAft>
                      </a:pPr>
                      <a:r>
                        <a:rPr lang="fr-FR" sz="2000" b="1" noProof="0" dirty="0" smtClean="0">
                          <a:effectLst/>
                          <a:latin typeface="+mn-lt"/>
                          <a:ea typeface="Times New Roman"/>
                        </a:rPr>
                        <a:t>2,2</a:t>
                      </a:r>
                      <a:endParaRPr lang="fr-FR" sz="2000" b="1" noProof="0" dirty="0">
                        <a:effectLst/>
                        <a:latin typeface="+mn-lt"/>
                        <a:ea typeface="Times New Roman"/>
                      </a:endParaRPr>
                    </a:p>
                  </a:txBody>
                  <a:tcPr marL="28242" marR="28242" marT="0" marB="0" anchor="ctr">
                    <a:lnL>
                      <a:noFill/>
                    </a:lnL>
                    <a:lnR>
                      <a:noFill/>
                    </a:lnR>
                    <a:lnT>
                      <a:noFill/>
                    </a:lnT>
                    <a:lnB>
                      <a:noFill/>
                    </a:lnB>
                  </a:tcPr>
                </a:tc>
              </a:tr>
              <a:tr h="308034">
                <a:tc>
                  <a:txBody>
                    <a:bodyPr/>
                    <a:lstStyle/>
                    <a:p>
                      <a:pPr marL="90170" algn="l">
                        <a:spcAft>
                          <a:spcPts val="0"/>
                        </a:spcAft>
                      </a:pPr>
                      <a:r>
                        <a:rPr lang="fr-FR" sz="2000" b="1" kern="1200" noProof="0" dirty="0" smtClean="0">
                          <a:solidFill>
                            <a:schemeClr val="tx1"/>
                          </a:solidFill>
                          <a:effectLst/>
                          <a:latin typeface="+mn-lt"/>
                          <a:ea typeface="+mn-ea"/>
                          <a:cs typeface="+mn-cs"/>
                        </a:rPr>
                        <a:t>Poumon</a:t>
                      </a:r>
                      <a:endParaRPr lang="fr-FR" sz="2000" b="1" noProof="0" dirty="0">
                        <a:effectLst/>
                        <a:latin typeface="+mn-lt"/>
                        <a:ea typeface="Times New Roman"/>
                      </a:endParaRPr>
                    </a:p>
                  </a:txBody>
                  <a:tcPr marL="28242" marR="28242" marT="0" marB="0" anchor="ctr">
                    <a:lnL>
                      <a:noFill/>
                    </a:lnL>
                    <a:lnR>
                      <a:noFill/>
                    </a:lnR>
                    <a:lnT>
                      <a:noFill/>
                    </a:lnT>
                    <a:lnB>
                      <a:noFill/>
                    </a:lnB>
                  </a:tcPr>
                </a:tc>
                <a:tc>
                  <a:txBody>
                    <a:bodyPr/>
                    <a:lstStyle/>
                    <a:p>
                      <a:pPr algn="ctr">
                        <a:spcAft>
                          <a:spcPts val="0"/>
                        </a:spcAft>
                      </a:pPr>
                      <a:r>
                        <a:rPr lang="fr-FR" sz="2000" b="1" noProof="0" smtClean="0">
                          <a:effectLst/>
                          <a:latin typeface="+mn-lt"/>
                          <a:ea typeface="Times New Roman"/>
                        </a:rPr>
                        <a:t>C33+C34</a:t>
                      </a:r>
                      <a:endParaRPr lang="fr-FR" sz="2000" b="1" noProof="0">
                        <a:effectLst/>
                        <a:latin typeface="+mn-lt"/>
                        <a:ea typeface="Times New Roman"/>
                      </a:endParaRPr>
                    </a:p>
                  </a:txBody>
                  <a:tcPr marL="28242" marR="28242" marT="0" marB="0" anchor="ctr">
                    <a:lnL>
                      <a:noFill/>
                    </a:lnL>
                    <a:lnR>
                      <a:noFill/>
                    </a:lnR>
                    <a:lnT>
                      <a:noFill/>
                    </a:lnT>
                    <a:lnB>
                      <a:noFill/>
                    </a:lnB>
                  </a:tcPr>
                </a:tc>
                <a:tc>
                  <a:txBody>
                    <a:bodyPr/>
                    <a:lstStyle/>
                    <a:p>
                      <a:pPr algn="ctr">
                        <a:spcAft>
                          <a:spcPts val="0"/>
                        </a:spcAft>
                      </a:pPr>
                      <a:r>
                        <a:rPr lang="fr-FR" sz="2000" b="1" noProof="0" smtClean="0">
                          <a:effectLst/>
                          <a:latin typeface="+mn-lt"/>
                          <a:ea typeface="Times New Roman"/>
                        </a:rPr>
                        <a:t> </a:t>
                      </a:r>
                      <a:endParaRPr lang="fr-FR" sz="2000" b="1" noProof="0">
                        <a:effectLst/>
                        <a:latin typeface="+mn-lt"/>
                        <a:ea typeface="Times New Roman"/>
                      </a:endParaRPr>
                    </a:p>
                  </a:txBody>
                  <a:tcPr marL="28242" marR="28242" marT="0" marB="0" anchor="ctr">
                    <a:lnL>
                      <a:noFill/>
                    </a:lnL>
                    <a:lnR>
                      <a:noFill/>
                    </a:lnR>
                    <a:lnT>
                      <a:noFill/>
                    </a:lnT>
                    <a:lnB>
                      <a:noFill/>
                    </a:lnB>
                  </a:tcPr>
                </a:tc>
                <a:tc>
                  <a:txBody>
                    <a:bodyPr/>
                    <a:lstStyle/>
                    <a:p>
                      <a:pPr algn="ctr">
                        <a:spcAft>
                          <a:spcPts val="0"/>
                        </a:spcAft>
                      </a:pPr>
                      <a:r>
                        <a:rPr lang="fr-FR" sz="2000" b="1" noProof="0" dirty="0" smtClean="0">
                          <a:effectLst/>
                          <a:latin typeface="+mn-lt"/>
                          <a:ea typeface="Times New Roman"/>
                        </a:rPr>
                        <a:t> </a:t>
                      </a:r>
                      <a:endParaRPr lang="fr-FR" sz="2000" b="1" noProof="0" dirty="0">
                        <a:effectLst/>
                        <a:latin typeface="+mn-lt"/>
                        <a:ea typeface="Times New Roman"/>
                      </a:endParaRPr>
                    </a:p>
                  </a:txBody>
                  <a:tcPr marL="28242" marR="28242" marT="0" marB="0" anchor="ctr">
                    <a:lnL>
                      <a:noFill/>
                    </a:lnL>
                    <a:lnR>
                      <a:noFill/>
                    </a:lnR>
                    <a:lnT>
                      <a:noFill/>
                    </a:lnT>
                    <a:lnB>
                      <a:noFill/>
                    </a:lnB>
                  </a:tcPr>
                </a:tc>
              </a:tr>
              <a:tr h="308034">
                <a:tc>
                  <a:txBody>
                    <a:bodyPr/>
                    <a:lstStyle/>
                    <a:p>
                      <a:pPr marL="90170" algn="l">
                        <a:spcAft>
                          <a:spcPts val="0"/>
                        </a:spcAft>
                      </a:pPr>
                      <a:r>
                        <a:rPr lang="fr-FR" sz="2000" b="1" kern="1200" dirty="0" smtClean="0">
                          <a:solidFill>
                            <a:schemeClr val="tx1"/>
                          </a:solidFill>
                          <a:effectLst/>
                          <a:latin typeface="+mn-lt"/>
                          <a:ea typeface="+mn-ea"/>
                          <a:cs typeface="+mn-cs"/>
                        </a:rPr>
                        <a:t>Col de l'utérus</a:t>
                      </a:r>
                      <a:endParaRPr lang="fr-FR" sz="2000" b="1" dirty="0">
                        <a:effectLst/>
                        <a:latin typeface="+mn-lt"/>
                        <a:ea typeface="Times New Roman"/>
                      </a:endParaRPr>
                    </a:p>
                  </a:txBody>
                  <a:tcPr marL="28242" marR="28242" marT="0" marB="0" anchor="ctr">
                    <a:lnL>
                      <a:noFill/>
                    </a:lnL>
                    <a:lnR>
                      <a:noFill/>
                    </a:lnR>
                    <a:lnT>
                      <a:noFill/>
                    </a:lnT>
                    <a:lnB>
                      <a:noFill/>
                    </a:lnB>
                  </a:tcPr>
                </a:tc>
                <a:tc>
                  <a:txBody>
                    <a:bodyPr/>
                    <a:lstStyle/>
                    <a:p>
                      <a:pPr algn="ctr">
                        <a:spcAft>
                          <a:spcPts val="0"/>
                        </a:spcAft>
                      </a:pPr>
                      <a:r>
                        <a:rPr lang="en-US" sz="2000" b="1">
                          <a:effectLst/>
                          <a:latin typeface="+mn-lt"/>
                          <a:ea typeface="Times New Roman"/>
                        </a:rPr>
                        <a:t>C53</a:t>
                      </a:r>
                      <a:endParaRPr lang="fr-FR" sz="2000" b="1">
                        <a:effectLst/>
                        <a:latin typeface="+mn-lt"/>
                        <a:ea typeface="Times New Roman"/>
                      </a:endParaRPr>
                    </a:p>
                  </a:txBody>
                  <a:tcPr marL="28242" marR="28242" marT="0" marB="0" anchor="ctr">
                    <a:lnL>
                      <a:noFill/>
                    </a:lnL>
                    <a:lnR>
                      <a:noFill/>
                    </a:lnR>
                    <a:lnT>
                      <a:noFill/>
                    </a:lnT>
                    <a:lnB>
                      <a:noFill/>
                    </a:lnB>
                  </a:tcPr>
                </a:tc>
                <a:tc>
                  <a:txBody>
                    <a:bodyPr/>
                    <a:lstStyle/>
                    <a:p>
                      <a:pPr algn="ctr">
                        <a:spcAft>
                          <a:spcPts val="0"/>
                        </a:spcAft>
                      </a:pPr>
                      <a:r>
                        <a:rPr lang="en-US" sz="2000" b="1" dirty="0">
                          <a:effectLst/>
                          <a:latin typeface="+mn-lt"/>
                          <a:ea typeface="Times New Roman"/>
                        </a:rPr>
                        <a:t>-</a:t>
                      </a:r>
                      <a:endParaRPr lang="fr-FR" sz="2000" b="1" dirty="0">
                        <a:effectLst/>
                        <a:latin typeface="+mn-lt"/>
                        <a:ea typeface="Times New Roman"/>
                      </a:endParaRPr>
                    </a:p>
                  </a:txBody>
                  <a:tcPr marL="28242" marR="28242" marT="0" marB="0" anchor="ctr">
                    <a:lnL>
                      <a:noFill/>
                    </a:lnL>
                    <a:lnR>
                      <a:noFill/>
                    </a:lnR>
                    <a:lnT>
                      <a:noFill/>
                    </a:lnT>
                    <a:lnB>
                      <a:noFill/>
                    </a:lnB>
                  </a:tcPr>
                </a:tc>
                <a:tc>
                  <a:txBody>
                    <a:bodyPr/>
                    <a:lstStyle/>
                    <a:p>
                      <a:pPr algn="ctr">
                        <a:spcAft>
                          <a:spcPts val="0"/>
                        </a:spcAft>
                      </a:pPr>
                      <a:r>
                        <a:rPr lang="en-US" sz="2000" b="1" dirty="0" smtClean="0">
                          <a:effectLst/>
                          <a:latin typeface="+mn-lt"/>
                          <a:ea typeface="Times New Roman"/>
                        </a:rPr>
                        <a:t>1,5</a:t>
                      </a:r>
                      <a:endParaRPr lang="fr-FR" sz="2000" b="1" dirty="0">
                        <a:effectLst/>
                        <a:latin typeface="+mn-lt"/>
                        <a:ea typeface="Times New Roman"/>
                      </a:endParaRPr>
                    </a:p>
                  </a:txBody>
                  <a:tcPr marL="28242" marR="28242" marT="0" marB="0" anchor="ctr">
                    <a:lnL>
                      <a:noFill/>
                    </a:lnL>
                    <a:lnR>
                      <a:noFill/>
                    </a:lnR>
                    <a:lnT>
                      <a:noFill/>
                    </a:lnT>
                    <a:lnB>
                      <a:noFill/>
                    </a:lnB>
                  </a:tcPr>
                </a:tc>
              </a:tr>
              <a:tr h="308034">
                <a:tc>
                  <a:txBody>
                    <a:bodyPr/>
                    <a:lstStyle/>
                    <a:p>
                      <a:pPr marL="90170" algn="l">
                        <a:spcAft>
                          <a:spcPts val="0"/>
                        </a:spcAft>
                      </a:pPr>
                      <a:r>
                        <a:rPr lang="fr-FR" sz="2000" b="1" kern="1200" dirty="0" smtClean="0">
                          <a:solidFill>
                            <a:schemeClr val="tx1"/>
                          </a:solidFill>
                          <a:effectLst/>
                          <a:latin typeface="+mn-lt"/>
                          <a:ea typeface="+mn-ea"/>
                          <a:cs typeface="+mn-cs"/>
                        </a:rPr>
                        <a:t>Rein</a:t>
                      </a:r>
                      <a:endParaRPr lang="fr-FR" sz="2000" b="1" dirty="0">
                        <a:effectLst/>
                        <a:latin typeface="+mn-lt"/>
                        <a:ea typeface="Times New Roman"/>
                      </a:endParaRPr>
                    </a:p>
                  </a:txBody>
                  <a:tcPr marL="28242" marR="28242" marT="0" marB="0" anchor="ctr">
                    <a:lnL>
                      <a:noFill/>
                    </a:lnL>
                    <a:lnR>
                      <a:noFill/>
                    </a:lnR>
                    <a:lnT>
                      <a:noFill/>
                    </a:lnT>
                    <a:lnB>
                      <a:noFill/>
                    </a:lnB>
                  </a:tcPr>
                </a:tc>
                <a:tc>
                  <a:txBody>
                    <a:bodyPr/>
                    <a:lstStyle/>
                    <a:p>
                      <a:pPr algn="ctr">
                        <a:spcAft>
                          <a:spcPts val="0"/>
                        </a:spcAft>
                      </a:pPr>
                      <a:r>
                        <a:rPr lang="en-US" sz="2000" b="1">
                          <a:effectLst/>
                          <a:latin typeface="+mn-lt"/>
                          <a:ea typeface="Times New Roman"/>
                        </a:rPr>
                        <a:t>C64</a:t>
                      </a:r>
                      <a:endParaRPr lang="fr-FR" sz="2000" b="1">
                        <a:effectLst/>
                        <a:latin typeface="+mn-lt"/>
                        <a:ea typeface="Times New Roman"/>
                      </a:endParaRPr>
                    </a:p>
                  </a:txBody>
                  <a:tcPr marL="28242" marR="28242" marT="0" marB="0" anchor="ctr">
                    <a:lnL>
                      <a:noFill/>
                    </a:lnL>
                    <a:lnR>
                      <a:noFill/>
                    </a:lnR>
                    <a:lnT>
                      <a:noFill/>
                    </a:lnT>
                    <a:lnB>
                      <a:noFill/>
                    </a:lnB>
                  </a:tcPr>
                </a:tc>
                <a:tc>
                  <a:txBody>
                    <a:bodyPr/>
                    <a:lstStyle/>
                    <a:p>
                      <a:pPr algn="ctr">
                        <a:spcAft>
                          <a:spcPts val="0"/>
                        </a:spcAft>
                      </a:pPr>
                      <a:r>
                        <a:rPr lang="en-US" sz="2000" b="1" dirty="0" smtClean="0">
                          <a:effectLst/>
                          <a:latin typeface="+mn-lt"/>
                          <a:ea typeface="Times New Roman"/>
                        </a:rPr>
                        <a:t>2,5</a:t>
                      </a:r>
                      <a:endParaRPr lang="fr-FR" sz="2000" b="1" dirty="0">
                        <a:effectLst/>
                        <a:latin typeface="+mn-lt"/>
                        <a:ea typeface="Times New Roman"/>
                      </a:endParaRPr>
                    </a:p>
                  </a:txBody>
                  <a:tcPr marL="28242" marR="28242" marT="0" marB="0" anchor="ctr">
                    <a:lnL>
                      <a:noFill/>
                    </a:lnL>
                    <a:lnR>
                      <a:noFill/>
                    </a:lnR>
                    <a:lnT>
                      <a:noFill/>
                    </a:lnT>
                    <a:lnB>
                      <a:noFill/>
                    </a:lnB>
                  </a:tcPr>
                </a:tc>
                <a:tc>
                  <a:txBody>
                    <a:bodyPr/>
                    <a:lstStyle/>
                    <a:p>
                      <a:pPr algn="ctr">
                        <a:spcAft>
                          <a:spcPts val="0"/>
                        </a:spcAft>
                      </a:pPr>
                      <a:r>
                        <a:rPr lang="en-US" sz="2000" b="1" dirty="0" smtClean="0">
                          <a:effectLst/>
                          <a:latin typeface="+mn-lt"/>
                          <a:ea typeface="Times New Roman"/>
                        </a:rPr>
                        <a:t>1,5</a:t>
                      </a:r>
                      <a:endParaRPr lang="fr-FR" sz="2000" b="1" dirty="0">
                        <a:effectLst/>
                        <a:latin typeface="+mn-lt"/>
                        <a:ea typeface="Times New Roman"/>
                      </a:endParaRPr>
                    </a:p>
                  </a:txBody>
                  <a:tcPr marL="28242" marR="28242" marT="0" marB="0" anchor="ctr">
                    <a:lnL>
                      <a:noFill/>
                    </a:lnL>
                    <a:lnR>
                      <a:noFill/>
                    </a:lnR>
                    <a:lnT>
                      <a:noFill/>
                    </a:lnT>
                    <a:lnB>
                      <a:noFill/>
                    </a:lnB>
                  </a:tcPr>
                </a:tc>
              </a:tr>
              <a:tr h="308034">
                <a:tc>
                  <a:txBody>
                    <a:bodyPr/>
                    <a:lstStyle/>
                    <a:p>
                      <a:pPr marL="90170" algn="l">
                        <a:spcAft>
                          <a:spcPts val="0"/>
                        </a:spcAft>
                      </a:pPr>
                      <a:r>
                        <a:rPr lang="fr-FR" sz="2000" b="1" kern="1200" dirty="0" smtClean="0">
                          <a:solidFill>
                            <a:schemeClr val="tx1"/>
                          </a:solidFill>
                          <a:effectLst/>
                          <a:latin typeface="+mn-lt"/>
                          <a:ea typeface="+mn-ea"/>
                          <a:cs typeface="+mn-cs"/>
                        </a:rPr>
                        <a:t>Vessie</a:t>
                      </a:r>
                      <a:endParaRPr lang="fr-FR" sz="2000" b="1" dirty="0">
                        <a:effectLst/>
                        <a:latin typeface="+mn-lt"/>
                        <a:ea typeface="Times New Roman"/>
                      </a:endParaRPr>
                    </a:p>
                  </a:txBody>
                  <a:tcPr marL="28242" marR="28242" marT="0" marB="0" anchor="ctr">
                    <a:lnL>
                      <a:noFill/>
                    </a:lnL>
                    <a:lnR>
                      <a:noFill/>
                    </a:lnR>
                    <a:lnT>
                      <a:noFill/>
                    </a:lnT>
                    <a:lnB>
                      <a:noFill/>
                    </a:lnB>
                  </a:tcPr>
                </a:tc>
                <a:tc>
                  <a:txBody>
                    <a:bodyPr/>
                    <a:lstStyle/>
                    <a:p>
                      <a:pPr algn="ctr">
                        <a:spcAft>
                          <a:spcPts val="0"/>
                        </a:spcAft>
                      </a:pPr>
                      <a:r>
                        <a:rPr lang="en-US" sz="2000" b="1">
                          <a:effectLst/>
                          <a:latin typeface="+mn-lt"/>
                          <a:ea typeface="Times New Roman"/>
                        </a:rPr>
                        <a:t>C67</a:t>
                      </a:r>
                      <a:endParaRPr lang="fr-FR" sz="2000" b="1">
                        <a:effectLst/>
                        <a:latin typeface="+mn-lt"/>
                        <a:ea typeface="Times New Roman"/>
                      </a:endParaRPr>
                    </a:p>
                  </a:txBody>
                  <a:tcPr marL="28242" marR="28242" marT="0" marB="0" anchor="ctr">
                    <a:lnL>
                      <a:noFill/>
                    </a:lnL>
                    <a:lnR>
                      <a:noFill/>
                    </a:lnR>
                    <a:lnT>
                      <a:noFill/>
                    </a:lnT>
                    <a:lnB>
                      <a:noFill/>
                    </a:lnB>
                  </a:tcPr>
                </a:tc>
                <a:tc>
                  <a:txBody>
                    <a:bodyPr/>
                    <a:lstStyle/>
                    <a:p>
                      <a:pPr algn="ctr">
                        <a:spcAft>
                          <a:spcPts val="0"/>
                        </a:spcAft>
                      </a:pPr>
                      <a:r>
                        <a:rPr lang="en-US" sz="2000" b="1">
                          <a:effectLst/>
                          <a:latin typeface="+mn-lt"/>
                          <a:ea typeface="Times New Roman"/>
                        </a:rPr>
                        <a:t>3</a:t>
                      </a:r>
                      <a:endParaRPr lang="fr-FR" sz="2000" b="1">
                        <a:effectLst/>
                        <a:latin typeface="+mn-lt"/>
                        <a:ea typeface="Times New Roman"/>
                      </a:endParaRPr>
                    </a:p>
                  </a:txBody>
                  <a:tcPr marL="28242" marR="28242" marT="0" marB="0" anchor="ctr">
                    <a:lnL>
                      <a:noFill/>
                    </a:lnL>
                    <a:lnR>
                      <a:noFill/>
                    </a:lnR>
                    <a:lnT>
                      <a:noFill/>
                    </a:lnT>
                    <a:lnB>
                      <a:noFill/>
                    </a:lnB>
                  </a:tcPr>
                </a:tc>
                <a:tc>
                  <a:txBody>
                    <a:bodyPr/>
                    <a:lstStyle/>
                    <a:p>
                      <a:pPr algn="ctr">
                        <a:spcAft>
                          <a:spcPts val="0"/>
                        </a:spcAft>
                      </a:pPr>
                      <a:r>
                        <a:rPr lang="en-US" sz="2000" b="1" dirty="0" smtClean="0">
                          <a:effectLst/>
                          <a:latin typeface="+mn-lt"/>
                          <a:ea typeface="Times New Roman"/>
                        </a:rPr>
                        <a:t>2,4</a:t>
                      </a:r>
                      <a:endParaRPr lang="fr-FR" sz="2000" b="1" dirty="0">
                        <a:effectLst/>
                        <a:latin typeface="+mn-lt"/>
                        <a:ea typeface="Times New Roman"/>
                      </a:endParaRPr>
                    </a:p>
                  </a:txBody>
                  <a:tcPr marL="28242" marR="28242" marT="0" marB="0" anchor="ctr">
                    <a:lnL>
                      <a:noFill/>
                    </a:lnL>
                    <a:lnR>
                      <a:noFill/>
                    </a:lnR>
                    <a:lnT>
                      <a:noFill/>
                    </a:lnT>
                    <a:lnB>
                      <a:noFill/>
                    </a:lnB>
                  </a:tcPr>
                </a:tc>
              </a:tr>
              <a:tr h="308034">
                <a:tc>
                  <a:txBody>
                    <a:bodyPr/>
                    <a:lstStyle/>
                    <a:p>
                      <a:pPr marL="90170" algn="l">
                        <a:spcAft>
                          <a:spcPts val="0"/>
                        </a:spcAft>
                      </a:pPr>
                      <a:r>
                        <a:rPr lang="fr-FR" sz="2000" b="1" kern="1200" dirty="0" smtClean="0">
                          <a:solidFill>
                            <a:schemeClr val="tx1"/>
                          </a:solidFill>
                          <a:effectLst/>
                          <a:latin typeface="+mn-lt"/>
                          <a:ea typeface="+mn-ea"/>
                          <a:cs typeface="+mn-cs"/>
                        </a:rPr>
                        <a:t>Leucémie</a:t>
                      </a:r>
                      <a:endParaRPr lang="fr-FR" sz="2000" b="1" dirty="0">
                        <a:effectLst/>
                        <a:latin typeface="+mn-lt"/>
                        <a:ea typeface="Times New Roman"/>
                      </a:endParaRPr>
                    </a:p>
                  </a:txBody>
                  <a:tcPr marL="28242" marR="28242" marT="0" marB="0" anchor="ctr">
                    <a:lnL>
                      <a:noFill/>
                    </a:lnL>
                    <a:lnR>
                      <a:noFill/>
                    </a:lnR>
                    <a:lnT>
                      <a:noFill/>
                    </a:lnT>
                    <a:lnB>
                      <a:noFill/>
                    </a:lnB>
                  </a:tcPr>
                </a:tc>
                <a:tc>
                  <a:txBody>
                    <a:bodyPr/>
                    <a:lstStyle/>
                    <a:p>
                      <a:pPr algn="ctr">
                        <a:spcAft>
                          <a:spcPts val="0"/>
                        </a:spcAft>
                      </a:pPr>
                      <a:r>
                        <a:rPr lang="en-US" sz="2000" b="1">
                          <a:effectLst/>
                          <a:latin typeface="+mn-lt"/>
                          <a:ea typeface="Times New Roman"/>
                        </a:rPr>
                        <a:t>C91-C95 </a:t>
                      </a:r>
                      <a:endParaRPr lang="fr-FR" sz="2000" b="1">
                        <a:effectLst/>
                        <a:latin typeface="+mn-lt"/>
                        <a:ea typeface="Times New Roman"/>
                      </a:endParaRPr>
                    </a:p>
                  </a:txBody>
                  <a:tcPr marL="28242" marR="28242" marT="0" marB="0" anchor="ctr">
                    <a:lnL>
                      <a:noFill/>
                    </a:lnL>
                    <a:lnR>
                      <a:noFill/>
                    </a:lnR>
                    <a:lnT>
                      <a:noFill/>
                    </a:lnT>
                    <a:lnB>
                      <a:noFill/>
                    </a:lnB>
                  </a:tcPr>
                </a:tc>
                <a:tc>
                  <a:txBody>
                    <a:bodyPr/>
                    <a:lstStyle/>
                    <a:p>
                      <a:pPr algn="ctr">
                        <a:spcAft>
                          <a:spcPts val="0"/>
                        </a:spcAft>
                      </a:pPr>
                      <a:r>
                        <a:rPr lang="en-US" sz="2000" b="1" dirty="0" smtClean="0">
                          <a:effectLst/>
                          <a:latin typeface="+mn-lt"/>
                          <a:ea typeface="Times New Roman"/>
                        </a:rPr>
                        <a:t>1,89</a:t>
                      </a:r>
                      <a:endParaRPr lang="fr-FR" sz="2000" b="1" dirty="0">
                        <a:effectLst/>
                        <a:latin typeface="+mn-lt"/>
                        <a:ea typeface="Times New Roman"/>
                      </a:endParaRPr>
                    </a:p>
                  </a:txBody>
                  <a:tcPr marL="28242" marR="28242" marT="0" marB="0" anchor="ctr">
                    <a:lnL>
                      <a:noFill/>
                    </a:lnL>
                    <a:lnR>
                      <a:noFill/>
                    </a:lnR>
                    <a:lnT>
                      <a:noFill/>
                    </a:lnT>
                    <a:lnB>
                      <a:noFill/>
                    </a:lnB>
                  </a:tcPr>
                </a:tc>
                <a:tc>
                  <a:txBody>
                    <a:bodyPr/>
                    <a:lstStyle/>
                    <a:p>
                      <a:pPr algn="ctr">
                        <a:spcAft>
                          <a:spcPts val="0"/>
                        </a:spcAft>
                      </a:pPr>
                      <a:r>
                        <a:rPr lang="en-US" sz="2000" b="1" dirty="0" smtClean="0">
                          <a:effectLst/>
                          <a:latin typeface="+mn-lt"/>
                          <a:ea typeface="Times New Roman"/>
                        </a:rPr>
                        <a:t>1,23</a:t>
                      </a:r>
                      <a:endParaRPr lang="fr-FR" sz="2000" b="1" dirty="0">
                        <a:effectLst/>
                        <a:latin typeface="+mn-lt"/>
                        <a:ea typeface="Times New Roman"/>
                      </a:endParaRPr>
                    </a:p>
                  </a:txBody>
                  <a:tcPr marL="28242" marR="28242" marT="0" marB="0" anchor="ctr">
                    <a:lnL>
                      <a:noFill/>
                    </a:lnL>
                    <a:lnR>
                      <a:noFill/>
                    </a:lnR>
                    <a:lnT>
                      <a:noFill/>
                    </a:lnT>
                    <a:lnB>
                      <a:noFill/>
                    </a:lnB>
                  </a:tcPr>
                </a:tc>
              </a:tr>
              <a:tr h="308034">
                <a:tc>
                  <a:txBody>
                    <a:bodyPr/>
                    <a:lstStyle/>
                    <a:p>
                      <a:pPr marL="90170" algn="l">
                        <a:spcAft>
                          <a:spcPts val="0"/>
                        </a:spcAft>
                      </a:pPr>
                      <a:r>
                        <a:rPr lang="fr-FR" sz="2000" b="1" kern="1200" dirty="0" smtClean="0">
                          <a:solidFill>
                            <a:schemeClr val="tx1"/>
                          </a:solidFill>
                          <a:effectLst/>
                          <a:latin typeface="+mn-lt"/>
                          <a:ea typeface="+mn-ea"/>
                          <a:cs typeface="+mn-cs"/>
                        </a:rPr>
                        <a:t>Localisation cancer mal ou </a:t>
                      </a:r>
                      <a:r>
                        <a:rPr lang="fr-FR" sz="2000" b="1" kern="1200" smtClean="0">
                          <a:solidFill>
                            <a:schemeClr val="tx1"/>
                          </a:solidFill>
                          <a:effectLst/>
                          <a:latin typeface="+mn-lt"/>
                          <a:ea typeface="+mn-ea"/>
                          <a:cs typeface="+mn-cs"/>
                        </a:rPr>
                        <a:t>non précis.</a:t>
                      </a:r>
                      <a:endParaRPr lang="fr-FR" sz="2000" b="1" dirty="0">
                        <a:effectLst/>
                        <a:latin typeface="+mn-lt"/>
                        <a:ea typeface="Times New Roman"/>
                      </a:endParaRPr>
                    </a:p>
                  </a:txBody>
                  <a:tcPr marL="28242" marR="28242"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dirty="0">
                          <a:effectLst/>
                          <a:latin typeface="+mn-lt"/>
                          <a:ea typeface="Times New Roman"/>
                        </a:rPr>
                        <a:t>C76-C80, C97</a:t>
                      </a:r>
                      <a:endParaRPr lang="fr-FR" sz="2000" b="1" dirty="0">
                        <a:effectLst/>
                        <a:latin typeface="+mn-lt"/>
                        <a:ea typeface="Times New Roman"/>
                      </a:endParaRPr>
                    </a:p>
                  </a:txBody>
                  <a:tcPr marL="28242" marR="28242"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dirty="0">
                          <a:effectLst/>
                          <a:latin typeface="+mn-lt"/>
                          <a:ea typeface="Times New Roman"/>
                        </a:rPr>
                        <a:t> </a:t>
                      </a:r>
                      <a:endParaRPr lang="fr-FR" sz="2000" b="1" dirty="0">
                        <a:effectLst/>
                        <a:latin typeface="+mn-lt"/>
                        <a:ea typeface="Times New Roman"/>
                      </a:endParaRPr>
                    </a:p>
                  </a:txBody>
                  <a:tcPr marL="28242" marR="28242"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b="1" dirty="0">
                          <a:effectLst/>
                          <a:latin typeface="+mn-lt"/>
                          <a:ea typeface="Times New Roman"/>
                        </a:rPr>
                        <a:t> </a:t>
                      </a:r>
                      <a:endParaRPr lang="fr-FR" sz="2000" b="1" dirty="0">
                        <a:effectLst/>
                        <a:latin typeface="+mn-lt"/>
                        <a:ea typeface="Times New Roman"/>
                      </a:endParaRPr>
                    </a:p>
                  </a:txBody>
                  <a:tcPr marL="28242" marR="28242" marT="0" marB="0">
                    <a:lnL>
                      <a:noFill/>
                    </a:lnL>
                    <a:lnR>
                      <a:noFill/>
                    </a:lnR>
                    <a:lnT>
                      <a:noFill/>
                    </a:lnT>
                    <a:lnB w="12700" cap="flat" cmpd="sng" algn="ctr">
                      <a:solidFill>
                        <a:schemeClr val="tx1"/>
                      </a:solidFill>
                      <a:prstDash val="solid"/>
                      <a:round/>
                      <a:headEnd type="none" w="med" len="med"/>
                      <a:tailEnd type="none" w="med" len="med"/>
                    </a:lnB>
                  </a:tcPr>
                </a:tc>
              </a:tr>
            </a:tbl>
          </a:graphicData>
        </a:graphic>
      </p:graphicFrame>
      <p:sp>
        <p:nvSpPr>
          <p:cNvPr id="5" name="ZoneTexte 4"/>
          <p:cNvSpPr txBox="1"/>
          <p:nvPr/>
        </p:nvSpPr>
        <p:spPr>
          <a:xfrm>
            <a:off x="611560" y="223193"/>
            <a:ext cx="8064896" cy="461665"/>
          </a:xfrm>
          <a:prstGeom prst="rect">
            <a:avLst/>
          </a:prstGeom>
          <a:noFill/>
        </p:spPr>
        <p:txBody>
          <a:bodyPr wrap="square" rtlCol="0">
            <a:spAutoFit/>
          </a:bodyPr>
          <a:lstStyle/>
          <a:p>
            <a:pPr algn="ctr"/>
            <a:r>
              <a:rPr lang="fr-FR" sz="2400" b="1" dirty="0">
                <a:solidFill>
                  <a:srgbClr val="3333FF"/>
                </a:solidFill>
              </a:rPr>
              <a:t>M</a:t>
            </a:r>
            <a:r>
              <a:rPr lang="fr-FR" sz="2400" b="1" dirty="0" smtClean="0">
                <a:solidFill>
                  <a:srgbClr val="3333FF"/>
                </a:solidFill>
              </a:rPr>
              <a:t>aladies prises en compte et risques relatifs de décès</a:t>
            </a:r>
            <a:endParaRPr lang="fr-FR" sz="2400" b="1" dirty="0">
              <a:solidFill>
                <a:srgbClr val="3333FF"/>
              </a:solidFill>
            </a:endParaRPr>
          </a:p>
        </p:txBody>
      </p:sp>
    </p:spTree>
    <p:extLst>
      <p:ext uri="{BB962C8B-B14F-4D97-AF65-F5344CB8AC3E}">
        <p14:creationId xmlns:p14="http://schemas.microsoft.com/office/powerpoint/2010/main" val="220634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654349251"/>
              </p:ext>
            </p:extLst>
          </p:nvPr>
        </p:nvGraphicFramePr>
        <p:xfrm>
          <a:off x="251520" y="116632"/>
          <a:ext cx="8712967" cy="6048672"/>
        </p:xfrm>
        <a:graphic>
          <a:graphicData uri="http://schemas.openxmlformats.org/drawingml/2006/table">
            <a:tbl>
              <a:tblPr firstRow="1" firstCol="1" bandRow="1" bandCol="1"/>
              <a:tblGrid>
                <a:gridCol w="2736303"/>
                <a:gridCol w="1244623"/>
                <a:gridCol w="2028018"/>
                <a:gridCol w="1502236"/>
                <a:gridCol w="1201787"/>
              </a:tblGrid>
              <a:tr h="174321">
                <a:tc rowSpan="2"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b="1" noProof="0" dirty="0" smtClean="0">
                          <a:solidFill>
                            <a:srgbClr val="3333FF"/>
                          </a:solidFill>
                          <a:effectLst/>
                          <a:latin typeface="+mn-lt"/>
                          <a:ea typeface="Times New Roman"/>
                        </a:rPr>
                        <a:t>Maladies </a:t>
                      </a:r>
                      <a:r>
                        <a:rPr lang="fr-FR" sz="2400" b="1" kern="1200" noProof="0" dirty="0" smtClean="0">
                          <a:solidFill>
                            <a:srgbClr val="3333FF"/>
                          </a:solidFill>
                          <a:effectLst/>
                          <a:latin typeface="+mn-lt"/>
                          <a:ea typeface="+mn-ea"/>
                          <a:cs typeface="+mn-cs"/>
                        </a:rPr>
                        <a:t>cardiovasculaires   </a:t>
                      </a:r>
                      <a:br>
                        <a:rPr lang="fr-FR" sz="2400" b="1" kern="1200" noProof="0" dirty="0" smtClean="0">
                          <a:solidFill>
                            <a:srgbClr val="3333FF"/>
                          </a:solidFill>
                          <a:effectLst/>
                          <a:latin typeface="+mn-lt"/>
                          <a:ea typeface="+mn-ea"/>
                          <a:cs typeface="+mn-cs"/>
                        </a:rPr>
                      </a:br>
                      <a:r>
                        <a:rPr lang="fr-FR" sz="2400" b="1" kern="1200" noProof="0" dirty="0" smtClean="0">
                          <a:solidFill>
                            <a:srgbClr val="3333FF"/>
                          </a:solidFill>
                          <a:effectLst/>
                          <a:latin typeface="+mn-lt"/>
                          <a:ea typeface="+mn-ea"/>
                          <a:cs typeface="+mn-cs"/>
                        </a:rPr>
                        <a:t>                                           (âge)</a:t>
                      </a:r>
                      <a:endParaRPr lang="fr-FR" sz="2400" b="1" noProof="0" dirty="0" smtClean="0">
                        <a:solidFill>
                          <a:srgbClr val="3333FF"/>
                        </a:solidFill>
                        <a:effectLst/>
                        <a:latin typeface="Times New Roman"/>
                        <a:ea typeface="Times New Roman"/>
                      </a:endParaRPr>
                    </a:p>
                  </a:txBody>
                  <a:tcPr marL="28242" marR="28242"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fr-FR"/>
                    </a:p>
                  </a:txBody>
                  <a:tcPr/>
                </a:tc>
                <a:tc rowSpan="2">
                  <a:txBody>
                    <a:bodyPr/>
                    <a:lstStyle/>
                    <a:p>
                      <a:pPr algn="ctr">
                        <a:spcAft>
                          <a:spcPts val="0"/>
                        </a:spcAft>
                      </a:pPr>
                      <a:r>
                        <a:rPr lang="fr-FR" sz="2400" b="1" noProof="0" dirty="0" smtClean="0">
                          <a:effectLst/>
                          <a:latin typeface="+mn-lt"/>
                          <a:ea typeface="Times New Roman"/>
                        </a:rPr>
                        <a:t>Classification internationale des maladies</a:t>
                      </a:r>
                      <a:endParaRPr lang="fr-FR" sz="2400" b="1" noProof="0" dirty="0">
                        <a:effectLst/>
                        <a:latin typeface="+mn-lt"/>
                        <a:ea typeface="Times New Roman"/>
                      </a:endParaRPr>
                    </a:p>
                  </a:txBody>
                  <a:tcPr marL="28242" marR="28242"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fr-FR" sz="2400" b="1" noProof="0" dirty="0" smtClean="0">
                          <a:effectLst/>
                          <a:latin typeface="+mn-lt"/>
                          <a:ea typeface="Times New Roman"/>
                          <a:cs typeface="Times New Roman"/>
                        </a:rPr>
                        <a:t>Risques</a:t>
                      </a:r>
                      <a:r>
                        <a:rPr lang="fr-FR" sz="2400" b="1" baseline="0" noProof="0" dirty="0" smtClean="0">
                          <a:effectLst/>
                          <a:latin typeface="+mn-lt"/>
                          <a:ea typeface="Times New Roman"/>
                          <a:cs typeface="Times New Roman"/>
                        </a:rPr>
                        <a:t> relatifs de décès fumeurs/non-fumeurs</a:t>
                      </a:r>
                      <a:endParaRPr lang="fr-FR" sz="2400" b="1" noProof="0" dirty="0">
                        <a:effectLst/>
                        <a:latin typeface="+mn-lt"/>
                        <a:ea typeface="Times New Roman"/>
                      </a:endParaRPr>
                    </a:p>
                  </a:txBody>
                  <a:tcPr marL="28242" marR="28242"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fr-FR"/>
                    </a:p>
                  </a:txBody>
                  <a:tcPr>
                    <a:lnL>
                      <a:noFill/>
                    </a:lnL>
                    <a:lnR>
                      <a:noFill/>
                    </a:lnR>
                    <a:lnT w="12700" cap="flat" cmpd="sng" algn="ctr">
                      <a:solidFill>
                        <a:srgbClr val="000000"/>
                      </a:solidFill>
                      <a:prstDash val="solid"/>
                      <a:round/>
                      <a:headEnd type="none" w="med" len="med"/>
                      <a:tailEnd type="none" w="med" len="med"/>
                    </a:lnT>
                    <a:lnB>
                      <a:noFill/>
                    </a:lnB>
                  </a:tcPr>
                </a:tc>
              </a:tr>
              <a:tr h="174321">
                <a:tc gridSpan="2" vMerge="1">
                  <a:txBody>
                    <a:bodyPr/>
                    <a:lstStyle/>
                    <a:p>
                      <a:endParaRPr lang="fr-FR"/>
                    </a:p>
                  </a:txBody>
                  <a:tcPr>
                    <a:lnL>
                      <a:noFill/>
                    </a:lnL>
                    <a:lnR>
                      <a:noFill/>
                    </a:lnR>
                    <a:lnT w="12700" cap="flat" cmpd="sng" algn="ctr">
                      <a:noFill/>
                      <a:prstDash val="solid"/>
                      <a:round/>
                      <a:headEnd type="none" w="med" len="med"/>
                      <a:tailEnd type="none" w="med" len="med"/>
                    </a:lnT>
                    <a:lnB>
                      <a:noFill/>
                    </a:lnB>
                  </a:tcPr>
                </a:tc>
                <a:tc hMerge="1" vMerge="1">
                  <a:txBody>
                    <a:bodyPr/>
                    <a:lstStyle/>
                    <a:p>
                      <a:endParaRPr lang="fr-FR"/>
                    </a:p>
                  </a:txBody>
                  <a:tcPr/>
                </a:tc>
                <a:tc vMerge="1">
                  <a:txBody>
                    <a:bodyPr/>
                    <a:lstStyle/>
                    <a:p>
                      <a:endParaRPr lang="fr-FR"/>
                    </a:p>
                  </a:txBody>
                  <a:tcPr>
                    <a:lnL>
                      <a:noFill/>
                    </a:lnL>
                    <a:lnR>
                      <a:noFill/>
                    </a:lnR>
                    <a:lnT w="12700" cap="flat" cmpd="sng" algn="ctr">
                      <a:noFill/>
                      <a:prstDash val="solid"/>
                      <a:round/>
                      <a:headEnd type="none" w="med" len="med"/>
                      <a:tailEnd type="none" w="med" len="med"/>
                    </a:lnT>
                    <a:lnB>
                      <a:noFill/>
                    </a:lnB>
                  </a:tcPr>
                </a:tc>
                <a:tc>
                  <a:txBody>
                    <a:bodyPr/>
                    <a:lstStyle/>
                    <a:p>
                      <a:pPr algn="ctr">
                        <a:spcAft>
                          <a:spcPts val="0"/>
                        </a:spcAft>
                      </a:pPr>
                      <a:r>
                        <a:rPr lang="fr-FR" sz="2400" b="1" noProof="0" dirty="0" smtClean="0">
                          <a:effectLst/>
                          <a:latin typeface="+mn-lt"/>
                          <a:ea typeface="Times New Roman"/>
                        </a:rPr>
                        <a:t>Hommes</a:t>
                      </a:r>
                      <a:endParaRPr lang="fr-FR" sz="2400" b="1" noProof="0" dirty="0">
                        <a:effectLst/>
                        <a:latin typeface="+mn-lt"/>
                        <a:ea typeface="Times New Roman"/>
                      </a:endParaRPr>
                    </a:p>
                  </a:txBody>
                  <a:tcPr marL="28242" marR="28242" marT="0" marB="0">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2400" b="1" noProof="0" smtClean="0">
                          <a:effectLst/>
                          <a:latin typeface="+mn-lt"/>
                          <a:ea typeface="Times New Roman"/>
                        </a:rPr>
                        <a:t>Femmes</a:t>
                      </a:r>
                      <a:endParaRPr lang="fr-FR" sz="2400" b="1" noProof="0">
                        <a:effectLst/>
                        <a:latin typeface="+mn-lt"/>
                        <a:ea typeface="Times New Roman"/>
                      </a:endParaRPr>
                    </a:p>
                  </a:txBody>
                  <a:tcPr marL="28242" marR="28242" marT="0" marB="0">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321">
                <a:tc rowSpan="2">
                  <a:txBody>
                    <a:bodyPr/>
                    <a:lstStyle/>
                    <a:p>
                      <a:pPr marL="90170">
                        <a:spcAft>
                          <a:spcPts val="0"/>
                        </a:spcAft>
                      </a:pPr>
                      <a:r>
                        <a:rPr lang="fr-FR" sz="2400" b="1" kern="1200" noProof="0" dirty="0" smtClean="0">
                          <a:solidFill>
                            <a:schemeClr val="tx1"/>
                          </a:solidFill>
                          <a:effectLst/>
                          <a:latin typeface="+mn-lt"/>
                          <a:ea typeface="+mn-ea"/>
                          <a:cs typeface="+mn-cs"/>
                        </a:rPr>
                        <a:t>Cardiopathie ischémique</a:t>
                      </a:r>
                      <a:endParaRPr lang="fr-FR" sz="2400" b="1" noProof="0" dirty="0">
                        <a:effectLst/>
                        <a:latin typeface="Times New Roman"/>
                        <a:ea typeface="Times New Roman"/>
                      </a:endParaRPr>
                    </a:p>
                  </a:txBody>
                  <a:tcPr marL="28242" marR="28242"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spcAft>
                          <a:spcPts val="0"/>
                        </a:spcAft>
                      </a:pPr>
                      <a:r>
                        <a:rPr lang="fr-FR" sz="2400" b="1" noProof="0" dirty="0" smtClean="0">
                          <a:effectLst/>
                          <a:latin typeface="Times New Roman"/>
                          <a:ea typeface="Times New Roman"/>
                        </a:rPr>
                        <a:t>(30-44)</a:t>
                      </a:r>
                      <a:endParaRPr lang="fr-FR" sz="2400" b="1" noProof="0" dirty="0">
                        <a:effectLst/>
                        <a:latin typeface="Times New Roman"/>
                        <a:ea typeface="Times New Roman"/>
                      </a:endParaRPr>
                    </a:p>
                  </a:txBody>
                  <a:tcPr marL="28242" marR="28242"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spcAft>
                          <a:spcPts val="0"/>
                        </a:spcAft>
                      </a:pPr>
                      <a:r>
                        <a:rPr lang="fr-FR" sz="2400" b="1" kern="1200" noProof="0" dirty="0" smtClean="0">
                          <a:solidFill>
                            <a:schemeClr val="tx1"/>
                          </a:solidFill>
                          <a:effectLst/>
                          <a:latin typeface="+mn-lt"/>
                          <a:ea typeface="+mn-ea"/>
                          <a:cs typeface="+mn-cs"/>
                        </a:rPr>
                        <a:t>I20-I25</a:t>
                      </a:r>
                      <a:endParaRPr lang="fr-FR" sz="2400" b="1" kern="1200" noProof="0" dirty="0">
                        <a:solidFill>
                          <a:schemeClr val="tx1"/>
                        </a:solidFill>
                        <a:effectLst/>
                        <a:latin typeface="+mn-lt"/>
                        <a:ea typeface="+mn-ea"/>
                        <a:cs typeface="+mn-cs"/>
                      </a:endParaRPr>
                    </a:p>
                  </a:txBody>
                  <a:tcPr marL="28242" marR="28242"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spcAft>
                          <a:spcPts val="0"/>
                        </a:spcAft>
                      </a:pPr>
                      <a:r>
                        <a:rPr lang="fr-FR" sz="2400" b="1" noProof="0" dirty="0" smtClean="0">
                          <a:effectLst/>
                          <a:latin typeface="Times New Roman"/>
                          <a:ea typeface="Times New Roman"/>
                        </a:rPr>
                        <a:t>5,51</a:t>
                      </a:r>
                      <a:endParaRPr lang="fr-FR" sz="2400" b="1" noProof="0" dirty="0">
                        <a:effectLst/>
                        <a:latin typeface="Times New Roman"/>
                        <a:ea typeface="Times New Roman"/>
                      </a:endParaRPr>
                    </a:p>
                  </a:txBody>
                  <a:tcPr marL="28242" marR="28242"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spcAft>
                          <a:spcPts val="0"/>
                        </a:spcAft>
                      </a:pPr>
                      <a:r>
                        <a:rPr lang="fr-FR" sz="2400" b="1" noProof="0" smtClean="0">
                          <a:effectLst/>
                          <a:latin typeface="Times New Roman"/>
                          <a:ea typeface="Times New Roman"/>
                        </a:rPr>
                        <a:t>2,26</a:t>
                      </a:r>
                      <a:endParaRPr lang="fr-FR" sz="2400" b="1" noProof="0">
                        <a:effectLst/>
                        <a:latin typeface="Times New Roman"/>
                        <a:ea typeface="Times New Roman"/>
                      </a:endParaRPr>
                    </a:p>
                  </a:txBody>
                  <a:tcPr marL="28242" marR="28242" marT="0" marB="0" anchor="ctr">
                    <a:lnL>
                      <a:noFill/>
                    </a:lnL>
                    <a:lnR>
                      <a:noFill/>
                    </a:lnR>
                    <a:lnT w="12700" cap="flat" cmpd="sng" algn="ctr">
                      <a:solidFill>
                        <a:schemeClr val="tx1"/>
                      </a:solidFill>
                      <a:prstDash val="solid"/>
                      <a:round/>
                      <a:headEnd type="none" w="med" len="med"/>
                      <a:tailEnd type="none" w="med" len="med"/>
                    </a:lnT>
                    <a:lnB>
                      <a:noFill/>
                    </a:lnB>
                  </a:tcPr>
                </a:tc>
              </a:tr>
              <a:tr h="175593">
                <a:tc vMerge="1">
                  <a:txBody>
                    <a:bodyPr/>
                    <a:lstStyle/>
                    <a:p>
                      <a:endParaRPr lang="fr-FR" dirty="0"/>
                    </a:p>
                  </a:txBody>
                  <a:tcPr marL="28242" marR="28242" marT="0" marB="0" anchor="ctr">
                    <a:lnL>
                      <a:noFill/>
                    </a:lnL>
                    <a:lnR>
                      <a:noFill/>
                    </a:lnR>
                    <a:lnT>
                      <a:noFill/>
                    </a:lnT>
                    <a:lnB>
                      <a:noFill/>
                    </a:lnB>
                  </a:tcPr>
                </a:tc>
                <a:tc>
                  <a:txBody>
                    <a:bodyPr/>
                    <a:lstStyle/>
                    <a:p>
                      <a:pPr algn="ctr">
                        <a:spcAft>
                          <a:spcPts val="0"/>
                        </a:spcAft>
                      </a:pPr>
                      <a:r>
                        <a:rPr lang="fr-FR" sz="2400" b="1" noProof="0" dirty="0" smtClean="0">
                          <a:effectLst/>
                          <a:latin typeface="Times New Roman"/>
                          <a:ea typeface="Times New Roman"/>
                        </a:rPr>
                        <a:t>(45-59)</a:t>
                      </a:r>
                      <a:endParaRPr lang="fr-FR" sz="2400" b="1" noProof="0" dirty="0">
                        <a:effectLst/>
                        <a:latin typeface="Times New Roman"/>
                        <a:ea typeface="Times New Roman"/>
                      </a:endParaRPr>
                    </a:p>
                  </a:txBody>
                  <a:tcPr marL="28242" marR="28242" marT="0" marB="0" anchor="ctr">
                    <a:lnL>
                      <a:noFill/>
                    </a:lnL>
                    <a:lnR>
                      <a:noFill/>
                    </a:lnR>
                    <a:lnT>
                      <a:noFill/>
                    </a:lnT>
                    <a:lnB>
                      <a:noFill/>
                    </a:lnB>
                  </a:tcPr>
                </a:tc>
                <a:tc>
                  <a:txBody>
                    <a:bodyPr/>
                    <a:lstStyle/>
                    <a:p>
                      <a:pPr algn="ctr">
                        <a:spcAft>
                          <a:spcPts val="0"/>
                        </a:spcAft>
                      </a:pPr>
                      <a:r>
                        <a:rPr lang="fr-FR" sz="2400" b="1" kern="1200" noProof="0" dirty="0" smtClean="0">
                          <a:solidFill>
                            <a:schemeClr val="tx1"/>
                          </a:solidFill>
                          <a:effectLst/>
                          <a:latin typeface="+mn-lt"/>
                          <a:ea typeface="+mn-ea"/>
                          <a:cs typeface="+mn-cs"/>
                        </a:rPr>
                        <a:t> </a:t>
                      </a:r>
                      <a:endParaRPr lang="fr-FR" sz="2400" b="1" kern="1200" noProof="0" dirty="0">
                        <a:solidFill>
                          <a:schemeClr val="tx1"/>
                        </a:solidFill>
                        <a:effectLst/>
                        <a:latin typeface="+mn-lt"/>
                        <a:ea typeface="+mn-ea"/>
                        <a:cs typeface="+mn-cs"/>
                      </a:endParaRPr>
                    </a:p>
                  </a:txBody>
                  <a:tcPr marL="28242" marR="28242" marT="0" marB="0" anchor="ctr">
                    <a:lnL>
                      <a:noFill/>
                    </a:lnL>
                    <a:lnR>
                      <a:noFill/>
                    </a:lnR>
                    <a:lnT>
                      <a:noFill/>
                    </a:lnT>
                    <a:lnB>
                      <a:noFill/>
                    </a:lnB>
                  </a:tcPr>
                </a:tc>
                <a:tc>
                  <a:txBody>
                    <a:bodyPr/>
                    <a:lstStyle/>
                    <a:p>
                      <a:pPr algn="ctr">
                        <a:spcAft>
                          <a:spcPts val="0"/>
                        </a:spcAft>
                      </a:pPr>
                      <a:r>
                        <a:rPr lang="fr-FR" sz="2400" b="1" noProof="0" dirty="0" smtClean="0">
                          <a:effectLst/>
                          <a:latin typeface="Times New Roman"/>
                          <a:ea typeface="Times New Roman"/>
                        </a:rPr>
                        <a:t>3,04</a:t>
                      </a:r>
                      <a:endParaRPr lang="fr-FR" sz="2400" b="1" noProof="0" dirty="0">
                        <a:effectLst/>
                        <a:latin typeface="Times New Roman"/>
                        <a:ea typeface="Times New Roman"/>
                      </a:endParaRPr>
                    </a:p>
                  </a:txBody>
                  <a:tcPr marL="28242" marR="28242" marT="0" marB="0" anchor="ctr">
                    <a:lnL>
                      <a:noFill/>
                    </a:lnL>
                    <a:lnR>
                      <a:noFill/>
                    </a:lnR>
                    <a:lnT>
                      <a:noFill/>
                    </a:lnT>
                    <a:lnB>
                      <a:noFill/>
                    </a:lnB>
                  </a:tcPr>
                </a:tc>
                <a:tc>
                  <a:txBody>
                    <a:bodyPr/>
                    <a:lstStyle/>
                    <a:p>
                      <a:pPr algn="ctr">
                        <a:spcAft>
                          <a:spcPts val="0"/>
                        </a:spcAft>
                      </a:pPr>
                      <a:r>
                        <a:rPr lang="fr-FR" sz="2400" b="1" noProof="0" smtClean="0">
                          <a:effectLst/>
                          <a:latin typeface="Times New Roman"/>
                          <a:ea typeface="Times New Roman"/>
                        </a:rPr>
                        <a:t>3,78</a:t>
                      </a:r>
                      <a:endParaRPr lang="fr-FR" sz="2400" b="1" noProof="0">
                        <a:effectLst/>
                        <a:latin typeface="Times New Roman"/>
                        <a:ea typeface="Times New Roman"/>
                      </a:endParaRPr>
                    </a:p>
                  </a:txBody>
                  <a:tcPr marL="28242" marR="28242" marT="0" marB="0" anchor="ctr">
                    <a:lnL>
                      <a:noFill/>
                    </a:lnL>
                    <a:lnR>
                      <a:noFill/>
                    </a:lnR>
                    <a:lnT>
                      <a:noFill/>
                    </a:lnT>
                    <a:lnB>
                      <a:noFill/>
                    </a:lnB>
                  </a:tcPr>
                </a:tc>
              </a:tr>
              <a:tr h="175593">
                <a:tc>
                  <a:txBody>
                    <a:bodyPr/>
                    <a:lstStyle/>
                    <a:p>
                      <a:endParaRPr lang="fr-FR"/>
                    </a:p>
                  </a:txBody>
                  <a:tcPr marL="28242" marR="28242" marT="0" marB="0" anchor="ctr">
                    <a:lnL>
                      <a:noFill/>
                    </a:lnL>
                    <a:lnR>
                      <a:noFill/>
                    </a:lnR>
                    <a:lnT>
                      <a:noFill/>
                    </a:lnT>
                    <a:lnB>
                      <a:noFill/>
                    </a:lnB>
                  </a:tcPr>
                </a:tc>
                <a:tc>
                  <a:txBody>
                    <a:bodyPr/>
                    <a:lstStyle/>
                    <a:p>
                      <a:pPr algn="ctr">
                        <a:spcAft>
                          <a:spcPts val="0"/>
                        </a:spcAft>
                      </a:pPr>
                      <a:r>
                        <a:rPr lang="fr-FR" sz="2400" b="1" noProof="0" dirty="0" smtClean="0">
                          <a:effectLst/>
                          <a:latin typeface="Times New Roman"/>
                          <a:ea typeface="Times New Roman"/>
                        </a:rPr>
                        <a:t>(60-69)</a:t>
                      </a:r>
                      <a:endParaRPr lang="fr-FR" sz="2400" b="1" noProof="0" dirty="0">
                        <a:effectLst/>
                        <a:latin typeface="Times New Roman"/>
                        <a:ea typeface="Times New Roman"/>
                      </a:endParaRPr>
                    </a:p>
                  </a:txBody>
                  <a:tcPr marL="28242" marR="28242" marT="0" marB="0" anchor="ctr">
                    <a:lnL>
                      <a:noFill/>
                    </a:lnL>
                    <a:lnR>
                      <a:noFill/>
                    </a:lnR>
                    <a:lnT>
                      <a:noFill/>
                    </a:lnT>
                    <a:lnB>
                      <a:noFill/>
                    </a:lnB>
                  </a:tcPr>
                </a:tc>
                <a:tc>
                  <a:txBody>
                    <a:bodyPr/>
                    <a:lstStyle/>
                    <a:p>
                      <a:pPr algn="ctr">
                        <a:spcAft>
                          <a:spcPts val="0"/>
                        </a:spcAft>
                      </a:pPr>
                      <a:r>
                        <a:rPr lang="fr-FR" sz="2400" b="1" kern="1200" noProof="0" dirty="0" smtClean="0">
                          <a:solidFill>
                            <a:schemeClr val="tx1"/>
                          </a:solidFill>
                          <a:effectLst/>
                          <a:latin typeface="+mn-lt"/>
                          <a:ea typeface="+mn-ea"/>
                          <a:cs typeface="+mn-cs"/>
                        </a:rPr>
                        <a:t> </a:t>
                      </a:r>
                      <a:endParaRPr lang="fr-FR" sz="2400" b="1" kern="1200" noProof="0" dirty="0">
                        <a:solidFill>
                          <a:schemeClr val="tx1"/>
                        </a:solidFill>
                        <a:effectLst/>
                        <a:latin typeface="+mn-lt"/>
                        <a:ea typeface="+mn-ea"/>
                        <a:cs typeface="+mn-cs"/>
                      </a:endParaRPr>
                    </a:p>
                  </a:txBody>
                  <a:tcPr marL="28242" marR="28242" marT="0" marB="0" anchor="ctr">
                    <a:lnL>
                      <a:noFill/>
                    </a:lnL>
                    <a:lnR>
                      <a:noFill/>
                    </a:lnR>
                    <a:lnT>
                      <a:noFill/>
                    </a:lnT>
                    <a:lnB>
                      <a:noFill/>
                    </a:lnB>
                  </a:tcPr>
                </a:tc>
                <a:tc>
                  <a:txBody>
                    <a:bodyPr/>
                    <a:lstStyle/>
                    <a:p>
                      <a:pPr algn="ctr">
                        <a:spcAft>
                          <a:spcPts val="0"/>
                        </a:spcAft>
                      </a:pPr>
                      <a:r>
                        <a:rPr lang="fr-FR" sz="2400" b="1" noProof="0" dirty="0" smtClean="0">
                          <a:effectLst/>
                          <a:latin typeface="Times New Roman"/>
                          <a:ea typeface="Times New Roman"/>
                        </a:rPr>
                        <a:t>1,88</a:t>
                      </a:r>
                      <a:endParaRPr lang="fr-FR" sz="2400" b="1" noProof="0" dirty="0">
                        <a:effectLst/>
                        <a:latin typeface="Times New Roman"/>
                        <a:ea typeface="Times New Roman"/>
                      </a:endParaRPr>
                    </a:p>
                  </a:txBody>
                  <a:tcPr marL="28242" marR="28242" marT="0" marB="0" anchor="ctr">
                    <a:lnL>
                      <a:noFill/>
                    </a:lnL>
                    <a:lnR>
                      <a:noFill/>
                    </a:lnR>
                    <a:lnT>
                      <a:noFill/>
                    </a:lnT>
                    <a:lnB>
                      <a:noFill/>
                    </a:lnB>
                  </a:tcPr>
                </a:tc>
                <a:tc>
                  <a:txBody>
                    <a:bodyPr/>
                    <a:lstStyle/>
                    <a:p>
                      <a:pPr algn="ctr">
                        <a:spcAft>
                          <a:spcPts val="0"/>
                        </a:spcAft>
                      </a:pPr>
                      <a:r>
                        <a:rPr lang="fr-FR" sz="2400" b="1" noProof="0" dirty="0" smtClean="0">
                          <a:effectLst/>
                          <a:latin typeface="Times New Roman"/>
                          <a:ea typeface="Times New Roman"/>
                        </a:rPr>
                        <a:t>2,53</a:t>
                      </a:r>
                      <a:endParaRPr lang="fr-FR" sz="2400" b="1" noProof="0" dirty="0">
                        <a:effectLst/>
                        <a:latin typeface="Times New Roman"/>
                        <a:ea typeface="Times New Roman"/>
                      </a:endParaRPr>
                    </a:p>
                  </a:txBody>
                  <a:tcPr marL="28242" marR="28242" marT="0" marB="0" anchor="ctr">
                    <a:lnL>
                      <a:noFill/>
                    </a:lnL>
                    <a:lnR>
                      <a:noFill/>
                    </a:lnR>
                    <a:lnT>
                      <a:noFill/>
                    </a:lnT>
                    <a:lnB>
                      <a:noFill/>
                    </a:lnB>
                  </a:tcPr>
                </a:tc>
              </a:tr>
              <a:tr h="175593">
                <a:tc>
                  <a:txBody>
                    <a:bodyPr/>
                    <a:lstStyle/>
                    <a:p>
                      <a:endParaRPr lang="fr-FR"/>
                    </a:p>
                  </a:txBody>
                  <a:tcPr marL="28242" marR="28242" marT="0" marB="0" anchor="ctr">
                    <a:lnL>
                      <a:noFill/>
                    </a:lnL>
                    <a:lnR>
                      <a:noFill/>
                    </a:lnR>
                    <a:lnT>
                      <a:noFill/>
                    </a:lnT>
                    <a:lnB>
                      <a:noFill/>
                    </a:lnB>
                  </a:tcPr>
                </a:tc>
                <a:tc>
                  <a:txBody>
                    <a:bodyPr/>
                    <a:lstStyle/>
                    <a:p>
                      <a:pPr algn="ctr">
                        <a:spcAft>
                          <a:spcPts val="0"/>
                        </a:spcAft>
                      </a:pPr>
                      <a:r>
                        <a:rPr lang="fr-FR" sz="2400" b="1" noProof="0" dirty="0" smtClean="0">
                          <a:effectLst/>
                          <a:latin typeface="Times New Roman"/>
                          <a:ea typeface="Times New Roman"/>
                        </a:rPr>
                        <a:t>(70-79)</a:t>
                      </a:r>
                      <a:endParaRPr lang="fr-FR" sz="2400" b="1" noProof="0" dirty="0">
                        <a:effectLst/>
                        <a:latin typeface="Times New Roman"/>
                        <a:ea typeface="Times New Roman"/>
                      </a:endParaRPr>
                    </a:p>
                  </a:txBody>
                  <a:tcPr marL="28242" marR="28242" marT="0" marB="0" anchor="ctr">
                    <a:lnL>
                      <a:noFill/>
                    </a:lnL>
                    <a:lnR>
                      <a:noFill/>
                    </a:lnR>
                    <a:lnT>
                      <a:noFill/>
                    </a:lnT>
                    <a:lnB>
                      <a:noFill/>
                    </a:lnB>
                  </a:tcPr>
                </a:tc>
                <a:tc>
                  <a:txBody>
                    <a:bodyPr/>
                    <a:lstStyle/>
                    <a:p>
                      <a:pPr algn="ctr">
                        <a:spcAft>
                          <a:spcPts val="0"/>
                        </a:spcAft>
                      </a:pPr>
                      <a:r>
                        <a:rPr lang="fr-FR" sz="2400" b="1" kern="1200" noProof="0" dirty="0" smtClean="0">
                          <a:solidFill>
                            <a:schemeClr val="tx1"/>
                          </a:solidFill>
                          <a:effectLst/>
                          <a:latin typeface="+mn-lt"/>
                          <a:ea typeface="+mn-ea"/>
                          <a:cs typeface="+mn-cs"/>
                        </a:rPr>
                        <a:t> </a:t>
                      </a:r>
                      <a:endParaRPr lang="fr-FR" sz="2400" b="1" kern="1200" noProof="0" dirty="0">
                        <a:solidFill>
                          <a:schemeClr val="tx1"/>
                        </a:solidFill>
                        <a:effectLst/>
                        <a:latin typeface="+mn-lt"/>
                        <a:ea typeface="+mn-ea"/>
                        <a:cs typeface="+mn-cs"/>
                      </a:endParaRPr>
                    </a:p>
                  </a:txBody>
                  <a:tcPr marL="28242" marR="28242" marT="0" marB="0" anchor="ctr">
                    <a:lnL>
                      <a:noFill/>
                    </a:lnL>
                    <a:lnR>
                      <a:noFill/>
                    </a:lnR>
                    <a:lnT>
                      <a:noFill/>
                    </a:lnT>
                    <a:lnB>
                      <a:noFill/>
                    </a:lnB>
                  </a:tcPr>
                </a:tc>
                <a:tc>
                  <a:txBody>
                    <a:bodyPr/>
                    <a:lstStyle/>
                    <a:p>
                      <a:pPr algn="ctr">
                        <a:spcAft>
                          <a:spcPts val="0"/>
                        </a:spcAft>
                      </a:pPr>
                      <a:r>
                        <a:rPr lang="fr-FR" sz="2400" b="1" noProof="0" dirty="0" smtClean="0">
                          <a:effectLst/>
                          <a:latin typeface="Times New Roman"/>
                          <a:ea typeface="Times New Roman"/>
                        </a:rPr>
                        <a:t>1,44</a:t>
                      </a:r>
                      <a:endParaRPr lang="fr-FR" sz="2400" b="1" noProof="0" dirty="0">
                        <a:effectLst/>
                        <a:latin typeface="Times New Roman"/>
                        <a:ea typeface="Times New Roman"/>
                      </a:endParaRPr>
                    </a:p>
                  </a:txBody>
                  <a:tcPr marL="28242" marR="28242" marT="0" marB="0" anchor="ctr">
                    <a:lnL>
                      <a:noFill/>
                    </a:lnL>
                    <a:lnR>
                      <a:noFill/>
                    </a:lnR>
                    <a:lnT>
                      <a:noFill/>
                    </a:lnT>
                    <a:lnB>
                      <a:noFill/>
                    </a:lnB>
                  </a:tcPr>
                </a:tc>
                <a:tc>
                  <a:txBody>
                    <a:bodyPr/>
                    <a:lstStyle/>
                    <a:p>
                      <a:pPr algn="ctr">
                        <a:spcAft>
                          <a:spcPts val="0"/>
                        </a:spcAft>
                      </a:pPr>
                      <a:r>
                        <a:rPr lang="fr-FR" sz="2400" b="1" noProof="0" dirty="0" smtClean="0">
                          <a:effectLst/>
                          <a:latin typeface="Times New Roman"/>
                          <a:ea typeface="Times New Roman"/>
                        </a:rPr>
                        <a:t>1,68</a:t>
                      </a:r>
                      <a:endParaRPr lang="fr-FR" sz="2400" b="1" noProof="0" dirty="0">
                        <a:effectLst/>
                        <a:latin typeface="Times New Roman"/>
                        <a:ea typeface="Times New Roman"/>
                      </a:endParaRPr>
                    </a:p>
                  </a:txBody>
                  <a:tcPr marL="28242" marR="28242" marT="0" marB="0" anchor="ctr">
                    <a:lnL>
                      <a:noFill/>
                    </a:lnL>
                    <a:lnR>
                      <a:noFill/>
                    </a:lnR>
                    <a:lnT>
                      <a:noFill/>
                    </a:lnT>
                    <a:lnB>
                      <a:noFill/>
                    </a:lnB>
                  </a:tcPr>
                </a:tc>
              </a:tr>
              <a:tr h="175593">
                <a:tc>
                  <a:txBody>
                    <a:bodyPr/>
                    <a:lstStyle/>
                    <a:p>
                      <a:endParaRPr lang="fr-FR" dirty="0"/>
                    </a:p>
                  </a:txBody>
                  <a:tcPr marL="28242" marR="28242" marT="0" marB="0" anchor="ctr">
                    <a:lnL>
                      <a:noFill/>
                    </a:lnL>
                    <a:lnR>
                      <a:noFill/>
                    </a:lnR>
                    <a:lnT>
                      <a:noFill/>
                    </a:lnT>
                    <a:lnB w="9525" cap="flat" cmpd="sng" algn="ctr">
                      <a:solidFill>
                        <a:schemeClr val="tx1"/>
                      </a:solidFill>
                      <a:prstDash val="solid"/>
                      <a:round/>
                      <a:headEnd type="none" w="med" len="med"/>
                      <a:tailEnd type="none" w="med" len="med"/>
                    </a:lnB>
                  </a:tcPr>
                </a:tc>
                <a:tc>
                  <a:txBody>
                    <a:bodyPr/>
                    <a:lstStyle/>
                    <a:p>
                      <a:pPr algn="ctr">
                        <a:spcAft>
                          <a:spcPts val="0"/>
                        </a:spcAft>
                      </a:pPr>
                      <a:r>
                        <a:rPr lang="fr-FR" sz="2400" b="1" noProof="0" dirty="0" smtClean="0">
                          <a:effectLst/>
                          <a:latin typeface="Times New Roman"/>
                          <a:ea typeface="Times New Roman"/>
                        </a:rPr>
                        <a:t>(80+)</a:t>
                      </a:r>
                      <a:endParaRPr lang="fr-FR" sz="2400" b="1" noProof="0" dirty="0">
                        <a:effectLst/>
                        <a:latin typeface="Times New Roman"/>
                        <a:ea typeface="Times New Roman"/>
                      </a:endParaRPr>
                    </a:p>
                  </a:txBody>
                  <a:tcPr marL="28242" marR="28242" marT="0" marB="0" anchor="ctr">
                    <a:lnL>
                      <a:noFill/>
                    </a:lnL>
                    <a:lnR>
                      <a:noFill/>
                    </a:lnR>
                    <a:lnT>
                      <a:noFill/>
                    </a:lnT>
                    <a:lnB w="9525" cap="flat" cmpd="sng" algn="ctr">
                      <a:solidFill>
                        <a:schemeClr val="tx1"/>
                      </a:solidFill>
                      <a:prstDash val="solid"/>
                      <a:round/>
                      <a:headEnd type="none" w="med" len="med"/>
                      <a:tailEnd type="none" w="med" len="med"/>
                    </a:lnB>
                  </a:tcPr>
                </a:tc>
                <a:tc>
                  <a:txBody>
                    <a:bodyPr/>
                    <a:lstStyle/>
                    <a:p>
                      <a:pPr algn="ctr">
                        <a:spcAft>
                          <a:spcPts val="0"/>
                        </a:spcAft>
                      </a:pPr>
                      <a:r>
                        <a:rPr lang="fr-FR" sz="2400" b="1" kern="1200" noProof="0" dirty="0" smtClean="0">
                          <a:solidFill>
                            <a:schemeClr val="tx1"/>
                          </a:solidFill>
                          <a:effectLst/>
                          <a:latin typeface="+mn-lt"/>
                          <a:ea typeface="+mn-ea"/>
                          <a:cs typeface="+mn-cs"/>
                        </a:rPr>
                        <a:t> </a:t>
                      </a:r>
                      <a:endParaRPr lang="fr-FR" sz="2400" b="1" kern="1200" noProof="0" dirty="0">
                        <a:solidFill>
                          <a:schemeClr val="tx1"/>
                        </a:solidFill>
                        <a:effectLst/>
                        <a:latin typeface="+mn-lt"/>
                        <a:ea typeface="+mn-ea"/>
                        <a:cs typeface="+mn-cs"/>
                      </a:endParaRPr>
                    </a:p>
                  </a:txBody>
                  <a:tcPr marL="28242" marR="28242" marT="0" marB="0" anchor="ctr">
                    <a:lnL>
                      <a:noFill/>
                    </a:lnL>
                    <a:lnR>
                      <a:noFill/>
                    </a:lnR>
                    <a:lnT>
                      <a:noFill/>
                    </a:lnT>
                    <a:lnB w="9525" cap="flat" cmpd="sng" algn="ctr">
                      <a:solidFill>
                        <a:schemeClr val="tx1"/>
                      </a:solidFill>
                      <a:prstDash val="solid"/>
                      <a:round/>
                      <a:headEnd type="none" w="med" len="med"/>
                      <a:tailEnd type="none" w="med" len="med"/>
                    </a:lnB>
                  </a:tcPr>
                </a:tc>
                <a:tc>
                  <a:txBody>
                    <a:bodyPr/>
                    <a:lstStyle/>
                    <a:p>
                      <a:pPr algn="ctr">
                        <a:spcAft>
                          <a:spcPts val="0"/>
                        </a:spcAft>
                      </a:pPr>
                      <a:r>
                        <a:rPr lang="fr-FR" sz="2400" b="1" noProof="0" dirty="0" smtClean="0">
                          <a:effectLst/>
                          <a:latin typeface="Times New Roman"/>
                          <a:ea typeface="Times New Roman"/>
                        </a:rPr>
                        <a:t>1,05</a:t>
                      </a:r>
                      <a:endParaRPr lang="fr-FR" sz="2400" b="1" noProof="0" dirty="0">
                        <a:effectLst/>
                        <a:latin typeface="Times New Roman"/>
                        <a:ea typeface="Times New Roman"/>
                      </a:endParaRPr>
                    </a:p>
                  </a:txBody>
                  <a:tcPr marL="28242" marR="28242" marT="0" marB="0" anchor="ctr">
                    <a:lnL>
                      <a:noFill/>
                    </a:lnL>
                    <a:lnR>
                      <a:noFill/>
                    </a:lnR>
                    <a:lnT>
                      <a:noFill/>
                    </a:lnT>
                    <a:lnB w="9525" cap="flat" cmpd="sng" algn="ctr">
                      <a:solidFill>
                        <a:schemeClr val="tx1"/>
                      </a:solidFill>
                      <a:prstDash val="solid"/>
                      <a:round/>
                      <a:headEnd type="none" w="med" len="med"/>
                      <a:tailEnd type="none" w="med" len="med"/>
                    </a:lnB>
                  </a:tcPr>
                </a:tc>
                <a:tc>
                  <a:txBody>
                    <a:bodyPr/>
                    <a:lstStyle/>
                    <a:p>
                      <a:pPr algn="ctr">
                        <a:spcAft>
                          <a:spcPts val="0"/>
                        </a:spcAft>
                      </a:pPr>
                      <a:r>
                        <a:rPr lang="fr-FR" sz="2400" b="1" noProof="0" dirty="0" smtClean="0">
                          <a:effectLst/>
                          <a:latin typeface="Times New Roman"/>
                          <a:ea typeface="Times New Roman"/>
                        </a:rPr>
                        <a:t>1,38</a:t>
                      </a:r>
                      <a:endParaRPr lang="fr-FR" sz="2400" b="1" noProof="0" dirty="0">
                        <a:effectLst/>
                        <a:latin typeface="Times New Roman"/>
                        <a:ea typeface="Times New Roman"/>
                      </a:endParaRPr>
                    </a:p>
                  </a:txBody>
                  <a:tcPr marL="28242" marR="28242" marT="0" marB="0" anchor="ctr">
                    <a:lnL>
                      <a:noFill/>
                    </a:lnL>
                    <a:lnR>
                      <a:noFill/>
                    </a:lnR>
                    <a:lnT>
                      <a:noFill/>
                    </a:lnT>
                    <a:lnB w="9525" cap="flat" cmpd="sng" algn="ctr">
                      <a:solidFill>
                        <a:schemeClr val="tx1"/>
                      </a:solidFill>
                      <a:prstDash val="solid"/>
                      <a:round/>
                      <a:headEnd type="none" w="med" len="med"/>
                      <a:tailEnd type="none" w="med" len="med"/>
                    </a:lnB>
                  </a:tcPr>
                </a:tc>
              </a:tr>
              <a:tr h="174321">
                <a:tc rowSpan="2">
                  <a:txBody>
                    <a:bodyPr/>
                    <a:lstStyle/>
                    <a:p>
                      <a:pPr marL="90170">
                        <a:spcAft>
                          <a:spcPts val="0"/>
                        </a:spcAft>
                      </a:pPr>
                      <a:r>
                        <a:rPr lang="fr-FR" sz="2400" b="1" kern="1200" noProof="0" dirty="0" smtClean="0">
                          <a:solidFill>
                            <a:schemeClr val="tx1"/>
                          </a:solidFill>
                          <a:effectLst/>
                          <a:latin typeface="+mn-lt"/>
                          <a:ea typeface="+mn-ea"/>
                          <a:cs typeface="+mn-cs"/>
                        </a:rPr>
                        <a:t> Maladie cérébrovasculaire</a:t>
                      </a:r>
                      <a:endParaRPr lang="fr-FR" sz="2400" b="1" noProof="0" dirty="0">
                        <a:effectLst/>
                        <a:latin typeface="Times New Roman"/>
                        <a:ea typeface="Times New Roman"/>
                      </a:endParaRPr>
                    </a:p>
                  </a:txBody>
                  <a:tcPr marL="28242" marR="28242" marT="0"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ctr">
                        <a:spcAft>
                          <a:spcPts val="0"/>
                        </a:spcAft>
                      </a:pPr>
                      <a:r>
                        <a:rPr lang="en-US" sz="2400" b="1" dirty="0">
                          <a:effectLst/>
                          <a:latin typeface="Times New Roman"/>
                          <a:ea typeface="Times New Roman"/>
                        </a:rPr>
                        <a:t>(30-44)</a:t>
                      </a:r>
                      <a:endParaRPr lang="fr-FR" sz="2400" b="1" dirty="0">
                        <a:effectLst/>
                        <a:latin typeface="Times New Roman"/>
                        <a:ea typeface="Times New Roman"/>
                      </a:endParaRPr>
                    </a:p>
                  </a:txBody>
                  <a:tcPr marL="28242" marR="28242" marT="0"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ctr">
                        <a:spcAft>
                          <a:spcPts val="0"/>
                        </a:spcAft>
                      </a:pPr>
                      <a:r>
                        <a:rPr lang="fr-FR" sz="2400" b="1" kern="1200" noProof="0" dirty="0" smtClean="0">
                          <a:solidFill>
                            <a:schemeClr val="tx1"/>
                          </a:solidFill>
                          <a:effectLst/>
                          <a:latin typeface="+mn-lt"/>
                          <a:ea typeface="+mn-ea"/>
                          <a:cs typeface="+mn-cs"/>
                        </a:rPr>
                        <a:t>I60-I69</a:t>
                      </a:r>
                      <a:endParaRPr lang="fr-FR" sz="2400" b="1" kern="1200" noProof="0" dirty="0">
                        <a:solidFill>
                          <a:schemeClr val="tx1"/>
                        </a:solidFill>
                        <a:effectLst/>
                        <a:latin typeface="+mn-lt"/>
                        <a:ea typeface="+mn-ea"/>
                        <a:cs typeface="+mn-cs"/>
                      </a:endParaRPr>
                    </a:p>
                  </a:txBody>
                  <a:tcPr marL="28242" marR="28242" marT="0"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ctr">
                        <a:spcAft>
                          <a:spcPts val="0"/>
                        </a:spcAft>
                      </a:pPr>
                      <a:r>
                        <a:rPr lang="en-US" sz="2400" b="1" dirty="0" smtClean="0">
                          <a:effectLst/>
                          <a:latin typeface="Times New Roman"/>
                          <a:ea typeface="Times New Roman"/>
                        </a:rPr>
                        <a:t>3,12</a:t>
                      </a:r>
                      <a:endParaRPr lang="fr-FR" sz="2400" b="1" dirty="0">
                        <a:effectLst/>
                        <a:latin typeface="Times New Roman"/>
                        <a:ea typeface="Times New Roman"/>
                      </a:endParaRPr>
                    </a:p>
                  </a:txBody>
                  <a:tcPr marL="28242" marR="28242" marT="0" marB="0" anchor="ctr">
                    <a:lnL>
                      <a:noFill/>
                    </a:lnL>
                    <a:lnR>
                      <a:noFill/>
                    </a:lnR>
                    <a:lnT w="9525" cap="flat" cmpd="sng" algn="ctr">
                      <a:solidFill>
                        <a:schemeClr val="tx1"/>
                      </a:solidFill>
                      <a:prstDash val="solid"/>
                      <a:round/>
                      <a:headEnd type="none" w="med" len="med"/>
                      <a:tailEnd type="none" w="med" len="med"/>
                    </a:lnT>
                    <a:lnB>
                      <a:noFill/>
                    </a:lnB>
                  </a:tcPr>
                </a:tc>
                <a:tc>
                  <a:txBody>
                    <a:bodyPr/>
                    <a:lstStyle/>
                    <a:p>
                      <a:pPr algn="ctr">
                        <a:spcAft>
                          <a:spcPts val="0"/>
                        </a:spcAft>
                      </a:pPr>
                      <a:r>
                        <a:rPr lang="en-US" sz="2400" b="1" dirty="0" smtClean="0">
                          <a:effectLst/>
                          <a:latin typeface="Times New Roman"/>
                          <a:ea typeface="Times New Roman"/>
                        </a:rPr>
                        <a:t>4,61</a:t>
                      </a:r>
                      <a:endParaRPr lang="fr-FR" sz="2400" b="1" dirty="0">
                        <a:effectLst/>
                        <a:latin typeface="Times New Roman"/>
                        <a:ea typeface="Times New Roman"/>
                      </a:endParaRPr>
                    </a:p>
                  </a:txBody>
                  <a:tcPr marL="28242" marR="28242" marT="0" marB="0" anchor="ctr">
                    <a:lnL>
                      <a:noFill/>
                    </a:lnL>
                    <a:lnR>
                      <a:noFill/>
                    </a:lnR>
                    <a:lnT w="9525" cap="flat" cmpd="sng" algn="ctr">
                      <a:solidFill>
                        <a:schemeClr val="tx1"/>
                      </a:solidFill>
                      <a:prstDash val="solid"/>
                      <a:round/>
                      <a:headEnd type="none" w="med" len="med"/>
                      <a:tailEnd type="none" w="med" len="med"/>
                    </a:lnT>
                    <a:lnB>
                      <a:noFill/>
                    </a:lnB>
                  </a:tcPr>
                </a:tc>
              </a:tr>
              <a:tr h="183036">
                <a:tc vMerge="1">
                  <a:txBody>
                    <a:bodyPr/>
                    <a:lstStyle/>
                    <a:p>
                      <a:endParaRPr lang="fr-FR" dirty="0"/>
                    </a:p>
                  </a:txBody>
                  <a:tcPr marL="28242" marR="28242" marT="0" marB="0" anchor="ctr">
                    <a:lnL>
                      <a:noFill/>
                    </a:lnL>
                    <a:lnR>
                      <a:noFill/>
                    </a:lnR>
                    <a:lnT>
                      <a:noFill/>
                    </a:lnT>
                    <a:lnB>
                      <a:noFill/>
                    </a:lnB>
                  </a:tcPr>
                </a:tc>
                <a:tc>
                  <a:txBody>
                    <a:bodyPr/>
                    <a:lstStyle/>
                    <a:p>
                      <a:pPr algn="ctr">
                        <a:spcAft>
                          <a:spcPts val="0"/>
                        </a:spcAft>
                      </a:pPr>
                      <a:r>
                        <a:rPr lang="en-US" sz="2400" b="1" dirty="0">
                          <a:effectLst/>
                          <a:latin typeface="Times New Roman"/>
                          <a:ea typeface="Times New Roman"/>
                        </a:rPr>
                        <a:t>(45-59)</a:t>
                      </a:r>
                      <a:endParaRPr lang="fr-FR" sz="2400" b="1" dirty="0">
                        <a:effectLst/>
                        <a:latin typeface="Times New Roman"/>
                        <a:ea typeface="Times New Roman"/>
                      </a:endParaRPr>
                    </a:p>
                  </a:txBody>
                  <a:tcPr marL="28242" marR="28242" marT="0" marB="0" anchor="ctr">
                    <a:lnL>
                      <a:noFill/>
                    </a:lnL>
                    <a:lnR>
                      <a:noFill/>
                    </a:lnR>
                    <a:lnT>
                      <a:noFill/>
                    </a:lnT>
                    <a:lnB>
                      <a:noFill/>
                    </a:lnB>
                  </a:tcPr>
                </a:tc>
                <a:tc>
                  <a:txBody>
                    <a:bodyPr/>
                    <a:lstStyle/>
                    <a:p>
                      <a:pPr algn="ctr">
                        <a:spcAft>
                          <a:spcPts val="0"/>
                        </a:spcAft>
                      </a:pPr>
                      <a:r>
                        <a:rPr lang="en-US" sz="2400" b="1" kern="1200" dirty="0">
                          <a:solidFill>
                            <a:schemeClr val="tx1"/>
                          </a:solidFill>
                          <a:effectLst/>
                          <a:latin typeface="+mn-lt"/>
                          <a:ea typeface="+mn-ea"/>
                          <a:cs typeface="+mn-cs"/>
                        </a:rPr>
                        <a:t> </a:t>
                      </a:r>
                      <a:endParaRPr lang="fr-FR" sz="2400" b="1" kern="1200" dirty="0">
                        <a:solidFill>
                          <a:schemeClr val="tx1"/>
                        </a:solidFill>
                        <a:effectLst/>
                        <a:latin typeface="+mn-lt"/>
                        <a:ea typeface="+mn-ea"/>
                        <a:cs typeface="+mn-cs"/>
                      </a:endParaRPr>
                    </a:p>
                  </a:txBody>
                  <a:tcPr marL="28242" marR="28242" marT="0" marB="0" anchor="ctr">
                    <a:lnL>
                      <a:noFill/>
                    </a:lnL>
                    <a:lnR>
                      <a:noFill/>
                    </a:lnR>
                    <a:lnT>
                      <a:noFill/>
                    </a:lnT>
                    <a:lnB>
                      <a:noFill/>
                    </a:lnB>
                  </a:tcPr>
                </a:tc>
                <a:tc>
                  <a:txBody>
                    <a:bodyPr/>
                    <a:lstStyle/>
                    <a:p>
                      <a:pPr algn="ctr">
                        <a:spcAft>
                          <a:spcPts val="0"/>
                        </a:spcAft>
                      </a:pPr>
                      <a:r>
                        <a:rPr lang="en-US" sz="2400" b="1" dirty="0" smtClean="0">
                          <a:effectLst/>
                          <a:latin typeface="Times New Roman"/>
                          <a:ea typeface="Times New Roman"/>
                        </a:rPr>
                        <a:t>3,12</a:t>
                      </a:r>
                      <a:endParaRPr lang="fr-FR" sz="2400" b="1" dirty="0">
                        <a:effectLst/>
                        <a:latin typeface="Times New Roman"/>
                        <a:ea typeface="Times New Roman"/>
                      </a:endParaRPr>
                    </a:p>
                  </a:txBody>
                  <a:tcPr marL="28242" marR="28242" marT="0" marB="0" anchor="ctr">
                    <a:lnL>
                      <a:noFill/>
                    </a:lnL>
                    <a:lnR>
                      <a:noFill/>
                    </a:lnR>
                    <a:lnT>
                      <a:noFill/>
                    </a:lnT>
                    <a:lnB>
                      <a:noFill/>
                    </a:lnB>
                  </a:tcPr>
                </a:tc>
                <a:tc>
                  <a:txBody>
                    <a:bodyPr/>
                    <a:lstStyle/>
                    <a:p>
                      <a:pPr algn="ctr">
                        <a:spcAft>
                          <a:spcPts val="0"/>
                        </a:spcAft>
                      </a:pPr>
                      <a:r>
                        <a:rPr lang="en-US" sz="2400" b="1" dirty="0" smtClean="0">
                          <a:effectLst/>
                          <a:latin typeface="Times New Roman"/>
                          <a:ea typeface="Times New Roman"/>
                        </a:rPr>
                        <a:t>4,61</a:t>
                      </a:r>
                      <a:endParaRPr lang="fr-FR" sz="2400" b="1" dirty="0">
                        <a:effectLst/>
                        <a:latin typeface="Times New Roman"/>
                        <a:ea typeface="Times New Roman"/>
                      </a:endParaRPr>
                    </a:p>
                  </a:txBody>
                  <a:tcPr marL="28242" marR="28242" marT="0" marB="0" anchor="ctr">
                    <a:lnL>
                      <a:noFill/>
                    </a:lnL>
                    <a:lnR>
                      <a:noFill/>
                    </a:lnR>
                    <a:lnT>
                      <a:noFill/>
                    </a:lnT>
                    <a:lnB>
                      <a:noFill/>
                    </a:lnB>
                  </a:tcPr>
                </a:tc>
              </a:tr>
              <a:tr h="183036">
                <a:tc>
                  <a:txBody>
                    <a:bodyPr/>
                    <a:lstStyle/>
                    <a:p>
                      <a:endParaRPr lang="fr-FR"/>
                    </a:p>
                  </a:txBody>
                  <a:tcPr marL="28242" marR="28242" marT="0" marB="0" anchor="ctr">
                    <a:lnL>
                      <a:noFill/>
                    </a:lnL>
                    <a:lnR>
                      <a:noFill/>
                    </a:lnR>
                    <a:lnT>
                      <a:noFill/>
                    </a:lnT>
                    <a:lnB>
                      <a:noFill/>
                    </a:lnB>
                  </a:tcPr>
                </a:tc>
                <a:tc>
                  <a:txBody>
                    <a:bodyPr/>
                    <a:lstStyle/>
                    <a:p>
                      <a:pPr algn="ctr">
                        <a:spcAft>
                          <a:spcPts val="0"/>
                        </a:spcAft>
                      </a:pPr>
                      <a:r>
                        <a:rPr lang="en-US" sz="2400" b="1" dirty="0">
                          <a:effectLst/>
                          <a:latin typeface="Times New Roman"/>
                          <a:ea typeface="Times New Roman"/>
                        </a:rPr>
                        <a:t>(60-69)</a:t>
                      </a:r>
                      <a:endParaRPr lang="fr-FR" sz="2400" b="1" dirty="0">
                        <a:effectLst/>
                        <a:latin typeface="Times New Roman"/>
                        <a:ea typeface="Times New Roman"/>
                      </a:endParaRPr>
                    </a:p>
                  </a:txBody>
                  <a:tcPr marL="28242" marR="28242" marT="0" marB="0" anchor="ctr">
                    <a:lnL>
                      <a:noFill/>
                    </a:lnL>
                    <a:lnR>
                      <a:noFill/>
                    </a:lnR>
                    <a:lnT>
                      <a:noFill/>
                    </a:lnT>
                    <a:lnB>
                      <a:noFill/>
                    </a:lnB>
                  </a:tcPr>
                </a:tc>
                <a:tc>
                  <a:txBody>
                    <a:bodyPr/>
                    <a:lstStyle/>
                    <a:p>
                      <a:pPr algn="ctr">
                        <a:spcAft>
                          <a:spcPts val="0"/>
                        </a:spcAft>
                      </a:pPr>
                      <a:r>
                        <a:rPr lang="en-US" sz="2400" b="1" kern="1200" dirty="0">
                          <a:solidFill>
                            <a:schemeClr val="tx1"/>
                          </a:solidFill>
                          <a:effectLst/>
                          <a:latin typeface="+mn-lt"/>
                          <a:ea typeface="+mn-ea"/>
                          <a:cs typeface="+mn-cs"/>
                        </a:rPr>
                        <a:t> </a:t>
                      </a:r>
                      <a:endParaRPr lang="fr-FR" sz="2400" b="1" kern="1200" dirty="0">
                        <a:solidFill>
                          <a:schemeClr val="tx1"/>
                        </a:solidFill>
                        <a:effectLst/>
                        <a:latin typeface="+mn-lt"/>
                        <a:ea typeface="+mn-ea"/>
                        <a:cs typeface="+mn-cs"/>
                      </a:endParaRPr>
                    </a:p>
                  </a:txBody>
                  <a:tcPr marL="28242" marR="28242" marT="0" marB="0" anchor="ctr">
                    <a:lnL>
                      <a:noFill/>
                    </a:lnL>
                    <a:lnR>
                      <a:noFill/>
                    </a:lnR>
                    <a:lnT>
                      <a:noFill/>
                    </a:lnT>
                    <a:lnB>
                      <a:noFill/>
                    </a:lnB>
                  </a:tcPr>
                </a:tc>
                <a:tc>
                  <a:txBody>
                    <a:bodyPr/>
                    <a:lstStyle/>
                    <a:p>
                      <a:pPr algn="ctr">
                        <a:spcAft>
                          <a:spcPts val="0"/>
                        </a:spcAft>
                      </a:pPr>
                      <a:r>
                        <a:rPr lang="en-US" sz="2400" b="1" dirty="0" smtClean="0">
                          <a:effectLst/>
                          <a:latin typeface="Times New Roman"/>
                          <a:ea typeface="Times New Roman"/>
                        </a:rPr>
                        <a:t>1,88</a:t>
                      </a:r>
                      <a:endParaRPr lang="fr-FR" sz="2400" b="1" dirty="0">
                        <a:effectLst/>
                        <a:latin typeface="Times New Roman"/>
                        <a:ea typeface="Times New Roman"/>
                      </a:endParaRPr>
                    </a:p>
                  </a:txBody>
                  <a:tcPr marL="28242" marR="28242" marT="0" marB="0" anchor="ctr">
                    <a:lnL>
                      <a:noFill/>
                    </a:lnL>
                    <a:lnR>
                      <a:noFill/>
                    </a:lnR>
                    <a:lnT>
                      <a:noFill/>
                    </a:lnT>
                    <a:lnB>
                      <a:noFill/>
                    </a:lnB>
                  </a:tcPr>
                </a:tc>
                <a:tc>
                  <a:txBody>
                    <a:bodyPr/>
                    <a:lstStyle/>
                    <a:p>
                      <a:pPr algn="ctr">
                        <a:spcAft>
                          <a:spcPts val="0"/>
                        </a:spcAft>
                      </a:pPr>
                      <a:r>
                        <a:rPr lang="en-US" sz="2400" b="1" dirty="0" smtClean="0">
                          <a:effectLst/>
                          <a:latin typeface="Times New Roman"/>
                          <a:ea typeface="Times New Roman"/>
                        </a:rPr>
                        <a:t>2,81</a:t>
                      </a:r>
                      <a:endParaRPr lang="fr-FR" sz="2400" b="1" dirty="0">
                        <a:effectLst/>
                        <a:latin typeface="Times New Roman"/>
                        <a:ea typeface="Times New Roman"/>
                      </a:endParaRPr>
                    </a:p>
                  </a:txBody>
                  <a:tcPr marL="28242" marR="28242" marT="0" marB="0" anchor="ctr">
                    <a:lnL>
                      <a:noFill/>
                    </a:lnL>
                    <a:lnR>
                      <a:noFill/>
                    </a:lnR>
                    <a:lnT>
                      <a:noFill/>
                    </a:lnT>
                    <a:lnB>
                      <a:noFill/>
                    </a:lnB>
                  </a:tcPr>
                </a:tc>
              </a:tr>
              <a:tr h="183036">
                <a:tc>
                  <a:txBody>
                    <a:bodyPr/>
                    <a:lstStyle/>
                    <a:p>
                      <a:endParaRPr lang="fr-FR"/>
                    </a:p>
                  </a:txBody>
                  <a:tcPr marL="28242" marR="28242" marT="0" marB="0" anchor="ctr">
                    <a:lnL>
                      <a:noFill/>
                    </a:lnL>
                    <a:lnR>
                      <a:noFill/>
                    </a:lnR>
                    <a:lnT>
                      <a:noFill/>
                    </a:lnT>
                    <a:lnB>
                      <a:noFill/>
                    </a:lnB>
                  </a:tcPr>
                </a:tc>
                <a:tc>
                  <a:txBody>
                    <a:bodyPr/>
                    <a:lstStyle/>
                    <a:p>
                      <a:pPr algn="ctr">
                        <a:spcAft>
                          <a:spcPts val="0"/>
                        </a:spcAft>
                      </a:pPr>
                      <a:r>
                        <a:rPr lang="en-US" sz="2400" b="1" dirty="0">
                          <a:effectLst/>
                          <a:latin typeface="Times New Roman"/>
                          <a:ea typeface="Times New Roman"/>
                        </a:rPr>
                        <a:t>(70-79)</a:t>
                      </a:r>
                      <a:endParaRPr lang="fr-FR" sz="2400" b="1" dirty="0">
                        <a:effectLst/>
                        <a:latin typeface="Times New Roman"/>
                        <a:ea typeface="Times New Roman"/>
                      </a:endParaRPr>
                    </a:p>
                  </a:txBody>
                  <a:tcPr marL="28242" marR="28242" marT="0" marB="0" anchor="ctr">
                    <a:lnL>
                      <a:noFill/>
                    </a:lnL>
                    <a:lnR>
                      <a:noFill/>
                    </a:lnR>
                    <a:lnT>
                      <a:noFill/>
                    </a:lnT>
                    <a:lnB>
                      <a:noFill/>
                    </a:lnB>
                  </a:tcPr>
                </a:tc>
                <a:tc>
                  <a:txBody>
                    <a:bodyPr/>
                    <a:lstStyle/>
                    <a:p>
                      <a:pPr algn="ctr">
                        <a:spcAft>
                          <a:spcPts val="0"/>
                        </a:spcAft>
                      </a:pPr>
                      <a:r>
                        <a:rPr lang="en-US" sz="2400" b="1" kern="1200" dirty="0">
                          <a:solidFill>
                            <a:schemeClr val="tx1"/>
                          </a:solidFill>
                          <a:effectLst/>
                          <a:latin typeface="+mn-lt"/>
                          <a:ea typeface="+mn-ea"/>
                          <a:cs typeface="+mn-cs"/>
                        </a:rPr>
                        <a:t> </a:t>
                      </a:r>
                      <a:endParaRPr lang="fr-FR" sz="2400" b="1" kern="1200" dirty="0">
                        <a:solidFill>
                          <a:schemeClr val="tx1"/>
                        </a:solidFill>
                        <a:effectLst/>
                        <a:latin typeface="+mn-lt"/>
                        <a:ea typeface="+mn-ea"/>
                        <a:cs typeface="+mn-cs"/>
                      </a:endParaRPr>
                    </a:p>
                  </a:txBody>
                  <a:tcPr marL="28242" marR="28242" marT="0" marB="0" anchor="ctr">
                    <a:lnL>
                      <a:noFill/>
                    </a:lnL>
                    <a:lnR>
                      <a:noFill/>
                    </a:lnR>
                    <a:lnT>
                      <a:noFill/>
                    </a:lnT>
                    <a:lnB>
                      <a:noFill/>
                    </a:lnB>
                  </a:tcPr>
                </a:tc>
                <a:tc>
                  <a:txBody>
                    <a:bodyPr/>
                    <a:lstStyle/>
                    <a:p>
                      <a:pPr algn="ctr">
                        <a:spcAft>
                          <a:spcPts val="0"/>
                        </a:spcAft>
                      </a:pPr>
                      <a:r>
                        <a:rPr lang="en-US" sz="2400" b="1" dirty="0" smtClean="0">
                          <a:effectLst/>
                          <a:latin typeface="Times New Roman"/>
                          <a:ea typeface="Times New Roman"/>
                        </a:rPr>
                        <a:t>1,39</a:t>
                      </a:r>
                      <a:endParaRPr lang="fr-FR" sz="2400" b="1" dirty="0">
                        <a:effectLst/>
                        <a:latin typeface="Times New Roman"/>
                        <a:ea typeface="Times New Roman"/>
                      </a:endParaRPr>
                    </a:p>
                  </a:txBody>
                  <a:tcPr marL="28242" marR="28242" marT="0" marB="0" anchor="ctr">
                    <a:lnL>
                      <a:noFill/>
                    </a:lnL>
                    <a:lnR>
                      <a:noFill/>
                    </a:lnR>
                    <a:lnT>
                      <a:noFill/>
                    </a:lnT>
                    <a:lnB>
                      <a:noFill/>
                    </a:lnB>
                  </a:tcPr>
                </a:tc>
                <a:tc>
                  <a:txBody>
                    <a:bodyPr/>
                    <a:lstStyle/>
                    <a:p>
                      <a:pPr algn="ctr">
                        <a:spcAft>
                          <a:spcPts val="0"/>
                        </a:spcAft>
                      </a:pPr>
                      <a:r>
                        <a:rPr lang="en-US" sz="2400" b="1" dirty="0" smtClean="0">
                          <a:effectLst/>
                          <a:latin typeface="Times New Roman"/>
                          <a:ea typeface="Times New Roman"/>
                        </a:rPr>
                        <a:t>1,95</a:t>
                      </a:r>
                      <a:endParaRPr lang="fr-FR" sz="2400" b="1" dirty="0">
                        <a:effectLst/>
                        <a:latin typeface="Times New Roman"/>
                        <a:ea typeface="Times New Roman"/>
                      </a:endParaRPr>
                    </a:p>
                  </a:txBody>
                  <a:tcPr marL="28242" marR="28242" marT="0" marB="0" anchor="ctr">
                    <a:lnL>
                      <a:noFill/>
                    </a:lnL>
                    <a:lnR>
                      <a:noFill/>
                    </a:lnR>
                    <a:lnT>
                      <a:noFill/>
                    </a:lnT>
                    <a:lnB>
                      <a:noFill/>
                    </a:lnB>
                  </a:tcPr>
                </a:tc>
              </a:tr>
              <a:tr h="183036">
                <a:tc>
                  <a:txBody>
                    <a:bodyPr/>
                    <a:lstStyle/>
                    <a:p>
                      <a:endParaRPr lang="fr-FR" dirty="0"/>
                    </a:p>
                  </a:txBody>
                  <a:tcPr marL="28242" marR="28242" marT="0" marB="0" anchor="ctr">
                    <a:lnL>
                      <a:noFill/>
                    </a:lnL>
                    <a:lnR>
                      <a:noFill/>
                    </a:lnR>
                    <a:lnT>
                      <a:noFill/>
                    </a:lnT>
                    <a:lnB w="9525" cap="flat" cmpd="sng" algn="ctr">
                      <a:solidFill>
                        <a:schemeClr val="tx1"/>
                      </a:solidFill>
                      <a:prstDash val="solid"/>
                      <a:round/>
                      <a:headEnd type="none" w="med" len="med"/>
                      <a:tailEnd type="none" w="med" len="med"/>
                    </a:lnB>
                  </a:tcPr>
                </a:tc>
                <a:tc>
                  <a:txBody>
                    <a:bodyPr/>
                    <a:lstStyle/>
                    <a:p>
                      <a:pPr algn="ctr">
                        <a:spcAft>
                          <a:spcPts val="0"/>
                        </a:spcAft>
                      </a:pPr>
                      <a:r>
                        <a:rPr lang="en-US" sz="2400" b="1" dirty="0">
                          <a:effectLst/>
                          <a:latin typeface="Times New Roman"/>
                          <a:ea typeface="Times New Roman"/>
                        </a:rPr>
                        <a:t>(80+)</a:t>
                      </a:r>
                      <a:endParaRPr lang="fr-FR" sz="2400" b="1" dirty="0">
                        <a:effectLst/>
                        <a:latin typeface="Times New Roman"/>
                        <a:ea typeface="Times New Roman"/>
                      </a:endParaRPr>
                    </a:p>
                  </a:txBody>
                  <a:tcPr marL="28242" marR="28242" marT="0" marB="0" anchor="ctr">
                    <a:lnL>
                      <a:noFill/>
                    </a:lnL>
                    <a:lnR>
                      <a:noFill/>
                    </a:lnR>
                    <a:lnT>
                      <a:noFill/>
                    </a:lnT>
                    <a:lnB w="9525" cap="flat" cmpd="sng" algn="ctr">
                      <a:solidFill>
                        <a:schemeClr val="tx1"/>
                      </a:solidFill>
                      <a:prstDash val="solid"/>
                      <a:round/>
                      <a:headEnd type="none" w="med" len="med"/>
                      <a:tailEnd type="none" w="med" len="med"/>
                    </a:lnB>
                  </a:tcPr>
                </a:tc>
                <a:tc>
                  <a:txBody>
                    <a:bodyPr/>
                    <a:lstStyle/>
                    <a:p>
                      <a:pPr algn="ctr">
                        <a:spcAft>
                          <a:spcPts val="0"/>
                        </a:spcAft>
                      </a:pPr>
                      <a:r>
                        <a:rPr lang="en-US" sz="2400" b="1" kern="1200" dirty="0">
                          <a:solidFill>
                            <a:schemeClr val="tx1"/>
                          </a:solidFill>
                          <a:effectLst/>
                          <a:latin typeface="+mn-lt"/>
                          <a:ea typeface="+mn-ea"/>
                          <a:cs typeface="+mn-cs"/>
                        </a:rPr>
                        <a:t> </a:t>
                      </a:r>
                      <a:endParaRPr lang="fr-FR" sz="2400" b="1" kern="1200" dirty="0">
                        <a:solidFill>
                          <a:schemeClr val="tx1"/>
                        </a:solidFill>
                        <a:effectLst/>
                        <a:latin typeface="+mn-lt"/>
                        <a:ea typeface="+mn-ea"/>
                        <a:cs typeface="+mn-cs"/>
                      </a:endParaRPr>
                    </a:p>
                  </a:txBody>
                  <a:tcPr marL="28242" marR="28242" marT="0" marB="0" anchor="ctr">
                    <a:lnL>
                      <a:noFill/>
                    </a:lnL>
                    <a:lnR>
                      <a:noFill/>
                    </a:lnR>
                    <a:lnT>
                      <a:noFill/>
                    </a:lnT>
                    <a:lnB w="9525" cap="flat" cmpd="sng" algn="ctr">
                      <a:solidFill>
                        <a:schemeClr val="tx1"/>
                      </a:solidFill>
                      <a:prstDash val="solid"/>
                      <a:round/>
                      <a:headEnd type="none" w="med" len="med"/>
                      <a:tailEnd type="none" w="med" len="med"/>
                    </a:lnB>
                  </a:tcPr>
                </a:tc>
                <a:tc>
                  <a:txBody>
                    <a:bodyPr/>
                    <a:lstStyle/>
                    <a:p>
                      <a:pPr algn="ctr">
                        <a:spcAft>
                          <a:spcPts val="0"/>
                        </a:spcAft>
                      </a:pPr>
                      <a:r>
                        <a:rPr lang="en-US" sz="2400" b="1" dirty="0" smtClean="0">
                          <a:effectLst/>
                          <a:latin typeface="Times New Roman"/>
                          <a:ea typeface="Times New Roman"/>
                        </a:rPr>
                        <a:t>1,05</a:t>
                      </a:r>
                      <a:endParaRPr lang="fr-FR" sz="2400" b="1" dirty="0">
                        <a:effectLst/>
                        <a:latin typeface="Times New Roman"/>
                        <a:ea typeface="Times New Roman"/>
                      </a:endParaRPr>
                    </a:p>
                  </a:txBody>
                  <a:tcPr marL="28242" marR="28242" marT="0" marB="0" anchor="ctr">
                    <a:lnL>
                      <a:noFill/>
                    </a:lnL>
                    <a:lnR>
                      <a:noFill/>
                    </a:lnR>
                    <a:lnT>
                      <a:noFill/>
                    </a:lnT>
                    <a:lnB w="9525" cap="flat" cmpd="sng" algn="ctr">
                      <a:solidFill>
                        <a:schemeClr val="tx1"/>
                      </a:solidFill>
                      <a:prstDash val="solid"/>
                      <a:round/>
                      <a:headEnd type="none" w="med" len="med"/>
                      <a:tailEnd type="none" w="med" len="med"/>
                    </a:lnB>
                  </a:tcPr>
                </a:tc>
                <a:tc>
                  <a:txBody>
                    <a:bodyPr/>
                    <a:lstStyle/>
                    <a:p>
                      <a:pPr algn="ctr">
                        <a:spcAft>
                          <a:spcPts val="0"/>
                        </a:spcAft>
                      </a:pPr>
                      <a:r>
                        <a:rPr lang="en-US" sz="2400" b="1" dirty="0">
                          <a:effectLst/>
                          <a:latin typeface="Times New Roman"/>
                          <a:ea typeface="Times New Roman"/>
                        </a:rPr>
                        <a:t>1</a:t>
                      </a:r>
                      <a:endParaRPr lang="fr-FR" sz="2400" b="1" dirty="0">
                        <a:effectLst/>
                        <a:latin typeface="Times New Roman"/>
                        <a:ea typeface="Times New Roman"/>
                      </a:endParaRPr>
                    </a:p>
                  </a:txBody>
                  <a:tcPr marL="28242" marR="28242" marT="0" marB="0" anchor="ctr">
                    <a:lnL>
                      <a:noFill/>
                    </a:lnL>
                    <a:lnR>
                      <a:noFill/>
                    </a:lnR>
                    <a:lnT>
                      <a:noFill/>
                    </a:lnT>
                    <a:lnB w="9525" cap="flat" cmpd="sng" algn="ctr">
                      <a:solidFill>
                        <a:schemeClr val="tx1"/>
                      </a:solidFill>
                      <a:prstDash val="solid"/>
                      <a:round/>
                      <a:headEnd type="none" w="med" len="med"/>
                      <a:tailEnd type="none" w="med" len="med"/>
                    </a:lnB>
                  </a:tcPr>
                </a:tc>
              </a:tr>
              <a:tr h="495984">
                <a:tc gridSpan="2">
                  <a:txBody>
                    <a:bodyPr/>
                    <a:lstStyle/>
                    <a:p>
                      <a:pPr marL="90170">
                        <a:spcAft>
                          <a:spcPts val="0"/>
                        </a:spcAft>
                      </a:pPr>
                      <a:r>
                        <a:rPr lang="fr-FR" sz="2200" b="1" kern="1200" dirty="0" smtClean="0">
                          <a:solidFill>
                            <a:schemeClr val="tx1"/>
                          </a:solidFill>
                          <a:effectLst/>
                          <a:latin typeface="+mn-lt"/>
                          <a:ea typeface="+mn-ea"/>
                          <a:cs typeface="+mn-cs"/>
                        </a:rPr>
                        <a:t>Maladie cardiaque hypertensive</a:t>
                      </a:r>
                      <a:endParaRPr lang="fr-FR" sz="2200" b="1" dirty="0">
                        <a:effectLst/>
                        <a:latin typeface="Times New Roman"/>
                        <a:ea typeface="Times New Roman"/>
                      </a:endParaRPr>
                    </a:p>
                  </a:txBody>
                  <a:tcPr marL="28242" marR="28242" marT="0"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algn="ctr">
                        <a:spcAft>
                          <a:spcPts val="0"/>
                        </a:spcAft>
                      </a:pPr>
                      <a:r>
                        <a:rPr lang="en-US" sz="2400" b="1" kern="1200" dirty="0">
                          <a:solidFill>
                            <a:schemeClr val="tx1"/>
                          </a:solidFill>
                          <a:effectLst/>
                          <a:latin typeface="+mn-lt"/>
                          <a:ea typeface="+mn-ea"/>
                          <a:cs typeface="+mn-cs"/>
                        </a:rPr>
                        <a:t>I10-I13, I15</a:t>
                      </a:r>
                      <a:endParaRPr lang="fr-FR" sz="2400" b="1" kern="1200" dirty="0">
                        <a:solidFill>
                          <a:schemeClr val="tx1"/>
                        </a:solidFill>
                        <a:effectLst/>
                        <a:latin typeface="+mn-lt"/>
                        <a:ea typeface="+mn-ea"/>
                        <a:cs typeface="+mn-cs"/>
                      </a:endParaRPr>
                    </a:p>
                  </a:txBody>
                  <a:tcPr marL="28242" marR="28242" marT="0"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spcAft>
                          <a:spcPts val="0"/>
                        </a:spcAft>
                      </a:pPr>
                      <a:r>
                        <a:rPr lang="en-US" sz="2400" b="1" dirty="0">
                          <a:effectLst/>
                          <a:latin typeface="Times New Roman"/>
                          <a:ea typeface="Times New Roman"/>
                        </a:rPr>
                        <a:t>2</a:t>
                      </a:r>
                      <a:endParaRPr lang="fr-FR" sz="2400" b="1" dirty="0">
                        <a:effectLst/>
                        <a:latin typeface="Times New Roman"/>
                        <a:ea typeface="Times New Roman"/>
                      </a:endParaRPr>
                    </a:p>
                  </a:txBody>
                  <a:tcPr marL="28242" marR="28242" marT="0"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spcAft>
                          <a:spcPts val="0"/>
                        </a:spcAft>
                      </a:pPr>
                      <a:r>
                        <a:rPr lang="en-US" sz="2400" b="1" dirty="0" smtClean="0">
                          <a:effectLst/>
                          <a:latin typeface="Times New Roman"/>
                          <a:ea typeface="Times New Roman"/>
                        </a:rPr>
                        <a:t>2,1</a:t>
                      </a:r>
                      <a:endParaRPr lang="fr-FR" sz="2400" b="1" dirty="0">
                        <a:effectLst/>
                        <a:latin typeface="Times New Roman"/>
                        <a:ea typeface="Times New Roman"/>
                      </a:endParaRPr>
                    </a:p>
                  </a:txBody>
                  <a:tcPr marL="28242" marR="28242" marT="0"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432048">
                <a:tc gridSpan="2">
                  <a:txBody>
                    <a:bodyPr/>
                    <a:lstStyle/>
                    <a:p>
                      <a:pPr marL="90170">
                        <a:spcAft>
                          <a:spcPts val="0"/>
                        </a:spcAft>
                      </a:pPr>
                      <a:r>
                        <a:rPr lang="fr-FR" sz="2400" b="1" kern="1200" dirty="0" smtClean="0">
                          <a:solidFill>
                            <a:schemeClr val="tx1"/>
                          </a:solidFill>
                          <a:effectLst/>
                          <a:latin typeface="+mn-lt"/>
                          <a:ea typeface="+mn-ea"/>
                          <a:cs typeface="+mn-cs"/>
                        </a:rPr>
                        <a:t> Autre cardiopathie</a:t>
                      </a:r>
                      <a:endParaRPr lang="fr-FR" sz="2400" b="1" dirty="0">
                        <a:effectLst/>
                        <a:latin typeface="Times New Roman"/>
                        <a:ea typeface="Times New Roman"/>
                      </a:endParaRPr>
                    </a:p>
                  </a:txBody>
                  <a:tcPr marL="28242" marR="28242" marT="0"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pPr algn="ctr">
                        <a:spcAft>
                          <a:spcPts val="0"/>
                        </a:spcAft>
                      </a:pPr>
                      <a:r>
                        <a:rPr lang="en-US" sz="2400" b="1" kern="1200" dirty="0">
                          <a:solidFill>
                            <a:schemeClr val="tx1"/>
                          </a:solidFill>
                          <a:effectLst/>
                          <a:latin typeface="+mn-lt"/>
                          <a:ea typeface="+mn-ea"/>
                          <a:cs typeface="+mn-cs"/>
                        </a:rPr>
                        <a:t>I00-I09, I26-I51</a:t>
                      </a:r>
                      <a:endParaRPr lang="fr-FR" sz="2400" b="1" kern="1200" dirty="0">
                        <a:solidFill>
                          <a:schemeClr val="tx1"/>
                        </a:solidFill>
                        <a:effectLst/>
                        <a:latin typeface="+mn-lt"/>
                        <a:ea typeface="+mn-ea"/>
                        <a:cs typeface="+mn-cs"/>
                      </a:endParaRPr>
                    </a:p>
                  </a:txBody>
                  <a:tcPr marL="28242" marR="28242" marT="0"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spcAft>
                          <a:spcPts val="0"/>
                        </a:spcAft>
                      </a:pPr>
                      <a:r>
                        <a:rPr lang="en-US" sz="2400" b="1" dirty="0" smtClean="0">
                          <a:effectLst/>
                          <a:latin typeface="Times New Roman"/>
                          <a:ea typeface="Times New Roman"/>
                        </a:rPr>
                        <a:t>2,2</a:t>
                      </a:r>
                      <a:endParaRPr lang="fr-FR" sz="2400" b="1" dirty="0">
                        <a:effectLst/>
                        <a:latin typeface="Times New Roman"/>
                        <a:ea typeface="Times New Roman"/>
                      </a:endParaRPr>
                    </a:p>
                  </a:txBody>
                  <a:tcPr marL="28242" marR="28242" marT="0"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spcAft>
                          <a:spcPts val="0"/>
                        </a:spcAft>
                      </a:pPr>
                      <a:r>
                        <a:rPr lang="en-US" sz="2400" b="1" dirty="0">
                          <a:effectLst/>
                          <a:latin typeface="Times New Roman"/>
                          <a:ea typeface="Times New Roman"/>
                        </a:rPr>
                        <a:t>2</a:t>
                      </a:r>
                      <a:endParaRPr lang="fr-FR" sz="2400" b="1" dirty="0">
                        <a:effectLst/>
                        <a:latin typeface="Times New Roman"/>
                        <a:ea typeface="Times New Roman"/>
                      </a:endParaRPr>
                    </a:p>
                  </a:txBody>
                  <a:tcPr marL="28242" marR="28242" marT="0"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95051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062905667"/>
              </p:ext>
            </p:extLst>
          </p:nvPr>
        </p:nvGraphicFramePr>
        <p:xfrm>
          <a:off x="287524" y="404664"/>
          <a:ext cx="8568952" cy="5120640"/>
        </p:xfrm>
        <a:graphic>
          <a:graphicData uri="http://schemas.openxmlformats.org/drawingml/2006/table">
            <a:tbl>
              <a:tblPr firstRow="1" firstCol="1" bandRow="1" bandCol="1"/>
              <a:tblGrid>
                <a:gridCol w="3874657"/>
                <a:gridCol w="1862816"/>
                <a:gridCol w="1639278"/>
                <a:gridCol w="1192201"/>
              </a:tblGrid>
              <a:tr h="174321">
                <a:tc rowSpan="2">
                  <a:txBody>
                    <a:bodyPr/>
                    <a:lstStyle/>
                    <a:p>
                      <a:pPr>
                        <a:spcAft>
                          <a:spcPts val="0"/>
                        </a:spcAft>
                      </a:pPr>
                      <a:r>
                        <a:rPr lang="fr-FR" sz="2400" b="1" noProof="0" dirty="0" smtClean="0">
                          <a:solidFill>
                            <a:srgbClr val="3333FF"/>
                          </a:solidFill>
                          <a:effectLst/>
                          <a:latin typeface="+mn-lt"/>
                          <a:ea typeface="Times New Roman"/>
                        </a:rPr>
                        <a:t>Cause de décès</a:t>
                      </a:r>
                      <a:endParaRPr lang="fr-FR" sz="2400" b="1" noProof="0" dirty="0">
                        <a:solidFill>
                          <a:srgbClr val="3333FF"/>
                        </a:solidFill>
                        <a:effectLst/>
                        <a:latin typeface="+mn-lt"/>
                        <a:ea typeface="Times New Roman"/>
                      </a:endParaRPr>
                    </a:p>
                  </a:txBody>
                  <a:tcPr marL="28242" marR="28242"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fr-FR" sz="2400" b="1" noProof="0" smtClean="0">
                          <a:effectLst/>
                          <a:latin typeface="+mn-lt"/>
                          <a:ea typeface="Times New Roman"/>
                        </a:rPr>
                        <a:t>Classification internationale des maladies</a:t>
                      </a:r>
                      <a:endParaRPr lang="fr-FR" sz="2400" b="1" noProof="0">
                        <a:effectLst/>
                        <a:latin typeface="+mn-lt"/>
                        <a:ea typeface="Times New Roman"/>
                      </a:endParaRPr>
                    </a:p>
                  </a:txBody>
                  <a:tcPr marL="28242" marR="28242"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fr-FR" sz="2400" b="1" noProof="0" smtClean="0">
                          <a:effectLst/>
                          <a:latin typeface="+mn-lt"/>
                          <a:ea typeface="Times New Roman"/>
                          <a:cs typeface="Times New Roman"/>
                        </a:rPr>
                        <a:t>Risques</a:t>
                      </a:r>
                      <a:r>
                        <a:rPr lang="fr-FR" sz="2400" b="1" baseline="0" noProof="0" smtClean="0">
                          <a:effectLst/>
                          <a:latin typeface="+mn-lt"/>
                          <a:ea typeface="Times New Roman"/>
                          <a:cs typeface="Times New Roman"/>
                        </a:rPr>
                        <a:t> relatifs de décès  fumeurs/non-fumeurs</a:t>
                      </a:r>
                      <a:endParaRPr lang="fr-FR" sz="2400" b="1" noProof="0">
                        <a:effectLst/>
                        <a:latin typeface="+mn-lt"/>
                        <a:ea typeface="Times New Roman"/>
                      </a:endParaRPr>
                    </a:p>
                  </a:txBody>
                  <a:tcPr marL="28242" marR="28242"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fr-FR"/>
                    </a:p>
                  </a:txBody>
                  <a:tcPr>
                    <a:lnL>
                      <a:noFill/>
                    </a:lnL>
                    <a:lnR>
                      <a:noFill/>
                    </a:lnR>
                    <a:lnT w="12700" cap="flat" cmpd="sng" algn="ctr">
                      <a:solidFill>
                        <a:srgbClr val="000000"/>
                      </a:solidFill>
                      <a:prstDash val="solid"/>
                      <a:round/>
                      <a:headEnd type="none" w="med" len="med"/>
                      <a:tailEnd type="none" w="med" len="med"/>
                    </a:lnT>
                    <a:lnB>
                      <a:noFill/>
                    </a:lnB>
                  </a:tcPr>
                </a:tc>
              </a:tr>
              <a:tr h="174321">
                <a:tc vMerge="1">
                  <a:txBody>
                    <a:bodyPr/>
                    <a:lstStyle/>
                    <a:p>
                      <a:endParaRPr lang="fr-FR"/>
                    </a:p>
                  </a:txBody>
                  <a:tcPr>
                    <a:lnL>
                      <a:noFill/>
                    </a:lnL>
                    <a:lnR>
                      <a:noFill/>
                    </a:lnR>
                    <a:lnT w="12700" cap="flat" cmpd="sng" algn="ctr">
                      <a:noFill/>
                      <a:prstDash val="solid"/>
                      <a:round/>
                      <a:headEnd type="none" w="med" len="med"/>
                      <a:tailEnd type="none" w="med" len="med"/>
                    </a:lnT>
                    <a:lnB>
                      <a:noFill/>
                    </a:lnB>
                  </a:tcPr>
                </a:tc>
                <a:tc vMerge="1">
                  <a:txBody>
                    <a:bodyPr/>
                    <a:lstStyle/>
                    <a:p>
                      <a:endParaRPr lang="fr-FR"/>
                    </a:p>
                  </a:txBody>
                  <a:tcPr>
                    <a:lnL>
                      <a:noFill/>
                    </a:lnL>
                    <a:lnR>
                      <a:noFill/>
                    </a:lnR>
                    <a:lnT w="12700" cap="flat" cmpd="sng" algn="ctr">
                      <a:noFill/>
                      <a:prstDash val="solid"/>
                      <a:round/>
                      <a:headEnd type="none" w="med" len="med"/>
                      <a:tailEnd type="none" w="med" len="med"/>
                    </a:lnT>
                    <a:lnB>
                      <a:noFill/>
                    </a:lnB>
                  </a:tcPr>
                </a:tc>
                <a:tc>
                  <a:txBody>
                    <a:bodyPr/>
                    <a:lstStyle/>
                    <a:p>
                      <a:pPr algn="ctr">
                        <a:spcAft>
                          <a:spcPts val="0"/>
                        </a:spcAft>
                      </a:pPr>
                      <a:r>
                        <a:rPr lang="fr-FR" sz="2400" b="1" noProof="0" smtClean="0">
                          <a:effectLst/>
                          <a:latin typeface="+mn-lt"/>
                          <a:ea typeface="Times New Roman"/>
                        </a:rPr>
                        <a:t>Hommes</a:t>
                      </a:r>
                      <a:endParaRPr lang="fr-FR" sz="2400" b="1" noProof="0">
                        <a:effectLst/>
                        <a:latin typeface="+mn-lt"/>
                        <a:ea typeface="Times New Roman"/>
                      </a:endParaRPr>
                    </a:p>
                  </a:txBody>
                  <a:tcPr marL="28242" marR="28242" marT="0" marB="0">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2400" b="1" noProof="0" dirty="0" smtClean="0">
                          <a:effectLst/>
                          <a:latin typeface="+mn-lt"/>
                          <a:ea typeface="Times New Roman"/>
                        </a:rPr>
                        <a:t>Femmes</a:t>
                      </a:r>
                      <a:endParaRPr lang="fr-FR" sz="2400" b="1" noProof="0" dirty="0">
                        <a:effectLst/>
                        <a:latin typeface="+mn-lt"/>
                        <a:ea typeface="Times New Roman"/>
                      </a:endParaRPr>
                    </a:p>
                  </a:txBody>
                  <a:tcPr marL="28242" marR="28242" marT="0" marB="0">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321">
                <a:tc>
                  <a:txBody>
                    <a:bodyPr/>
                    <a:lstStyle/>
                    <a:p>
                      <a:pPr>
                        <a:spcAft>
                          <a:spcPts val="0"/>
                        </a:spcAft>
                      </a:pPr>
                      <a:r>
                        <a:rPr lang="fr-FR" sz="2400" b="1" kern="1200" dirty="0" smtClean="0">
                          <a:solidFill>
                            <a:srgbClr val="3333FF"/>
                          </a:solidFill>
                          <a:effectLst/>
                          <a:latin typeface="+mn-lt"/>
                          <a:ea typeface="+mn-ea"/>
                          <a:cs typeface="+mn-cs"/>
                        </a:rPr>
                        <a:t>Maladies respiratoires</a:t>
                      </a:r>
                      <a:endParaRPr lang="fr-FR" sz="2400" b="1" dirty="0">
                        <a:solidFill>
                          <a:srgbClr val="3333FF"/>
                        </a:solidFill>
                        <a:effectLst/>
                        <a:latin typeface="Times New Roman"/>
                        <a:ea typeface="Times New Roman"/>
                      </a:endParaRPr>
                    </a:p>
                  </a:txBody>
                  <a:tcPr marL="28242" marR="28242"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spcAft>
                          <a:spcPts val="0"/>
                        </a:spcAft>
                      </a:pPr>
                      <a:r>
                        <a:rPr lang="en-US" sz="2400" b="1" dirty="0">
                          <a:effectLst/>
                          <a:latin typeface="Times New Roman"/>
                          <a:ea typeface="Times New Roman"/>
                        </a:rPr>
                        <a:t> </a:t>
                      </a:r>
                      <a:endParaRPr lang="fr-FR" sz="2400" b="1" dirty="0">
                        <a:effectLst/>
                        <a:latin typeface="Times New Roman"/>
                        <a:ea typeface="Times New Roman"/>
                      </a:endParaRPr>
                    </a:p>
                  </a:txBody>
                  <a:tcPr marL="28242" marR="28242"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spcAft>
                          <a:spcPts val="0"/>
                        </a:spcAft>
                      </a:pPr>
                      <a:r>
                        <a:rPr lang="en-US" sz="2400" b="1" dirty="0">
                          <a:effectLst/>
                          <a:latin typeface="Times New Roman"/>
                          <a:ea typeface="Times New Roman"/>
                        </a:rPr>
                        <a:t> </a:t>
                      </a:r>
                      <a:endParaRPr lang="fr-FR" sz="2400" b="1" dirty="0">
                        <a:effectLst/>
                        <a:latin typeface="Times New Roman"/>
                        <a:ea typeface="Times New Roman"/>
                      </a:endParaRPr>
                    </a:p>
                  </a:txBody>
                  <a:tcPr marL="28242" marR="28242"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algn="ctr">
                        <a:spcAft>
                          <a:spcPts val="0"/>
                        </a:spcAft>
                      </a:pPr>
                      <a:r>
                        <a:rPr lang="en-US" sz="2400" b="1" dirty="0">
                          <a:effectLst/>
                          <a:latin typeface="Times New Roman"/>
                          <a:ea typeface="Times New Roman"/>
                        </a:rPr>
                        <a:t> </a:t>
                      </a:r>
                      <a:endParaRPr lang="fr-FR" sz="2400" b="1" dirty="0">
                        <a:effectLst/>
                        <a:latin typeface="Times New Roman"/>
                        <a:ea typeface="Times New Roman"/>
                      </a:endParaRPr>
                    </a:p>
                  </a:txBody>
                  <a:tcPr marL="28242" marR="28242" marT="0" marB="0">
                    <a:lnL>
                      <a:noFill/>
                    </a:lnL>
                    <a:lnR>
                      <a:noFill/>
                    </a:lnR>
                    <a:lnT w="12700" cap="flat" cmpd="sng" algn="ctr">
                      <a:solidFill>
                        <a:schemeClr val="tx1"/>
                      </a:solidFill>
                      <a:prstDash val="solid"/>
                      <a:round/>
                      <a:headEnd type="none" w="med" len="med"/>
                      <a:tailEnd type="none" w="med" len="med"/>
                    </a:lnT>
                    <a:lnB>
                      <a:noFill/>
                    </a:lnB>
                  </a:tcPr>
                </a:tc>
              </a:tr>
              <a:tr h="278914">
                <a:tc>
                  <a:txBody>
                    <a:bodyPr/>
                    <a:lstStyle/>
                    <a:p>
                      <a:pPr marL="177800" indent="0">
                        <a:spcAft>
                          <a:spcPts val="0"/>
                        </a:spcAft>
                      </a:pPr>
                      <a:r>
                        <a:rPr lang="fr-FR" sz="2400" b="1" kern="1200" dirty="0" smtClean="0">
                          <a:solidFill>
                            <a:schemeClr val="tx1"/>
                          </a:solidFill>
                          <a:effectLst/>
                          <a:latin typeface="+mn-lt"/>
                          <a:ea typeface="+mn-ea"/>
                          <a:cs typeface="+mn-cs"/>
                        </a:rPr>
                        <a:t>Grippe, pneumopathie et affection aigue</a:t>
                      </a:r>
                      <a:r>
                        <a:rPr lang="fr-FR" sz="2400" b="1" kern="1200" baseline="0" dirty="0" smtClean="0">
                          <a:solidFill>
                            <a:schemeClr val="tx1"/>
                          </a:solidFill>
                          <a:effectLst/>
                          <a:latin typeface="+mn-lt"/>
                          <a:ea typeface="+mn-ea"/>
                          <a:cs typeface="+mn-cs"/>
                        </a:rPr>
                        <a:t> </a:t>
                      </a:r>
                      <a:r>
                        <a:rPr lang="fr-FR" sz="2400" b="1" kern="1200" dirty="0" smtClean="0">
                          <a:solidFill>
                            <a:schemeClr val="tx1"/>
                          </a:solidFill>
                          <a:effectLst/>
                          <a:latin typeface="+mn-lt"/>
                          <a:ea typeface="+mn-ea"/>
                          <a:cs typeface="+mn-cs"/>
                        </a:rPr>
                        <a:t>des voies respiratoires</a:t>
                      </a:r>
                      <a:r>
                        <a:rPr lang="fr-FR" sz="2400" b="1" kern="1200" baseline="0" dirty="0" smtClean="0">
                          <a:solidFill>
                            <a:schemeClr val="tx1"/>
                          </a:solidFill>
                          <a:effectLst/>
                          <a:latin typeface="+mn-lt"/>
                          <a:ea typeface="+mn-ea"/>
                          <a:cs typeface="+mn-cs"/>
                        </a:rPr>
                        <a:t> </a:t>
                      </a:r>
                      <a:r>
                        <a:rPr lang="fr-FR" sz="2400" b="1" kern="1200" dirty="0" smtClean="0">
                          <a:solidFill>
                            <a:schemeClr val="tx1"/>
                          </a:solidFill>
                          <a:effectLst/>
                          <a:latin typeface="+mn-lt"/>
                          <a:ea typeface="+mn-ea"/>
                          <a:cs typeface="+mn-cs"/>
                        </a:rPr>
                        <a:t> inférieures</a:t>
                      </a:r>
                      <a:endParaRPr lang="fr-FR" sz="2400" b="1" dirty="0">
                        <a:effectLst/>
                        <a:latin typeface="Times New Roman"/>
                        <a:ea typeface="Times New Roman"/>
                      </a:endParaRPr>
                    </a:p>
                  </a:txBody>
                  <a:tcPr marL="28242" marR="28242" marT="0" marB="0" anchor="ctr">
                    <a:lnL>
                      <a:noFill/>
                    </a:lnL>
                    <a:lnR>
                      <a:noFill/>
                    </a:lnR>
                    <a:lnT>
                      <a:noFill/>
                    </a:lnT>
                    <a:lnB>
                      <a:noFill/>
                    </a:lnB>
                  </a:tcPr>
                </a:tc>
                <a:tc>
                  <a:txBody>
                    <a:bodyPr/>
                    <a:lstStyle/>
                    <a:p>
                      <a:pPr algn="ctr">
                        <a:spcAft>
                          <a:spcPts val="0"/>
                        </a:spcAft>
                      </a:pPr>
                      <a:r>
                        <a:rPr lang="en-US" sz="2400" b="1" dirty="0">
                          <a:effectLst/>
                          <a:latin typeface="Times New Roman"/>
                          <a:ea typeface="Times New Roman"/>
                        </a:rPr>
                        <a:t>J10-J18, J20-J22</a:t>
                      </a:r>
                      <a:endParaRPr lang="fr-FR" sz="2400" b="1" dirty="0">
                        <a:effectLst/>
                        <a:latin typeface="Times New Roman"/>
                        <a:ea typeface="Times New Roman"/>
                      </a:endParaRPr>
                    </a:p>
                  </a:txBody>
                  <a:tcPr marL="28242" marR="28242" marT="0" marB="0" anchor="ctr">
                    <a:lnL>
                      <a:noFill/>
                    </a:lnL>
                    <a:lnR>
                      <a:noFill/>
                    </a:lnR>
                    <a:lnT>
                      <a:noFill/>
                    </a:lnT>
                    <a:lnB>
                      <a:noFill/>
                    </a:lnB>
                  </a:tcPr>
                </a:tc>
                <a:tc>
                  <a:txBody>
                    <a:bodyPr/>
                    <a:lstStyle/>
                    <a:p>
                      <a:pPr algn="ctr">
                        <a:spcAft>
                          <a:spcPts val="0"/>
                        </a:spcAft>
                      </a:pPr>
                      <a:r>
                        <a:rPr lang="en-US" sz="2400" b="1" dirty="0">
                          <a:effectLst/>
                          <a:latin typeface="Times New Roman"/>
                          <a:ea typeface="Times New Roman"/>
                        </a:rPr>
                        <a:t> </a:t>
                      </a:r>
                      <a:r>
                        <a:rPr lang="en-US" sz="2400" b="1" dirty="0" smtClean="0">
                          <a:effectLst/>
                          <a:latin typeface="Times New Roman"/>
                          <a:ea typeface="Times New Roman"/>
                        </a:rPr>
                        <a:t>1,9</a:t>
                      </a:r>
                      <a:endParaRPr lang="fr-FR" sz="2400" b="1" dirty="0">
                        <a:effectLst/>
                        <a:latin typeface="Times New Roman"/>
                        <a:ea typeface="Times New Roman"/>
                      </a:endParaRPr>
                    </a:p>
                  </a:txBody>
                  <a:tcPr marL="28242" marR="28242" marT="0" marB="0" anchor="ctr">
                    <a:lnL>
                      <a:noFill/>
                    </a:lnL>
                    <a:lnR>
                      <a:noFill/>
                    </a:lnR>
                    <a:lnT>
                      <a:noFill/>
                    </a:lnT>
                    <a:lnB>
                      <a:noFill/>
                    </a:lnB>
                  </a:tcPr>
                </a:tc>
                <a:tc>
                  <a:txBody>
                    <a:bodyPr/>
                    <a:lstStyle/>
                    <a:p>
                      <a:pPr algn="ctr">
                        <a:spcAft>
                          <a:spcPts val="0"/>
                        </a:spcAft>
                      </a:pPr>
                      <a:r>
                        <a:rPr lang="en-US" sz="2400" b="1" dirty="0" smtClean="0">
                          <a:effectLst/>
                          <a:latin typeface="Times New Roman"/>
                          <a:ea typeface="Times New Roman"/>
                        </a:rPr>
                        <a:t>2,2</a:t>
                      </a:r>
                      <a:r>
                        <a:rPr lang="en-US" sz="2400" b="1" dirty="0">
                          <a:effectLst/>
                          <a:latin typeface="Times New Roman"/>
                          <a:ea typeface="Times New Roman"/>
                        </a:rPr>
                        <a:t> </a:t>
                      </a:r>
                      <a:endParaRPr lang="fr-FR" sz="2400" b="1" dirty="0">
                        <a:effectLst/>
                        <a:latin typeface="Times New Roman"/>
                        <a:ea typeface="Times New Roman"/>
                      </a:endParaRPr>
                    </a:p>
                  </a:txBody>
                  <a:tcPr marL="28242" marR="28242" marT="0" marB="0" anchor="ctr">
                    <a:lnL>
                      <a:noFill/>
                    </a:lnL>
                    <a:lnR>
                      <a:noFill/>
                    </a:lnR>
                    <a:lnT>
                      <a:noFill/>
                    </a:lnT>
                    <a:lnB>
                      <a:noFill/>
                    </a:lnB>
                  </a:tcPr>
                </a:tc>
              </a:tr>
              <a:tr h="183036">
                <a:tc>
                  <a:txBody>
                    <a:bodyPr/>
                    <a:lstStyle/>
                    <a:p>
                      <a:pPr marL="177800" indent="0">
                        <a:spcAft>
                          <a:spcPts val="0"/>
                        </a:spcAft>
                      </a:pPr>
                      <a:r>
                        <a:rPr lang="fr-FR" sz="2400" b="1" kern="1200" dirty="0" smtClean="0">
                          <a:solidFill>
                            <a:schemeClr val="tx1"/>
                          </a:solidFill>
                          <a:effectLst/>
                          <a:latin typeface="+mn-lt"/>
                          <a:ea typeface="+mn-ea"/>
                          <a:cs typeface="+mn-cs"/>
                        </a:rPr>
                        <a:t> Maladie pulmonaire chronique obstructive</a:t>
                      </a:r>
                      <a:endParaRPr lang="fr-FR" sz="2400" b="1" dirty="0">
                        <a:effectLst/>
                        <a:latin typeface="Times New Roman"/>
                        <a:ea typeface="Times New Roman"/>
                      </a:endParaRPr>
                    </a:p>
                  </a:txBody>
                  <a:tcPr marL="28242" marR="28242" marT="0" marB="0" anchor="ctr">
                    <a:lnL>
                      <a:noFill/>
                    </a:lnL>
                    <a:lnR>
                      <a:noFill/>
                    </a:lnR>
                    <a:lnT>
                      <a:noFill/>
                    </a:lnT>
                    <a:lnB>
                      <a:noFill/>
                    </a:lnB>
                  </a:tcPr>
                </a:tc>
                <a:tc>
                  <a:txBody>
                    <a:bodyPr/>
                    <a:lstStyle/>
                    <a:p>
                      <a:pPr algn="ctr">
                        <a:spcAft>
                          <a:spcPts val="0"/>
                        </a:spcAft>
                      </a:pPr>
                      <a:r>
                        <a:rPr lang="en-US" sz="2400" b="1">
                          <a:effectLst/>
                          <a:latin typeface="Times New Roman"/>
                          <a:ea typeface="Times New Roman"/>
                        </a:rPr>
                        <a:t>J40-J47</a:t>
                      </a:r>
                      <a:endParaRPr lang="fr-FR" sz="2400" b="1">
                        <a:effectLst/>
                        <a:latin typeface="Times New Roman"/>
                        <a:ea typeface="Times New Roman"/>
                      </a:endParaRPr>
                    </a:p>
                  </a:txBody>
                  <a:tcPr marL="28242" marR="28242" marT="0" marB="0" anchor="ctr">
                    <a:lnL>
                      <a:noFill/>
                    </a:lnL>
                    <a:lnR>
                      <a:noFill/>
                    </a:lnR>
                    <a:lnT>
                      <a:noFill/>
                    </a:lnT>
                    <a:lnB>
                      <a:noFill/>
                    </a:lnB>
                  </a:tcPr>
                </a:tc>
                <a:tc>
                  <a:txBody>
                    <a:bodyPr/>
                    <a:lstStyle/>
                    <a:p>
                      <a:pPr algn="ctr">
                        <a:spcAft>
                          <a:spcPts val="0"/>
                        </a:spcAft>
                      </a:pPr>
                      <a:r>
                        <a:rPr lang="en-US" sz="2400" b="1" dirty="0" smtClean="0">
                          <a:effectLst/>
                          <a:latin typeface="Times New Roman"/>
                          <a:ea typeface="Times New Roman"/>
                        </a:rPr>
                        <a:t>10,8</a:t>
                      </a:r>
                      <a:endParaRPr lang="fr-FR" sz="2400" b="1" dirty="0">
                        <a:effectLst/>
                        <a:latin typeface="Times New Roman"/>
                        <a:ea typeface="Times New Roman"/>
                      </a:endParaRPr>
                    </a:p>
                  </a:txBody>
                  <a:tcPr marL="28242" marR="28242" marT="0" marB="0" anchor="ctr">
                    <a:lnL>
                      <a:noFill/>
                    </a:lnL>
                    <a:lnR>
                      <a:noFill/>
                    </a:lnR>
                    <a:lnT>
                      <a:noFill/>
                    </a:lnT>
                    <a:lnB>
                      <a:noFill/>
                    </a:lnB>
                  </a:tcPr>
                </a:tc>
                <a:tc>
                  <a:txBody>
                    <a:bodyPr/>
                    <a:lstStyle/>
                    <a:p>
                      <a:pPr algn="ctr">
                        <a:spcAft>
                          <a:spcPts val="0"/>
                        </a:spcAft>
                      </a:pPr>
                      <a:r>
                        <a:rPr lang="en-US" sz="2400" b="1" dirty="0" smtClean="0">
                          <a:effectLst/>
                          <a:latin typeface="Times New Roman"/>
                          <a:ea typeface="Times New Roman"/>
                        </a:rPr>
                        <a:t>12,3</a:t>
                      </a:r>
                      <a:endParaRPr lang="fr-FR" sz="2400" b="1" dirty="0">
                        <a:effectLst/>
                        <a:latin typeface="Times New Roman"/>
                        <a:ea typeface="Times New Roman"/>
                      </a:endParaRPr>
                    </a:p>
                  </a:txBody>
                  <a:tcPr marL="28242" marR="28242" marT="0" marB="0" anchor="ctr">
                    <a:lnL>
                      <a:noFill/>
                    </a:lnL>
                    <a:lnR>
                      <a:noFill/>
                    </a:lnR>
                    <a:lnT>
                      <a:noFill/>
                    </a:lnT>
                    <a:lnB>
                      <a:noFill/>
                    </a:lnB>
                  </a:tcPr>
                </a:tc>
              </a:tr>
              <a:tr h="191752">
                <a:tc>
                  <a:txBody>
                    <a:bodyPr/>
                    <a:lstStyle/>
                    <a:p>
                      <a:pPr marL="177800" indent="0">
                        <a:spcAft>
                          <a:spcPts val="0"/>
                        </a:spcAft>
                      </a:pPr>
                      <a:r>
                        <a:rPr lang="fr-FR" sz="2400" b="1" kern="1200" dirty="0" smtClean="0">
                          <a:solidFill>
                            <a:schemeClr val="tx1"/>
                          </a:solidFill>
                          <a:effectLst/>
                          <a:latin typeface="+mn-lt"/>
                          <a:ea typeface="+mn-ea"/>
                          <a:cs typeface="+mn-cs"/>
                        </a:rPr>
                        <a:t>Autres maladies respiratoires</a:t>
                      </a:r>
                      <a:endParaRPr lang="fr-FR" sz="2400" b="1" dirty="0">
                        <a:effectLst/>
                        <a:latin typeface="Times New Roman"/>
                        <a:ea typeface="Times New Roman"/>
                      </a:endParaRPr>
                    </a:p>
                  </a:txBody>
                  <a:tcPr marL="28242" marR="282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b="1" noProof="0" dirty="0" smtClean="0">
                          <a:solidFill>
                            <a:srgbClr val="000000"/>
                          </a:solidFill>
                          <a:effectLst/>
                          <a:latin typeface="Times New Roman"/>
                          <a:ea typeface="Times New Roman"/>
                        </a:rPr>
                        <a:t>Reste de </a:t>
                      </a:r>
                      <a:br>
                        <a:rPr lang="fr-FR" sz="2400" b="1" noProof="0" dirty="0" smtClean="0">
                          <a:solidFill>
                            <a:srgbClr val="000000"/>
                          </a:solidFill>
                          <a:effectLst/>
                          <a:latin typeface="Times New Roman"/>
                          <a:ea typeface="Times New Roman"/>
                        </a:rPr>
                      </a:br>
                      <a:r>
                        <a:rPr lang="fr-FR" sz="2400" b="1" noProof="0" dirty="0" smtClean="0">
                          <a:solidFill>
                            <a:srgbClr val="000000"/>
                          </a:solidFill>
                          <a:effectLst/>
                          <a:latin typeface="Times New Roman"/>
                          <a:ea typeface="Times New Roman"/>
                        </a:rPr>
                        <a:t>J00-J98</a:t>
                      </a:r>
                      <a:endParaRPr lang="fr-FR" sz="2400" b="1" noProof="0" dirty="0">
                        <a:effectLst/>
                        <a:latin typeface="Times New Roman"/>
                        <a:ea typeface="Times New Roman"/>
                      </a:endParaRPr>
                    </a:p>
                  </a:txBody>
                  <a:tcPr marL="28242" marR="282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dirty="0" smtClean="0">
                          <a:effectLst/>
                          <a:latin typeface="Times New Roman"/>
                          <a:ea typeface="Times New Roman"/>
                        </a:rPr>
                        <a:t>1,9</a:t>
                      </a:r>
                      <a:endParaRPr lang="fr-FR" sz="2400" b="1" dirty="0">
                        <a:effectLst/>
                        <a:latin typeface="Times New Roman"/>
                        <a:ea typeface="Times New Roman"/>
                      </a:endParaRPr>
                    </a:p>
                  </a:txBody>
                  <a:tcPr marL="28242" marR="282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dirty="0" smtClean="0">
                          <a:effectLst/>
                          <a:latin typeface="Times New Roman"/>
                          <a:ea typeface="Times New Roman"/>
                        </a:rPr>
                        <a:t>2,2</a:t>
                      </a:r>
                      <a:endParaRPr lang="fr-FR" sz="2400" b="1" dirty="0">
                        <a:effectLst/>
                        <a:latin typeface="Times New Roman"/>
                        <a:ea typeface="Times New Roman"/>
                      </a:endParaRPr>
                    </a:p>
                  </a:txBody>
                  <a:tcPr marL="28242" marR="28242" marT="0" marB="0" anchor="ctr">
                    <a:lnL>
                      <a:noFill/>
                    </a:lnL>
                    <a:lnR>
                      <a:noFill/>
                    </a:lnR>
                    <a:lnT>
                      <a:noFill/>
                    </a:lnT>
                    <a:lnB w="12700" cap="flat" cmpd="sng" algn="ctr">
                      <a:solidFill>
                        <a:srgbClr val="000000"/>
                      </a:solidFill>
                      <a:prstDash val="solid"/>
                      <a:round/>
                      <a:headEnd type="none" w="med" len="med"/>
                      <a:tailEnd type="none" w="med" len="med"/>
                    </a:lnB>
                  </a:tcPr>
                </a:tc>
              </a:tr>
              <a:tr h="191752">
                <a:tc>
                  <a:txBody>
                    <a:bodyPr/>
                    <a:lstStyle/>
                    <a:p>
                      <a:pPr>
                        <a:spcAft>
                          <a:spcPts val="0"/>
                        </a:spcAft>
                      </a:pPr>
                      <a:r>
                        <a:rPr lang="fr-FR" sz="2400" b="1" kern="1200" dirty="0" smtClean="0">
                          <a:solidFill>
                            <a:srgbClr val="3333FF"/>
                          </a:solidFill>
                          <a:effectLst/>
                          <a:latin typeface="+mn-lt"/>
                          <a:ea typeface="+mn-ea"/>
                          <a:cs typeface="+mn-cs"/>
                        </a:rPr>
                        <a:t>Cause non précisée ou mal définie</a:t>
                      </a:r>
                      <a:endParaRPr lang="fr-FR" sz="2400" b="1" dirty="0">
                        <a:solidFill>
                          <a:srgbClr val="3333FF"/>
                        </a:solidFill>
                        <a:effectLst/>
                        <a:latin typeface="Times New Roman"/>
                        <a:ea typeface="Times New Roman"/>
                      </a:endParaRPr>
                    </a:p>
                  </a:txBody>
                  <a:tcPr marL="28242" marR="282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a:solidFill>
                            <a:srgbClr val="000000"/>
                          </a:solidFill>
                          <a:effectLst/>
                          <a:latin typeface="Times New Roman"/>
                          <a:ea typeface="Times New Roman"/>
                        </a:rPr>
                        <a:t>R96-R99</a:t>
                      </a:r>
                      <a:endParaRPr lang="fr-FR" sz="2400" b="1">
                        <a:effectLst/>
                        <a:latin typeface="Times New Roman"/>
                        <a:ea typeface="Times New Roman"/>
                      </a:endParaRPr>
                    </a:p>
                  </a:txBody>
                  <a:tcPr marL="28242" marR="282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a:solidFill>
                            <a:srgbClr val="000000"/>
                          </a:solidFill>
                          <a:effectLst/>
                          <a:latin typeface="Times New Roman"/>
                          <a:ea typeface="Times New Roman"/>
                        </a:rPr>
                        <a:t> </a:t>
                      </a:r>
                      <a:endParaRPr lang="fr-FR" sz="2400" b="1">
                        <a:effectLst/>
                        <a:latin typeface="Times New Roman"/>
                        <a:ea typeface="Times New Roman"/>
                      </a:endParaRPr>
                    </a:p>
                  </a:txBody>
                  <a:tcPr marL="28242" marR="2824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dirty="0">
                          <a:solidFill>
                            <a:srgbClr val="000000"/>
                          </a:solidFill>
                          <a:effectLst/>
                          <a:latin typeface="Times New Roman"/>
                          <a:ea typeface="Times New Roman"/>
                        </a:rPr>
                        <a:t> </a:t>
                      </a:r>
                      <a:endParaRPr lang="fr-FR" sz="2400" b="1" dirty="0">
                        <a:effectLst/>
                        <a:latin typeface="Times New Roman"/>
                        <a:ea typeface="Times New Roman"/>
                      </a:endParaRPr>
                    </a:p>
                  </a:txBody>
                  <a:tcPr marL="28242" marR="2824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ZoneTexte 2"/>
          <p:cNvSpPr txBox="1"/>
          <p:nvPr/>
        </p:nvSpPr>
        <p:spPr>
          <a:xfrm>
            <a:off x="198488" y="5517232"/>
            <a:ext cx="8928992" cy="1200329"/>
          </a:xfrm>
          <a:prstGeom prst="rect">
            <a:avLst/>
          </a:prstGeom>
          <a:noFill/>
        </p:spPr>
        <p:txBody>
          <a:bodyPr wrap="square" rtlCol="0">
            <a:spAutoFit/>
          </a:bodyPr>
          <a:lstStyle/>
          <a:p>
            <a:r>
              <a:rPr lang="fr-FR" sz="2400" b="1" dirty="0" smtClean="0">
                <a:solidFill>
                  <a:srgbClr val="3333FF"/>
                </a:solidFill>
              </a:rPr>
              <a:t>L’OMS prend en compte les décès de cause non précisée ou mal définie car ces décès sont en grand nombre dans certains pays et car leur fréquence diminue avec le temps (amélioration des diagnostics)</a:t>
            </a:r>
            <a:endParaRPr lang="fr-FR" sz="2400" b="1" dirty="0">
              <a:solidFill>
                <a:srgbClr val="3333FF"/>
              </a:solidFill>
            </a:endParaRPr>
          </a:p>
        </p:txBody>
      </p:sp>
    </p:spTree>
    <p:extLst>
      <p:ext uri="{BB962C8B-B14F-4D97-AF65-F5344CB8AC3E}">
        <p14:creationId xmlns:p14="http://schemas.microsoft.com/office/powerpoint/2010/main" val="3020771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1479</TotalTime>
  <Words>2861</Words>
  <Application>Microsoft Office PowerPoint</Application>
  <PresentationFormat>Affichage à l'écran (4:3)</PresentationFormat>
  <Paragraphs>712</Paragraphs>
  <Slides>46</Slides>
  <Notes>19</Notes>
  <HiddenSlides>1</HiddenSlides>
  <MMClips>0</MMClips>
  <ScaleCrop>false</ScaleCrop>
  <HeadingPairs>
    <vt:vector size="8" baseType="variant">
      <vt:variant>
        <vt:lpstr>Thème</vt:lpstr>
      </vt:variant>
      <vt:variant>
        <vt:i4>1</vt:i4>
      </vt:variant>
      <vt:variant>
        <vt:lpstr>Liaisons</vt:lpstr>
      </vt:variant>
      <vt:variant>
        <vt:i4>13</vt:i4>
      </vt:variant>
      <vt:variant>
        <vt:lpstr>Serveurs OLE incorporés</vt:lpstr>
      </vt:variant>
      <vt:variant>
        <vt:i4>1</vt:i4>
      </vt:variant>
      <vt:variant>
        <vt:lpstr>Titres des diapositives</vt:lpstr>
      </vt:variant>
      <vt:variant>
        <vt:i4>46</vt:i4>
      </vt:variant>
    </vt:vector>
  </HeadingPairs>
  <TitlesOfParts>
    <vt:vector size="61" baseType="lpstr">
      <vt:lpstr>Thème Office</vt:lpstr>
      <vt:lpstr>C:\CH 2015\CHTabac\Diapos\2015\fig1_IDT 2015.xlsx!Graph1</vt:lpstr>
      <vt:lpstr>C:\CH 2015\CHTabac\Diapos\2015\fig1_IDT 2015.xlsx!Graph1</vt:lpstr>
      <vt:lpstr>C:\CH 2015\CHTabac\Diapos\2015\fig1_IDT 2015.xlsx!Graph2</vt:lpstr>
      <vt:lpstr>C:\CH 2015\CHTabac\Diapos\2015\fig1_IDT 2015.xlsx!Graph1</vt:lpstr>
      <vt:lpstr>C:\CH 2015\CHTabac\Diapos\2015\fig1_IDT 2015.xlsx!Graph2</vt:lpstr>
      <vt:lpstr>C:\CH 2015\CHTabac\Diapos\2015\fig1_IDT 2015.xlsx!Graph1</vt:lpstr>
      <vt:lpstr>C:\CH 2015\CHTabac\Diapos\2015\fig1_IDT 2015.xlsx!Graph3</vt:lpstr>
      <vt:lpstr>C:\CH 2015\CHTabac\Diapos\2015\fig1_IDT 2015.xlsx!Graph4</vt:lpstr>
      <vt:lpstr>C:\CH 2015\CHTabac\Le tabac en France\Texte et tableaux\MAJ Tab 1 &amp; Fig 01 à 3 &amp; 5 à 7.xls!Acad</vt:lpstr>
      <vt:lpstr>D:\Morta et Incid\Morta 2011\fichiers xls synthèses\Graphes 1950-2011.xlsx!Graph h AE (2)</vt:lpstr>
      <vt:lpstr>D:\Morta et Incid\Morta 2011\fichiers xls bons\G17 Poumon.xls!Graphe 35-44 (2)</vt:lpstr>
      <vt:lpstr>D:\Morta et Incid\Morta 2011\fichiers xls bons\G17 Poumon.xls!Sein poumon</vt:lpstr>
      <vt:lpstr>C:\CH 2015\CHTabac\Taxes et prix\Journal Officiel\JO3.xls!Graph1</vt:lpstr>
      <vt:lpstr>Equation</vt:lpstr>
      <vt:lpstr>Mortalité attribuable au tabac en France</vt:lpstr>
      <vt:lpstr>Présentation PowerPoint</vt:lpstr>
      <vt:lpstr>Contexte</vt:lpstr>
      <vt:lpstr>Objectifs</vt:lpstr>
      <vt:lpstr>Matériel </vt:lpstr>
      <vt:lpstr>Maladies prises en compte</vt:lpstr>
      <vt:lpstr>Présentation PowerPoint</vt:lpstr>
      <vt:lpstr>Présentation PowerPoint</vt:lpstr>
      <vt:lpstr>Présentation PowerPoint</vt:lpstr>
      <vt:lpstr>Nombre annuel de décès par cause, sexe et âge </vt:lpstr>
      <vt:lpstr>Correction nombre de décès</vt:lpstr>
      <vt:lpstr>Présentation PowerPoint</vt:lpstr>
      <vt:lpstr>Méthode pour estimer la mortalité attribuable au tabac : proposée par Peto et Lopez (Lancet 1992)</vt:lpstr>
      <vt:lpstr> Etape 1 : Estimation de la mortalité attribuable au tabac pour le cancer du poumon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Etape 2 Prévalence du tabagisme</vt:lpstr>
      <vt:lpstr>Exemple :  Calcul de l’indicateur d’expositions pour 2010</vt:lpstr>
      <vt:lpstr>Présentation PowerPoint</vt:lpstr>
      <vt:lpstr>Etape 3 :Mortalité attribuable au tabac pour les autres maladies</vt:lpstr>
      <vt:lpstr>Mortalité attribuable au tabac en France par sexe et par an, tous les 5 ans</vt:lpstr>
      <vt:lpstr>Présentation PowerPoint</vt:lpstr>
      <vt:lpstr>Présentation PowerPoint</vt:lpstr>
      <vt:lpstr>Présentation PowerPoint</vt:lpstr>
      <vt:lpstr>Présentation PowerPoint</vt:lpstr>
      <vt:lpstr>Résultats : mortalité attribuable au tabac/ mortalité totale (milliers) en 2010 par cause et par sexe</vt:lpstr>
      <vt:lpstr>Résultats : mortalité attribuable au tabac/ mortalité totale (milliers) en 2010 par cause, âge et sexe</vt:lpstr>
      <vt:lpstr>Présentation PowerPoint</vt:lpstr>
      <vt:lpstr>Conclusion</vt:lpstr>
      <vt:lpstr>Discussion</vt:lpstr>
      <vt:lpstr>Augmenter les prix est de loin le plus efficace</vt:lpstr>
      <vt:lpstr>Mais les prix n’ont pas augmenté depuis juillet 2014, et ils vont baisser le 1er Juin 2015 avec la baisse de certains paquets de 20 cigarettes de 6,50€ à 6,40 €  Les moins chères étant aujourd’hui celles à 9,70 les 30 soir 6,47 les 20  Pour mémoire, en 2016, les cigarettes couteront 1$ l’unité en Australie</vt:lpstr>
      <vt:lpstr>Remerciements</vt:lpstr>
      <vt:lpstr>Présentation PowerPoint</vt:lpstr>
      <vt:lpstr>Présentation PowerPoint</vt:lpstr>
      <vt:lpstr>Présentation PowerPoint</vt:lpstr>
      <vt:lpstr>Présentation PowerPoint</vt:lpstr>
      <vt:lpstr>Présentation PowerPoint</vt:lpstr>
      <vt:lpstr>Résultats : mortalité par cancer attribuable au tabac/ mortalité totale (milliers) en 2010 par cause, âge et sexe</vt:lpstr>
      <vt:lpstr>Mais les prix n’ont pas augmenté depuis juillet 2014, et ils vont baisser le 1er Juin 2015</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Mortalité attribuable au tabac en France</dc:title>
  <dc:creator>lm</dc:creator>
  <cp:lastModifiedBy>HILL Catherine</cp:lastModifiedBy>
  <cp:revision>64</cp:revision>
  <dcterms:created xsi:type="dcterms:W3CDTF">2014-12-29T15:32:06Z</dcterms:created>
  <dcterms:modified xsi:type="dcterms:W3CDTF">2015-06-05T07:55:11Z</dcterms:modified>
</cp:coreProperties>
</file>