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D2242-A2A0-4AAF-8083-BF4CF611079C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B2331-E236-4933-A447-99DFDB74FE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1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7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11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20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spo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_didier\Desktop\PPT\modele-recherche1013\Diapositive1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749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>
          <a:xfrm>
            <a:off x="457200" y="2069976"/>
            <a:ext cx="5266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Le mot de la fin</a:t>
            </a:r>
          </a:p>
        </p:txBody>
      </p:sp>
    </p:spTree>
    <p:extLst>
      <p:ext uri="{BB962C8B-B14F-4D97-AF65-F5344CB8AC3E}">
        <p14:creationId xmlns:p14="http://schemas.microsoft.com/office/powerpoint/2010/main" val="264731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59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10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18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18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7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9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6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60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2FE5B-EA51-40A5-A5F2-A0891DF2A63A}" type="datetimeFigureOut">
              <a:rPr lang="fr-FR" smtClean="0"/>
              <a:t>19/10/2017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A23D-E8F5-44AA-BBF7-174E77648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67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Dépistage des cancers en France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0800" cy="1752600"/>
          </a:xfrm>
        </p:spPr>
        <p:txBody>
          <a:bodyPr>
            <a:noAutofit/>
          </a:bodyPr>
          <a:lstStyle/>
          <a:p>
            <a:r>
              <a:rPr lang="fr-FR" sz="3600" b="1" cap="none" dirty="0" smtClean="0">
                <a:solidFill>
                  <a:srgbClr val="3333CC"/>
                </a:solidFill>
              </a:rPr>
              <a:t>Clémence Legoupil</a:t>
            </a:r>
          </a:p>
          <a:p>
            <a:r>
              <a:rPr lang="fr-FR" sz="3600" b="1" cap="none" dirty="0" smtClean="0">
                <a:solidFill>
                  <a:srgbClr val="3333CC"/>
                </a:solidFill>
              </a:rPr>
              <a:t>Catherine  </a:t>
            </a:r>
            <a:r>
              <a:rPr lang="fr-FR" sz="3600" b="1" dirty="0" smtClean="0">
                <a:solidFill>
                  <a:srgbClr val="3333CC"/>
                </a:solidFill>
              </a:rPr>
              <a:t>H</a:t>
            </a:r>
            <a:r>
              <a:rPr lang="fr-FR" sz="3600" b="1" cap="none" dirty="0" smtClean="0">
                <a:solidFill>
                  <a:srgbClr val="3333CC"/>
                </a:solidFill>
              </a:rPr>
              <a:t>ill</a:t>
            </a:r>
          </a:p>
          <a:p>
            <a:endParaRPr lang="fr-FR" sz="3600" b="1" cap="none" dirty="0" smtClean="0">
              <a:solidFill>
                <a:srgbClr val="3333CC"/>
              </a:solidFill>
            </a:endParaRPr>
          </a:p>
          <a:p>
            <a:r>
              <a:rPr lang="fr-FR" sz="3600" b="1" cap="none" dirty="0" smtClean="0">
                <a:solidFill>
                  <a:srgbClr val="3333CC"/>
                </a:solidFill>
              </a:rPr>
              <a:t>Service de biostatistiques et d’épidémiologie</a:t>
            </a:r>
          </a:p>
          <a:p>
            <a:r>
              <a:rPr lang="fr-FR" sz="3600" b="1" cap="none" dirty="0" smtClean="0">
                <a:solidFill>
                  <a:srgbClr val="3333CC"/>
                </a:solidFill>
              </a:rPr>
              <a:t>Gustave Roussy</a:t>
            </a:r>
            <a:endParaRPr lang="fr-FR" sz="3600" b="1" cap="none" dirty="0">
              <a:solidFill>
                <a:srgbClr val="3333CC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91E-9F86-4C68-85E5-ACB3D833B3A0}" type="datetime1">
              <a:rPr lang="fr-FR" smtClean="0"/>
              <a:pPr/>
              <a:t>19/10/2017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15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4"/>
          <p:cNvSpPr txBox="1">
            <a:spLocks noChangeArrowheads="1"/>
          </p:cNvSpPr>
          <p:nvPr/>
        </p:nvSpPr>
        <p:spPr bwMode="auto">
          <a:xfrm>
            <a:off x="5" y="-20637"/>
            <a:ext cx="88566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4</a:t>
            </a:r>
            <a:r>
              <a:rPr lang="fr-FR" dirty="0" smtClean="0"/>
              <a:t>. </a:t>
            </a:r>
            <a:r>
              <a:rPr lang="fr-FR" dirty="0"/>
              <a:t>Un cas de surdiagnostic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02817633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13" y="793750"/>
            <a:ext cx="9267826" cy="608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29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4"/>
          <p:cNvSpPr txBox="1">
            <a:spLocks noChangeArrowheads="1"/>
          </p:cNvSpPr>
          <p:nvPr/>
        </p:nvSpPr>
        <p:spPr bwMode="auto">
          <a:xfrm>
            <a:off x="5" y="-20637"/>
            <a:ext cx="88566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4. Autre cas de surdiagnostic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1409756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13" y="830268"/>
            <a:ext cx="9267826" cy="608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13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4"/>
          <p:cNvSpPr txBox="1">
            <a:spLocks noChangeArrowheads="1"/>
          </p:cNvSpPr>
          <p:nvPr/>
        </p:nvSpPr>
        <p:spPr bwMode="auto">
          <a:xfrm>
            <a:off x="5" y="-20637"/>
            <a:ext cx="88566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4. Autre cas de surdiagnostic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41367940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13" y="852496"/>
            <a:ext cx="9267826" cy="608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294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995790492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0" y="771533"/>
            <a:ext cx="9302750" cy="610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ZoneTexte 4"/>
          <p:cNvSpPr txBox="1">
            <a:spLocks noChangeArrowheads="1"/>
          </p:cNvSpPr>
          <p:nvPr/>
        </p:nvSpPr>
        <p:spPr bwMode="auto">
          <a:xfrm>
            <a:off x="5" y="-20638"/>
            <a:ext cx="8856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>
                <a:solidFill>
                  <a:srgbClr val="FF0000"/>
                </a:solidFill>
              </a:rPr>
              <a:t>Le surdiagnostic : plusieurs schémas</a:t>
            </a:r>
          </a:p>
        </p:txBody>
      </p:sp>
    </p:spTree>
    <p:extLst>
      <p:ext uri="{BB962C8B-B14F-4D97-AF65-F5344CB8AC3E}">
        <p14:creationId xmlns:p14="http://schemas.microsoft.com/office/powerpoint/2010/main" val="226904245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539552" y="220487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cap="none" dirty="0"/>
              <a:t>Le programme national du dépistage organisé </a:t>
            </a:r>
            <a:r>
              <a:rPr lang="fr-FR" cap="none" dirty="0" smtClean="0"/>
              <a:t>du </a:t>
            </a:r>
            <a:r>
              <a:rPr lang="fr-FR" cap="none" dirty="0" smtClean="0">
                <a:solidFill>
                  <a:srgbClr val="3333CC"/>
                </a:solidFill>
              </a:rPr>
              <a:t>cancer </a:t>
            </a:r>
            <a:r>
              <a:rPr lang="fr-FR" cap="none" dirty="0">
                <a:solidFill>
                  <a:srgbClr val="3333CC"/>
                </a:solidFill>
              </a:rPr>
              <a:t>du sein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0" y="6356360"/>
            <a:ext cx="7452320" cy="365125"/>
          </a:xfrm>
        </p:spPr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44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/>
              <a:t>Historique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0014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Dépistage </a:t>
            </a:r>
            <a:r>
              <a:rPr lang="fr-FR" b="1" dirty="0"/>
              <a:t>individuel dès les années 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b="1" u="sng" dirty="0" smtClean="0"/>
              <a:t>Dépistage organisé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1987 </a:t>
            </a:r>
            <a:r>
              <a:rPr lang="fr-FR" b="1" dirty="0"/>
              <a:t>: </a:t>
            </a:r>
            <a:r>
              <a:rPr lang="fr-FR" b="1" dirty="0" smtClean="0"/>
              <a:t>Première expérimentation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2004 : Généralisation</a:t>
            </a:r>
            <a:endParaRPr lang="fr-FR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</a:pPr>
            <a:r>
              <a:rPr lang="fr-FR" b="1" dirty="0"/>
              <a:t>Femmes de 50 à 74 ans = près de 9 millions de femmes </a:t>
            </a:r>
          </a:p>
          <a:p>
            <a:pPr>
              <a:spcBef>
                <a:spcPts val="0"/>
              </a:spcBef>
            </a:pPr>
            <a:r>
              <a:rPr lang="fr-FR" b="1" dirty="0"/>
              <a:t>Exclusion de celles présentant un risque aggravé de cancer du sein (histoire familiale, prédisposition génétique, antécédent personnel d’irradiation thoracique ou de tumeurs bénignes à risque)</a:t>
            </a:r>
          </a:p>
        </p:txBody>
      </p:sp>
    </p:spTree>
    <p:extLst>
      <p:ext uri="{BB962C8B-B14F-4D97-AF65-F5344CB8AC3E}">
        <p14:creationId xmlns:p14="http://schemas.microsoft.com/office/powerpoint/2010/main" val="41350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Résultats du dépistage organisé, 2011-2012</a:t>
            </a:r>
            <a:endParaRPr lang="fr-FR" sz="36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4929417"/>
          </a:xfrm>
        </p:spPr>
        <p:txBody>
          <a:bodyPr>
            <a:noAutofit/>
          </a:bodyPr>
          <a:lstStyle/>
          <a:p>
            <a:pPr marL="285750" lvl="1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b="1" dirty="0" smtClean="0"/>
              <a:t>7,5 cancers trouvés pour 1000 femmes </a:t>
            </a:r>
            <a:r>
              <a:rPr lang="fr-FR" sz="3200" b="1" dirty="0"/>
              <a:t>dépistées s</a:t>
            </a:r>
            <a:r>
              <a:rPr lang="fr-FR" sz="3200" b="1" dirty="0" smtClean="0"/>
              <a:t>oit </a:t>
            </a:r>
            <a:r>
              <a:rPr lang="fr-FR" sz="3200" b="1" dirty="0"/>
              <a:t>36 776 cas de </a:t>
            </a:r>
            <a:r>
              <a:rPr lang="fr-FR" sz="3200" b="1" smtClean="0"/>
              <a:t>cancers </a:t>
            </a:r>
          </a:p>
          <a:p>
            <a:pPr marL="285750" lvl="1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b="1" dirty="0" smtClean="0"/>
              <a:t>Dont </a:t>
            </a:r>
            <a:r>
              <a:rPr lang="fr-FR" sz="3200" b="1" dirty="0"/>
              <a:t>15 % sont des cancers in situ</a:t>
            </a:r>
          </a:p>
          <a:p>
            <a:pPr marL="285750" lvl="1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b="1" dirty="0"/>
              <a:t>Parmi les cancers </a:t>
            </a:r>
            <a:r>
              <a:rPr lang="fr-FR" sz="3200" b="1" dirty="0" smtClean="0"/>
              <a:t>invasifs </a:t>
            </a:r>
            <a:r>
              <a:rPr lang="fr-FR" sz="3200" b="1" dirty="0"/>
              <a:t>: 36,5 % avaient une taille ≤ 10 mm et près de 75 % ne comportaient pas </a:t>
            </a:r>
            <a:r>
              <a:rPr lang="fr-FR" sz="3200" b="1" dirty="0" smtClean="0"/>
              <a:t>d’envahissement ganglionnaire</a:t>
            </a:r>
            <a:endParaRPr lang="fr-FR" sz="3200" b="1" dirty="0"/>
          </a:p>
          <a:p>
            <a:pPr marL="285750" lvl="1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b="1" dirty="0"/>
              <a:t>17 % des cancers diagnostiqués pour </a:t>
            </a:r>
            <a:r>
              <a:rPr lang="fr-FR" sz="3200" b="1" dirty="0" smtClean="0"/>
              <a:t>les </a:t>
            </a:r>
            <a:r>
              <a:rPr lang="fr-FR" sz="3200" b="1" dirty="0"/>
              <a:t>femmes participant au dépistage l’ont été entre deux mammographies de dépistage </a:t>
            </a:r>
            <a:r>
              <a:rPr lang="fr-FR" sz="3200" b="1" dirty="0" smtClean="0"/>
              <a:t>organisé (cancer d’intervalle)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667359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628"/>
            <a:ext cx="8229600" cy="85010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3333CC"/>
                </a:solidFill>
              </a:rPr>
              <a:t>Observance du </a:t>
            </a:r>
            <a:r>
              <a:rPr lang="fr-FR" sz="3200" b="1" u="sng" dirty="0" smtClean="0">
                <a:solidFill>
                  <a:srgbClr val="3333CC"/>
                </a:solidFill>
              </a:rPr>
              <a:t>dépistage organisé</a:t>
            </a:r>
            <a:endParaRPr lang="fr-FR" sz="3200" b="1" u="sng" dirty="0">
              <a:solidFill>
                <a:srgbClr val="3333CC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0" name="Espace réservé du contenu 5"/>
          <p:cNvSpPr>
            <a:spLocks noGrp="1"/>
          </p:cNvSpPr>
          <p:nvPr>
            <p:ph idx="1"/>
          </p:nvPr>
        </p:nvSpPr>
        <p:spPr>
          <a:xfrm>
            <a:off x="107504" y="692696"/>
            <a:ext cx="8759316" cy="485740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b="1" dirty="0"/>
              <a:t>Taux de participation en 2014 : </a:t>
            </a:r>
            <a:endParaRPr lang="fr-F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   52 %        </a:t>
            </a:r>
            <a:r>
              <a:rPr lang="fr-FR" sz="3200" b="1" dirty="0" smtClean="0"/>
              <a:t>(28 </a:t>
            </a:r>
            <a:r>
              <a:rPr lang="fr-FR" sz="3200" b="1" dirty="0"/>
              <a:t>% à Paris </a:t>
            </a:r>
            <a:r>
              <a:rPr lang="fr-FR" sz="3200" b="1" dirty="0" smtClean="0"/>
              <a:t>en 2011</a:t>
            </a:r>
            <a:endParaRPr lang="fr-FR" sz="3200" b="1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/>
              <a:t> </a:t>
            </a:r>
            <a:r>
              <a:rPr lang="fr-FR" sz="3200" b="1" dirty="0" smtClean="0"/>
              <a:t>                68 </a:t>
            </a:r>
            <a:r>
              <a:rPr lang="fr-FR" sz="3200" b="1" dirty="0"/>
              <a:t>% en Loire Atlantique </a:t>
            </a:r>
            <a:r>
              <a:rPr lang="fr-FR" sz="3200" b="1" dirty="0" smtClean="0"/>
              <a:t>en 2011)</a:t>
            </a:r>
            <a:endParaRPr lang="fr-FR" sz="3200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39337" y="2146846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3333CC"/>
                </a:solidFill>
              </a:rPr>
              <a:t>Mais il y a aussi du </a:t>
            </a:r>
            <a:r>
              <a:rPr lang="fr-FR" sz="3200" b="1" u="sng" dirty="0" smtClean="0">
                <a:solidFill>
                  <a:srgbClr val="3333CC"/>
                </a:solidFill>
              </a:rPr>
              <a:t>dépistage individuel</a:t>
            </a:r>
            <a:endParaRPr lang="fr-FR" sz="3200" b="1" u="sng" dirty="0">
              <a:solidFill>
                <a:srgbClr val="3333CC"/>
              </a:solidFill>
            </a:endParaRP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92552" y="2783501"/>
            <a:ext cx="9036496" cy="4857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fr-FR" b="1" dirty="0" smtClean="0"/>
              <a:t>Dans la tranche d’âge du dépistage organisé (50-74 ans), taux </a:t>
            </a:r>
            <a:r>
              <a:rPr lang="fr-FR" b="1" dirty="0"/>
              <a:t>de couverture mammographique</a:t>
            </a:r>
            <a:r>
              <a:rPr lang="fr-FR" b="1" dirty="0" smtClean="0"/>
              <a:t> : </a:t>
            </a:r>
            <a:r>
              <a:rPr lang="fr-FR" b="1" dirty="0" smtClean="0">
                <a:solidFill>
                  <a:srgbClr val="FF0000"/>
                </a:solidFill>
              </a:rPr>
              <a:t>68-75 %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4300091"/>
            <a:ext cx="8964488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3333CC"/>
                </a:solidFill>
              </a:rPr>
              <a:t>Et du </a:t>
            </a:r>
            <a:r>
              <a:rPr lang="fr-FR" sz="3200" b="1" u="sng" dirty="0" smtClean="0">
                <a:solidFill>
                  <a:srgbClr val="3333CC"/>
                </a:solidFill>
              </a:rPr>
              <a:t>dépistage individuel avant </a:t>
            </a:r>
            <a:r>
              <a:rPr lang="fr-FR" sz="3200" b="1" u="sng" dirty="0">
                <a:solidFill>
                  <a:srgbClr val="3333CC"/>
                </a:solidFill>
              </a:rPr>
              <a:t>50 ans</a:t>
            </a:r>
          </a:p>
        </p:txBody>
      </p:sp>
      <p:sp>
        <p:nvSpPr>
          <p:cNvPr id="11" name="Espace réservé du contenu 5"/>
          <p:cNvSpPr txBox="1">
            <a:spLocks/>
          </p:cNvSpPr>
          <p:nvPr/>
        </p:nvSpPr>
        <p:spPr>
          <a:xfrm>
            <a:off x="107504" y="4869161"/>
            <a:ext cx="9036496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fr-FR" b="1" dirty="0" smtClean="0"/>
              <a:t>Taux de couverture mammographique 40- 49 ans: </a:t>
            </a:r>
            <a:r>
              <a:rPr lang="fr-FR" b="1" dirty="0" smtClean="0">
                <a:solidFill>
                  <a:srgbClr val="FF0000"/>
                </a:solidFill>
              </a:rPr>
              <a:t>37 %</a:t>
            </a:r>
            <a:r>
              <a:rPr lang="fr-FR" b="1" dirty="0" smtClean="0"/>
              <a:t> </a:t>
            </a:r>
            <a:r>
              <a:rPr lang="fr-FR" b="1" i="1" dirty="0" smtClean="0"/>
              <a:t>(dépistage individuel, diagnostic, suivi…)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143323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white"/>
                </a:solidFill>
              </a:rPr>
              <a:t>TITRE DU DIAPORAMA Général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>
                <a:solidFill>
                  <a:prstClr val="white"/>
                </a:solidFill>
              </a:rPr>
              <a:pPr/>
              <a:t>18</a:t>
            </a:fld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" name="Image 1"/>
          <p:cNvPicPr/>
          <p:nvPr>
            <p:extLst>
              <p:ext uri="{D42A27DB-BD31-4B8C-83A1-F6EECF244321}">
                <p14:modId xmlns:p14="http://schemas.microsoft.com/office/powerpoint/2010/main" val="11190180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5496" y="-27384"/>
            <a:ext cx="9108504" cy="63361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7090" y="6228012"/>
            <a:ext cx="876672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b="1" i="1" dirty="0"/>
              <a:t>La participation au dépistage du cancer du sein des femmes de 50 à 74 ans en France Situation actuelle et perspectives d’évolution. HAS. 2011.</a:t>
            </a:r>
          </a:p>
        </p:txBody>
      </p:sp>
    </p:spTree>
    <p:extLst>
      <p:ext uri="{BB962C8B-B14F-4D97-AF65-F5344CB8AC3E}">
        <p14:creationId xmlns:p14="http://schemas.microsoft.com/office/powerpoint/2010/main" val="254994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0952" y="14988"/>
            <a:ext cx="8229600" cy="994122"/>
          </a:xfrm>
        </p:spPr>
        <p:txBody>
          <a:bodyPr>
            <a:normAutofit/>
          </a:bodyPr>
          <a:lstStyle/>
          <a:p>
            <a:r>
              <a:rPr lang="fr-FR" sz="3600" b="1" dirty="0"/>
              <a:t>Efficacité du dépistage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10952" y="105273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FR" b="1" dirty="0"/>
              <a:t>La mortalité par cancer du sein en France a </a:t>
            </a:r>
            <a:r>
              <a:rPr lang="fr-FR" b="1" dirty="0" smtClean="0"/>
              <a:t>diminué </a:t>
            </a:r>
            <a:r>
              <a:rPr lang="fr-FR" b="1" dirty="0"/>
              <a:t>de </a:t>
            </a:r>
            <a:r>
              <a:rPr lang="fr-FR" b="1" dirty="0">
                <a:solidFill>
                  <a:srgbClr val="00B050"/>
                </a:solidFill>
              </a:rPr>
              <a:t>1,5 % par an </a:t>
            </a:r>
            <a:r>
              <a:rPr lang="fr-FR" b="1" dirty="0"/>
              <a:t>entre 2005 et 2012.</a:t>
            </a:r>
          </a:p>
          <a:p>
            <a:pPr>
              <a:lnSpc>
                <a:spcPct val="120000"/>
              </a:lnSpc>
            </a:pPr>
            <a:r>
              <a:rPr lang="fr-FR" b="1" dirty="0"/>
              <a:t> Entre 15 et 21 % de la réduction est due au dépistage organisé.</a:t>
            </a:r>
          </a:p>
          <a:p>
            <a:pPr>
              <a:lnSpc>
                <a:spcPct val="120000"/>
              </a:lnSpc>
            </a:pPr>
            <a:r>
              <a:rPr lang="fr-FR" b="1" dirty="0"/>
              <a:t> Soit 150 à 300 décès par cancer du sein évités pour 100 000 femmes participant de manière régulière pendant 7 à 10 ans.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504" y="5714103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/>
              <a:t>http ://www.e-cancer.fr/Professionnels-de-sante/Depistage-et-detection-precoce/Depistage-du-cancer-du-sein/Les-reponses-a-vos-questions</a:t>
            </a:r>
          </a:p>
        </p:txBody>
      </p:sp>
    </p:spTree>
    <p:extLst>
      <p:ext uri="{BB962C8B-B14F-4D97-AF65-F5344CB8AC3E}">
        <p14:creationId xmlns:p14="http://schemas.microsoft.com/office/powerpoint/2010/main" val="32846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772400" cy="1362075"/>
          </a:xfrm>
        </p:spPr>
        <p:txBody>
          <a:bodyPr>
            <a:normAutofit/>
          </a:bodyPr>
          <a:lstStyle/>
          <a:p>
            <a:r>
              <a:rPr lang="fr-FR" cap="none" dirty="0" smtClean="0"/>
              <a:t>Dépistages</a:t>
            </a:r>
            <a:endParaRPr lang="fr-FR" cap="non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>
                <a:solidFill>
                  <a:prstClr val="white"/>
                </a:solidFill>
              </a:rPr>
              <a:pPr/>
              <a:t>19/10/2017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356360"/>
            <a:ext cx="2895600" cy="365125"/>
          </a:xfrm>
        </p:spPr>
        <p:txBody>
          <a:bodyPr/>
          <a:lstStyle/>
          <a:p>
            <a:r>
              <a:rPr lang="fr-FR" dirty="0"/>
              <a:t>Epidémiologie des cancers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>
                <a:solidFill>
                  <a:prstClr val="white"/>
                </a:solidFill>
              </a:rPr>
              <a:pPr/>
              <a:t>2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64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073433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2015 </a:t>
            </a:r>
            <a:r>
              <a:rPr lang="fr-FR" sz="3600" b="1" dirty="0"/>
              <a:t>: Rapport du CIRC : </a:t>
            </a:r>
            <a:endParaRPr lang="fr-FR" sz="3600" b="1" dirty="0" smtClean="0"/>
          </a:p>
          <a:p>
            <a:pPr marL="0" indent="0">
              <a:buNone/>
            </a:pPr>
            <a:r>
              <a:rPr lang="fr-FR" sz="3600" b="1" dirty="0"/>
              <a:t>L</a:t>
            </a:r>
            <a:r>
              <a:rPr lang="fr-FR" sz="3600" b="1" dirty="0" smtClean="0"/>
              <a:t>es </a:t>
            </a:r>
            <a:r>
              <a:rPr lang="fr-FR" sz="3600" b="1" dirty="0"/>
              <a:t>preuves de l’efficacité du dépistage par mammographie en termes de réduction de la mortalité par cancer du sein sont suffisantes pour les femmes de 50 a 74 ans mais limitées pour les femmes de 40 a 49 ans</a:t>
            </a:r>
            <a:r>
              <a:rPr lang="fr-FR" sz="3600" b="1" dirty="0" smtClean="0"/>
              <a:t>.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136471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Une remise en question du dépistage ?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4293106"/>
            <a:ext cx="8229600" cy="18987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/>
              <a:t>Remise en question des bénéfices et risques du dépistage.</a:t>
            </a:r>
          </a:p>
          <a:p>
            <a:pPr>
              <a:buFont typeface="Wingdings" pitchFamily="2" charset="2"/>
              <a:buChar char="Ø"/>
            </a:pPr>
            <a:r>
              <a:rPr lang="fr-FR" b="1" dirty="0"/>
              <a:t>Remise en question de l’âge de l’initiation du dépistage.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9"/>
            <a:ext cx="83058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7" y="2326121"/>
            <a:ext cx="1223139" cy="139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9" y="2636912"/>
            <a:ext cx="348961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63362"/>
            <a:ext cx="58674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92" y="2913591"/>
            <a:ext cx="3650729" cy="80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055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endParaRPr lang="fr-FR" sz="36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95536" y="1340769"/>
            <a:ext cx="8496944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/>
              <a:t>Forte activité médiatique autour du cancer du sein et du risque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Nécessité </a:t>
            </a:r>
            <a:r>
              <a:rPr lang="fr-FR" b="1" dirty="0"/>
              <a:t>d’une estimation objective des bénéfices, des limites, et des risques du dépistage.</a:t>
            </a:r>
          </a:p>
          <a:p>
            <a:pPr marL="0" indent="0">
              <a:buNone/>
            </a:pPr>
            <a:r>
              <a:rPr lang="fr-FR" b="1" dirty="0"/>
              <a:t>Débat sur les bénéfices : privilégier les essais cliniques et les méta-analyses. Grande disparité des résultats des études rétrospectives de faible ampleur.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14904" y="6040257"/>
            <a:ext cx="51290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i="1" dirty="0"/>
              <a:t>HILL C. Gynécologie obstétrique pratique, 2017</a:t>
            </a:r>
          </a:p>
        </p:txBody>
      </p:sp>
    </p:spTree>
    <p:extLst>
      <p:ext uri="{BB962C8B-B14F-4D97-AF65-F5344CB8AC3E}">
        <p14:creationId xmlns:p14="http://schemas.microsoft.com/office/powerpoint/2010/main" val="186482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280500"/>
            <a:ext cx="8229600" cy="456302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b="1" dirty="0"/>
              <a:t>Le dépistage conduit à une réduction du risque de décès par cancer du sein de  </a:t>
            </a:r>
            <a:r>
              <a:rPr lang="fr-FR" b="1" dirty="0">
                <a:solidFill>
                  <a:srgbClr val="FF0000"/>
                </a:solidFill>
              </a:rPr>
              <a:t>32%</a:t>
            </a:r>
            <a:r>
              <a:rPr lang="fr-FR" b="1" dirty="0"/>
              <a:t>, </a:t>
            </a:r>
            <a:r>
              <a:rPr lang="fr-FR" b="1" dirty="0">
                <a:solidFill>
                  <a:srgbClr val="00B0F0"/>
                </a:solidFill>
              </a:rPr>
              <a:t>21%</a:t>
            </a:r>
            <a:r>
              <a:rPr lang="fr-FR" b="1" dirty="0"/>
              <a:t> et </a:t>
            </a:r>
            <a:r>
              <a:rPr lang="fr-FR" b="1" dirty="0">
                <a:solidFill>
                  <a:srgbClr val="00B050"/>
                </a:solidFill>
              </a:rPr>
              <a:t>15%</a:t>
            </a:r>
            <a:r>
              <a:rPr lang="fr-FR" b="1" dirty="0"/>
              <a:t> selon qu’il a été proposé aux femmes de </a:t>
            </a:r>
            <a:r>
              <a:rPr lang="fr-FR" b="1" dirty="0">
                <a:solidFill>
                  <a:srgbClr val="FF0000"/>
                </a:solidFill>
              </a:rPr>
              <a:t>70 à 74 ans</a:t>
            </a:r>
            <a:r>
              <a:rPr lang="fr-FR" b="1" dirty="0"/>
              <a:t>, </a:t>
            </a:r>
            <a:r>
              <a:rPr lang="fr-FR" b="1" dirty="0">
                <a:solidFill>
                  <a:srgbClr val="00B0F0"/>
                </a:solidFill>
              </a:rPr>
              <a:t>50 à 69 ans</a:t>
            </a:r>
            <a:r>
              <a:rPr lang="fr-FR" b="1" dirty="0"/>
              <a:t> et </a:t>
            </a:r>
            <a:r>
              <a:rPr lang="fr-FR" b="1" dirty="0">
                <a:solidFill>
                  <a:srgbClr val="00B050"/>
                </a:solidFill>
              </a:rPr>
              <a:t>40 à 49 ans</a:t>
            </a:r>
            <a:r>
              <a:rPr lang="fr-FR" b="1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b="1" dirty="0"/>
              <a:t>Dépistage à partir de 50 ans justifié mais pas avant.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b="1" dirty="0"/>
              <a:t>Mesures du </a:t>
            </a:r>
            <a:r>
              <a:rPr lang="fr-FR" b="1" dirty="0" smtClean="0"/>
              <a:t>surdiagnostic discordantes</a:t>
            </a:r>
            <a:endParaRPr lang="fr-FR" b="1" dirty="0">
              <a:solidFill>
                <a:srgbClr val="FFFF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4014904" y="5701703"/>
            <a:ext cx="51290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i="1" dirty="0"/>
              <a:t>HILL C. Gynécologie obstétrique pratique, 2017</a:t>
            </a:r>
          </a:p>
        </p:txBody>
      </p:sp>
    </p:spTree>
    <p:extLst>
      <p:ext uri="{BB962C8B-B14F-4D97-AF65-F5344CB8AC3E}">
        <p14:creationId xmlns:p14="http://schemas.microsoft.com/office/powerpoint/2010/main" val="3844076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148" y="1341"/>
            <a:ext cx="7859216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Surdiagnostic</a:t>
            </a:r>
            <a:endParaRPr lang="fr-FR" b="1" strike="sngStrike" dirty="0">
              <a:solidFill>
                <a:srgbClr val="FFFF0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24</a:t>
            </a:fld>
            <a:endParaRPr lang="fr-FR" dirty="0"/>
          </a:p>
        </p:txBody>
      </p:sp>
      <p:pic>
        <p:nvPicPr>
          <p:cNvPr id="8" name="Espace réservé du contenu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568952" cy="51845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52734" y="5657671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i="1" dirty="0"/>
              <a:t>Estimations publiées du surdiagnostic en pourcentage de l’ensemble des cas attendus sans dépistage, ordre des années de publication. HILL C. 2017</a:t>
            </a:r>
          </a:p>
        </p:txBody>
      </p:sp>
    </p:spTree>
    <p:extLst>
      <p:ext uri="{BB962C8B-B14F-4D97-AF65-F5344CB8AC3E}">
        <p14:creationId xmlns:p14="http://schemas.microsoft.com/office/powerpoint/2010/main" val="1904179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cap="none" dirty="0"/>
              <a:t>Le programme national du dépistage organisé du </a:t>
            </a:r>
            <a:r>
              <a:rPr lang="fr-FR" cap="none" dirty="0" smtClean="0">
                <a:solidFill>
                  <a:srgbClr val="3333CC"/>
                </a:solidFill>
              </a:rPr>
              <a:t>cancer </a:t>
            </a:r>
            <a:r>
              <a:rPr lang="fr-FR" cap="none" dirty="0">
                <a:solidFill>
                  <a:srgbClr val="3333CC"/>
                </a:solidFill>
              </a:rPr>
              <a:t>colorectal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84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Dépistage depuis 2009</a:t>
            </a:r>
            <a:endParaRPr lang="fr-FR" sz="36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764704"/>
            <a:ext cx="8507288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b="1" dirty="0" smtClean="0"/>
              <a:t>Femmes </a:t>
            </a:r>
            <a:r>
              <a:rPr lang="fr-FR" b="1" dirty="0"/>
              <a:t>et </a:t>
            </a:r>
            <a:r>
              <a:rPr lang="fr-FR" b="1" dirty="0" smtClean="0"/>
              <a:t>hommes de 50 </a:t>
            </a:r>
            <a:r>
              <a:rPr lang="fr-FR" b="1" dirty="0"/>
              <a:t>à 74 </a:t>
            </a:r>
            <a:r>
              <a:rPr lang="fr-FR" b="1" dirty="0" smtClean="0"/>
              <a:t>ans, invités par courrier tous </a:t>
            </a:r>
            <a:r>
              <a:rPr lang="fr-FR" b="1" dirty="0"/>
              <a:t>les deux </a:t>
            </a:r>
            <a:r>
              <a:rPr lang="fr-FR" b="1" dirty="0" smtClean="0"/>
              <a:t>ans. </a:t>
            </a:r>
          </a:p>
          <a:p>
            <a:pPr>
              <a:spcBef>
                <a:spcPts val="0"/>
              </a:spcBef>
            </a:pPr>
            <a:r>
              <a:rPr lang="fr-FR" sz="3200" b="1" dirty="0" smtClean="0"/>
              <a:t>18 </a:t>
            </a:r>
            <a:r>
              <a:rPr lang="fr-FR" sz="3200" b="1" dirty="0"/>
              <a:t>millions de personnes</a:t>
            </a:r>
          </a:p>
          <a:p>
            <a:pPr>
              <a:spcBef>
                <a:spcPts val="0"/>
              </a:spcBef>
            </a:pPr>
            <a:r>
              <a:rPr lang="fr-FR" b="1" dirty="0"/>
              <a:t>Exclusion des personnes à risque élevé/très élevé (12,6%) :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 smtClean="0"/>
              <a:t>Antécédent </a:t>
            </a:r>
            <a:r>
              <a:rPr lang="fr-FR" sz="3200" b="1" dirty="0"/>
              <a:t>de cancer colorectal ou adénomes </a:t>
            </a:r>
            <a:r>
              <a:rPr lang="fr-FR" sz="3200" b="1" dirty="0" smtClean="0"/>
              <a:t> </a:t>
            </a:r>
            <a:endParaRPr lang="fr-FR" sz="3200" b="1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 smtClean="0"/>
              <a:t>Antécédent familial </a:t>
            </a:r>
            <a:r>
              <a:rPr lang="fr-FR" sz="3200" b="1" dirty="0"/>
              <a:t>de </a:t>
            </a:r>
            <a:r>
              <a:rPr lang="fr-FR" sz="3200" b="1" dirty="0" smtClean="0"/>
              <a:t>cancer colorectal </a:t>
            </a:r>
            <a:r>
              <a:rPr lang="fr-FR" sz="3200" b="1" dirty="0"/>
              <a:t>ou </a:t>
            </a:r>
            <a:r>
              <a:rPr lang="fr-FR" sz="3200" b="1" dirty="0" smtClean="0"/>
              <a:t>adénome </a:t>
            </a:r>
            <a:r>
              <a:rPr lang="fr-FR" sz="3200" b="1" dirty="0"/>
              <a:t>avancé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 smtClean="0"/>
              <a:t>Rectocolite hémorragique, </a:t>
            </a:r>
            <a:r>
              <a:rPr lang="fr-FR" sz="3200" b="1" dirty="0"/>
              <a:t>C</a:t>
            </a:r>
            <a:r>
              <a:rPr lang="fr-FR" sz="3200" b="1" dirty="0" smtClean="0"/>
              <a:t>rohn</a:t>
            </a:r>
            <a:r>
              <a:rPr lang="fr-FR" sz="3200" b="1" dirty="0"/>
              <a:t>, polypose adénomateuse familiale, </a:t>
            </a:r>
            <a:r>
              <a:rPr lang="fr-FR" sz="3200" b="1" dirty="0" smtClean="0"/>
              <a:t>syndrome </a:t>
            </a:r>
            <a:r>
              <a:rPr lang="fr-FR" sz="3200" b="1" dirty="0"/>
              <a:t>de Lynch</a:t>
            </a:r>
          </a:p>
        </p:txBody>
      </p:sp>
    </p:spTree>
    <p:extLst>
      <p:ext uri="{BB962C8B-B14F-4D97-AF65-F5344CB8AC3E}">
        <p14:creationId xmlns:p14="http://schemas.microsoft.com/office/powerpoint/2010/main" val="8308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Dépistage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12568"/>
          </a:xfrm>
        </p:spPr>
        <p:txBody>
          <a:bodyPr>
            <a:noAutofit/>
          </a:bodyPr>
          <a:lstStyle/>
          <a:p>
            <a:r>
              <a:rPr lang="fr-FR" b="1" dirty="0"/>
              <a:t>Taux de participation : </a:t>
            </a:r>
            <a:r>
              <a:rPr lang="fr-FR" b="1" dirty="0" smtClean="0">
                <a:solidFill>
                  <a:srgbClr val="00B050"/>
                </a:solidFill>
              </a:rPr>
              <a:t>30 </a:t>
            </a:r>
            <a:r>
              <a:rPr lang="fr-FR" b="1" dirty="0">
                <a:solidFill>
                  <a:srgbClr val="00B050"/>
                </a:solidFill>
              </a:rPr>
              <a:t>%</a:t>
            </a:r>
            <a:r>
              <a:rPr lang="fr-FR" b="1" dirty="0"/>
              <a:t> en 2013-2014</a:t>
            </a:r>
          </a:p>
          <a:p>
            <a:r>
              <a:rPr lang="fr-FR" b="1" dirty="0"/>
              <a:t>Femmes : </a:t>
            </a:r>
            <a:r>
              <a:rPr lang="fr-FR" b="1" dirty="0" smtClean="0"/>
              <a:t>32 </a:t>
            </a:r>
            <a:r>
              <a:rPr lang="fr-FR" b="1" dirty="0"/>
              <a:t>% vs Hommes : </a:t>
            </a:r>
            <a:r>
              <a:rPr lang="fr-FR" b="1" dirty="0" smtClean="0"/>
              <a:t>28 </a:t>
            </a:r>
            <a:r>
              <a:rPr lang="fr-FR" b="1" dirty="0"/>
              <a:t>%</a:t>
            </a:r>
          </a:p>
          <a:p>
            <a:r>
              <a:rPr lang="fr-FR" b="1" dirty="0"/>
              <a:t>Augmente avec l’âge.</a:t>
            </a:r>
          </a:p>
          <a:p>
            <a:r>
              <a:rPr lang="fr-FR" b="1" dirty="0"/>
              <a:t>4% de tests positifs conduisant à la coloscopie qui </a:t>
            </a:r>
            <a:r>
              <a:rPr lang="fr-FR" b="1" dirty="0" smtClean="0"/>
              <a:t>retrouve dans </a:t>
            </a:r>
            <a:r>
              <a:rPr lang="fr-FR" b="1" dirty="0"/>
              <a:t>:</a:t>
            </a:r>
          </a:p>
          <a:p>
            <a:pPr marL="906463" lvl="1" indent="0">
              <a:buNone/>
            </a:pPr>
            <a:r>
              <a:rPr lang="fr-FR" sz="3200" b="1" dirty="0"/>
              <a:t>30% des cas </a:t>
            </a:r>
            <a:r>
              <a:rPr lang="fr-FR" sz="3200" b="1" dirty="0" smtClean="0"/>
              <a:t>un polype </a:t>
            </a:r>
            <a:r>
              <a:rPr lang="fr-FR" sz="3200" b="1" dirty="0"/>
              <a:t>ou adénome</a:t>
            </a:r>
          </a:p>
          <a:p>
            <a:pPr marL="906463" lvl="1" indent="0">
              <a:buNone/>
            </a:pPr>
            <a:r>
              <a:rPr lang="fr-FR" sz="3200" b="1" dirty="0"/>
              <a:t>8-10% des cas </a:t>
            </a:r>
            <a:r>
              <a:rPr lang="fr-FR" sz="3200" b="1" dirty="0" smtClean="0"/>
              <a:t>un cancer</a:t>
            </a:r>
            <a:endParaRPr lang="fr-FR" sz="3200" b="1" dirty="0"/>
          </a:p>
          <a:p>
            <a:r>
              <a:rPr lang="fr-FR" b="1" dirty="0"/>
              <a:t>70 000 coloscopies réalisées dans le cadre du dépistage organisé.</a:t>
            </a:r>
          </a:p>
        </p:txBody>
      </p:sp>
    </p:spTree>
    <p:extLst>
      <p:ext uri="{BB962C8B-B14F-4D97-AF65-F5344CB8AC3E}">
        <p14:creationId xmlns:p14="http://schemas.microsoft.com/office/powerpoint/2010/main" val="3461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Bilan du dépistage en 2011-2012</a:t>
            </a:r>
            <a:endParaRPr lang="fr-FR" sz="36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07504" y="1196752"/>
            <a:ext cx="9145016" cy="4597971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fr-FR" sz="3200" b="1" dirty="0" smtClean="0"/>
              <a:t>18 134 </a:t>
            </a:r>
            <a:r>
              <a:rPr lang="fr-FR" sz="3200" b="1" dirty="0"/>
              <a:t>personnes avec au moins un adénome </a:t>
            </a:r>
            <a:r>
              <a:rPr lang="fr-FR" sz="3200" b="1" dirty="0" smtClean="0"/>
              <a:t>avancé, soit </a:t>
            </a:r>
            <a:br>
              <a:rPr lang="fr-FR" sz="3200" b="1" dirty="0" smtClean="0"/>
            </a:br>
            <a:r>
              <a:rPr lang="fr-FR" sz="3200" b="1" dirty="0" smtClean="0"/>
              <a:t>3,8 pour 1000 personnes dépistées</a:t>
            </a:r>
          </a:p>
          <a:p>
            <a:pPr marL="457200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fr-FR" sz="3200" b="1" dirty="0" smtClean="0"/>
              <a:t>6 </a:t>
            </a:r>
            <a:r>
              <a:rPr lang="fr-FR" sz="3200" b="1" dirty="0"/>
              <a:t>971 cas de cancers </a:t>
            </a:r>
            <a:r>
              <a:rPr lang="fr-FR" sz="3200" b="1" dirty="0" smtClean="0"/>
              <a:t>détectés, soit </a:t>
            </a:r>
            <a:br>
              <a:rPr lang="fr-FR" sz="3200" b="1" dirty="0" smtClean="0"/>
            </a:br>
            <a:r>
              <a:rPr lang="fr-FR" sz="3200" b="1" dirty="0" smtClean="0"/>
              <a:t>1,4 pour 1000 personnes dépistées</a:t>
            </a:r>
            <a:endParaRPr lang="fr-FR" sz="3200" b="1" dirty="0"/>
          </a:p>
          <a:p>
            <a:pPr marL="0" indent="0">
              <a:spcBef>
                <a:spcPts val="0"/>
              </a:spcBef>
              <a:buNone/>
            </a:pPr>
            <a:endParaRPr lang="fr-F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Risques </a:t>
            </a:r>
            <a:r>
              <a:rPr lang="fr-FR" b="1" dirty="0"/>
              <a:t>de la coloscopie :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/>
              <a:t>Perforation intestinale (</a:t>
            </a:r>
            <a:r>
              <a:rPr lang="fr-FR" sz="3200" b="1" dirty="0" smtClean="0"/>
              <a:t>0,5 à 1/1000 coloscopies),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 smtClean="0"/>
              <a:t>hémorragies </a:t>
            </a:r>
            <a:r>
              <a:rPr lang="fr-FR" sz="3200" b="1" dirty="0"/>
              <a:t>(</a:t>
            </a:r>
            <a:r>
              <a:rPr lang="fr-FR" sz="3200" b="1" dirty="0" smtClean="0"/>
              <a:t>1à3 pour 1000 coloscopies)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9247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7342" y="1498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Objectif du </a:t>
            </a:r>
            <a:r>
              <a:rPr lang="fr-FR" sz="3600" b="1" dirty="0"/>
              <a:t>dépistage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9168" y="1052736"/>
            <a:ext cx="8435280" cy="485740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b="1" dirty="0"/>
              <a:t>Référentiel européen préconise un taux de participation </a:t>
            </a:r>
            <a:r>
              <a:rPr lang="fr-FR" b="1" dirty="0" smtClean="0"/>
              <a:t>supérieur </a:t>
            </a:r>
            <a:r>
              <a:rPr lang="fr-FR" b="1" dirty="0"/>
              <a:t>ou égal à </a:t>
            </a:r>
            <a:r>
              <a:rPr lang="fr-FR" b="1" dirty="0">
                <a:solidFill>
                  <a:srgbClr val="00B050"/>
                </a:solidFill>
              </a:rPr>
              <a:t>45 %</a:t>
            </a:r>
            <a:r>
              <a:rPr lang="fr-FR" b="1" dirty="0"/>
              <a:t> pour que le programme de dépistage soit </a:t>
            </a:r>
            <a:r>
              <a:rPr lang="fr-FR" b="1" dirty="0" smtClean="0"/>
              <a:t>coût-efficace, or il est en France égal à </a:t>
            </a:r>
            <a:r>
              <a:rPr lang="fr-FR" b="1" dirty="0" smtClean="0">
                <a:solidFill>
                  <a:srgbClr val="FF0000"/>
                </a:solidFill>
              </a:rPr>
              <a:t>30%</a:t>
            </a:r>
            <a:endParaRPr lang="fr-FR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fr-FR" b="1" dirty="0" smtClean="0"/>
              <a:t>Avec un taux </a:t>
            </a:r>
            <a:r>
              <a:rPr lang="fr-FR" b="1" dirty="0"/>
              <a:t>de participation </a:t>
            </a:r>
            <a:r>
              <a:rPr lang="fr-FR" b="1" dirty="0" smtClean="0">
                <a:solidFill>
                  <a:srgbClr val="00B050"/>
                </a:solidFill>
              </a:rPr>
              <a:t>entre 50% </a:t>
            </a:r>
            <a:r>
              <a:rPr lang="fr-FR" b="1" dirty="0">
                <a:solidFill>
                  <a:srgbClr val="00B050"/>
                </a:solidFill>
              </a:rPr>
              <a:t>et </a:t>
            </a:r>
            <a:r>
              <a:rPr lang="fr-FR" b="1" dirty="0" smtClean="0">
                <a:solidFill>
                  <a:srgbClr val="00B050"/>
                </a:solidFill>
              </a:rPr>
              <a:t>60%</a:t>
            </a:r>
            <a:r>
              <a:rPr lang="fr-FR" b="1" dirty="0" smtClean="0"/>
              <a:t> </a:t>
            </a:r>
            <a:r>
              <a:rPr lang="fr-FR" b="1" dirty="0"/>
              <a:t>et </a:t>
            </a:r>
            <a:r>
              <a:rPr lang="fr-FR" b="1" dirty="0" smtClean="0"/>
              <a:t>un taux </a:t>
            </a:r>
            <a:r>
              <a:rPr lang="fr-FR" b="1" dirty="0"/>
              <a:t>de réalisation de la coloscopie, suite à un test positif, de 85 % à 90 % : réduction de </a:t>
            </a:r>
            <a:r>
              <a:rPr lang="fr-FR" b="1" dirty="0">
                <a:solidFill>
                  <a:srgbClr val="00B050"/>
                </a:solidFill>
              </a:rPr>
              <a:t>15%</a:t>
            </a:r>
            <a:r>
              <a:rPr lang="fr-FR" b="1" dirty="0"/>
              <a:t> de la mortalité par </a:t>
            </a:r>
            <a:r>
              <a:rPr lang="fr-FR" b="1" dirty="0" smtClean="0"/>
              <a:t>cancer colorectal.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539552" y="5471821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/>
              <a:t>European </a:t>
            </a:r>
            <a:r>
              <a:rPr lang="en-US" sz="2000" b="1" i="1" dirty="0"/>
              <a:t>Commission. European Guidelines for Quality Assurance in Colorectal Cancer Screening and Diagnosis. First Edition 2010</a:t>
            </a:r>
            <a:endParaRPr lang="fr-FR" sz="2000" b="1" i="1" dirty="0"/>
          </a:p>
        </p:txBody>
      </p:sp>
    </p:spTree>
    <p:extLst>
      <p:ext uri="{BB962C8B-B14F-4D97-AF65-F5344CB8AC3E}">
        <p14:creationId xmlns:p14="http://schemas.microsoft.com/office/powerpoint/2010/main" val="204407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FR" b="1" dirty="0"/>
              <a:t>Le dépistage (OMS 1970)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71338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b="1" dirty="0"/>
              <a:t>« Le </a:t>
            </a:r>
            <a:r>
              <a:rPr lang="fr-FR" sz="4000" b="1" dirty="0"/>
              <a:t>dépistage consiste à </a:t>
            </a:r>
            <a:r>
              <a:rPr lang="fr-FR" sz="4000" b="1" dirty="0" smtClean="0"/>
              <a:t>identifier … à </a:t>
            </a:r>
            <a:r>
              <a:rPr lang="fr-FR" sz="4000" b="1" dirty="0"/>
              <a:t>l’aide de tests, d’examens ou d’autres techniques susceptibles d’une </a:t>
            </a:r>
            <a:r>
              <a:rPr lang="fr-FR" sz="4000" b="1" dirty="0">
                <a:solidFill>
                  <a:srgbClr val="00B050"/>
                </a:solidFill>
              </a:rPr>
              <a:t>application rapide </a:t>
            </a:r>
            <a:r>
              <a:rPr lang="fr-FR" sz="4000" b="1" dirty="0"/>
              <a:t>les sujets atteints d’une maladie ou d’une anomalie passées jusque-là </a:t>
            </a:r>
            <a:r>
              <a:rPr lang="fr-FR" sz="4000" b="1" dirty="0">
                <a:solidFill>
                  <a:srgbClr val="00B050"/>
                </a:solidFill>
              </a:rPr>
              <a:t>inaperçues</a:t>
            </a:r>
            <a:r>
              <a:rPr lang="fr-FR" sz="4000" b="1" dirty="0"/>
              <a:t>. (…) </a:t>
            </a:r>
            <a:r>
              <a:rPr lang="fr-FR" sz="4000" b="1" dirty="0">
                <a:solidFill>
                  <a:srgbClr val="00B050"/>
                </a:solidFill>
              </a:rPr>
              <a:t>Ils n’ont pas pour objet de poser un diagnostic</a:t>
            </a:r>
            <a:r>
              <a:rPr lang="fr-FR" sz="4000" b="1" dirty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3738869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cap="none" dirty="0"/>
              <a:t>Généralisation du dépistage organisé du cancer du </a:t>
            </a:r>
            <a:r>
              <a:rPr lang="fr-FR" cap="none" dirty="0" smtClean="0">
                <a:solidFill>
                  <a:srgbClr val="3333CC"/>
                </a:solidFill>
              </a:rPr>
              <a:t>col </a:t>
            </a:r>
            <a:r>
              <a:rPr lang="fr-FR" cap="none" dirty="0">
                <a:solidFill>
                  <a:srgbClr val="3333CC"/>
                </a:solidFill>
              </a:rPr>
              <a:t>de l’utérus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/>
              <a:pPr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54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978" y="0"/>
            <a:ext cx="1872209" cy="96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204" y="-9449"/>
            <a:ext cx="8229600" cy="609507"/>
          </a:xfrm>
        </p:spPr>
        <p:txBody>
          <a:bodyPr>
            <a:normAutofit fontScale="90000"/>
          </a:bodyPr>
          <a:lstStyle/>
          <a:p>
            <a:r>
              <a:rPr lang="fr-FR" sz="3600" b="1" dirty="0"/>
              <a:t>Historique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-36512" y="692696"/>
            <a:ext cx="9180512" cy="44495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b="1" dirty="0" smtClean="0"/>
              <a:t>Recommandation: un frottis tous </a:t>
            </a:r>
            <a:r>
              <a:rPr lang="fr-FR" b="1" dirty="0"/>
              <a:t>les 3 ans pour </a:t>
            </a:r>
            <a:r>
              <a:rPr lang="fr-FR" b="1" dirty="0" smtClean="0"/>
              <a:t>toutes </a:t>
            </a:r>
            <a:r>
              <a:rPr lang="fr-FR" b="1" dirty="0"/>
              <a:t>les femmes de 25 à 65 </a:t>
            </a:r>
            <a:r>
              <a:rPr lang="fr-FR" b="1" dirty="0" smtClean="0"/>
              <a:t>ans</a:t>
            </a:r>
            <a:endParaRPr lang="fr-FR" b="1" dirty="0"/>
          </a:p>
          <a:p>
            <a:pPr>
              <a:spcBef>
                <a:spcPts val="0"/>
              </a:spcBef>
            </a:pPr>
            <a:r>
              <a:rPr lang="fr-FR" b="1" dirty="0"/>
              <a:t>2010 (HAS):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>
                <a:solidFill>
                  <a:srgbClr val="FF0000"/>
                </a:solidFill>
              </a:rPr>
              <a:t>50 %</a:t>
            </a:r>
            <a:r>
              <a:rPr lang="fr-FR" sz="3200" b="1" dirty="0"/>
              <a:t> des femmes : pas ou trop peu souvent dépistées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>
                <a:solidFill>
                  <a:srgbClr val="C00000"/>
                </a:solidFill>
              </a:rPr>
              <a:t>40 %</a:t>
            </a:r>
            <a:r>
              <a:rPr lang="fr-FR" sz="3200" b="1" dirty="0"/>
              <a:t> : dépistées trop fréquemment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>
                <a:solidFill>
                  <a:srgbClr val="00B050"/>
                </a:solidFill>
              </a:rPr>
              <a:t>10 %</a:t>
            </a:r>
            <a:r>
              <a:rPr lang="fr-FR" sz="3200" b="1" dirty="0"/>
              <a:t> : </a:t>
            </a:r>
            <a:r>
              <a:rPr lang="fr-FR" sz="3200" b="1" dirty="0" smtClean="0"/>
              <a:t>dépistées avec la fréquence recommandée</a:t>
            </a:r>
            <a:endParaRPr lang="fr-FR" sz="3200" b="1" dirty="0"/>
          </a:p>
          <a:p>
            <a:pPr>
              <a:spcBef>
                <a:spcPts val="0"/>
              </a:spcBef>
            </a:pPr>
            <a:r>
              <a:rPr lang="fr-FR" b="1" dirty="0"/>
              <a:t>2010 : Expérimentation du </a:t>
            </a:r>
            <a:r>
              <a:rPr lang="fr-FR" b="1" dirty="0" smtClean="0"/>
              <a:t>dépistage organisé </a:t>
            </a:r>
            <a:r>
              <a:rPr lang="fr-FR" b="1" dirty="0"/>
              <a:t>dans 13 </a:t>
            </a:r>
            <a:r>
              <a:rPr lang="fr-FR" b="1" dirty="0" smtClean="0"/>
              <a:t>départements. Couverture </a:t>
            </a:r>
            <a:r>
              <a:rPr lang="fr-FR" b="1" dirty="0"/>
              <a:t>de </a:t>
            </a:r>
            <a:r>
              <a:rPr lang="fr-FR" b="1" dirty="0">
                <a:solidFill>
                  <a:srgbClr val="00B050"/>
                </a:solidFill>
              </a:rPr>
              <a:t>62 </a:t>
            </a:r>
            <a:r>
              <a:rPr lang="fr-FR" b="1" dirty="0" smtClean="0">
                <a:solidFill>
                  <a:srgbClr val="00B050"/>
                </a:solidFill>
              </a:rPr>
              <a:t>%</a:t>
            </a:r>
            <a:r>
              <a:rPr lang="fr-FR" b="1" dirty="0" smtClean="0"/>
              <a:t>, donc une </a:t>
            </a:r>
            <a:r>
              <a:rPr lang="fr-FR" b="1" dirty="0"/>
              <a:t>augmentation de la couverture </a:t>
            </a:r>
            <a:r>
              <a:rPr lang="fr-FR" b="1" dirty="0" smtClean="0"/>
              <a:t>de </a:t>
            </a:r>
            <a:r>
              <a:rPr lang="fr-FR" b="1" dirty="0"/>
              <a:t>12 </a:t>
            </a:r>
            <a:r>
              <a:rPr lang="fr-FR" b="1" dirty="0" smtClean="0"/>
              <a:t>points, </a:t>
            </a:r>
            <a:r>
              <a:rPr lang="fr-FR" b="1" dirty="0"/>
              <a:t>attribuable au dépistage organisé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6115828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/>
              <a:t>Duport N, </a:t>
            </a:r>
            <a:r>
              <a:rPr lang="fr-FR" sz="2000" b="1" i="1" dirty="0" err="1"/>
              <a:t>Beltzer</a:t>
            </a:r>
            <a:r>
              <a:rPr lang="fr-FR" sz="2000" b="1" i="1" dirty="0"/>
              <a:t> N. </a:t>
            </a:r>
            <a:r>
              <a:rPr lang="fr-FR" sz="2000" b="1" i="1" dirty="0" smtClean="0"/>
              <a:t>Santé </a:t>
            </a:r>
            <a:r>
              <a:rPr lang="fr-FR" sz="2000" b="1" i="1" dirty="0"/>
              <a:t>publique France ; 2016. </a:t>
            </a:r>
          </a:p>
        </p:txBody>
      </p:sp>
    </p:spTree>
    <p:extLst>
      <p:ext uri="{BB962C8B-B14F-4D97-AF65-F5344CB8AC3E}">
        <p14:creationId xmlns:p14="http://schemas.microsoft.com/office/powerpoint/2010/main" val="16835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600" b="1" dirty="0"/>
              <a:t>Plan cancer 2014-2019 : Mise en place d’un programme national de dépistage </a:t>
            </a:r>
            <a:r>
              <a:rPr lang="fr-FR" sz="3600" b="1" dirty="0" smtClean="0"/>
              <a:t>organisé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3600" b="1" dirty="0" smtClean="0">
                <a:solidFill>
                  <a:srgbClr val="C00000"/>
                </a:solidFill>
              </a:rPr>
              <a:t>17 </a:t>
            </a:r>
            <a:r>
              <a:rPr lang="fr-FR" sz="3600" b="1" dirty="0">
                <a:solidFill>
                  <a:srgbClr val="C00000"/>
                </a:solidFill>
              </a:rPr>
              <a:t>millions de femmes </a:t>
            </a:r>
            <a:r>
              <a:rPr lang="fr-FR" sz="3600" b="1" dirty="0" smtClean="0">
                <a:solidFill>
                  <a:srgbClr val="C00000"/>
                </a:solidFill>
              </a:rPr>
              <a:t>concernées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Dépistage organisé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91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/>
              <a:t>Qui </a:t>
            </a:r>
            <a:r>
              <a:rPr lang="fr-FR" b="1" dirty="0"/>
              <a:t>sont les 40% de femmes qui n’ont pas réalisé </a:t>
            </a:r>
            <a:r>
              <a:rPr lang="fr-FR" b="1" dirty="0" smtClean="0"/>
              <a:t>de frottis de dépistage dans </a:t>
            </a:r>
            <a:r>
              <a:rPr lang="fr-FR" b="1" dirty="0"/>
              <a:t>les 3 ans ?</a:t>
            </a:r>
          </a:p>
          <a:p>
            <a:pPr marL="457200" lvl="1" indent="0">
              <a:buNone/>
            </a:pPr>
            <a:r>
              <a:rPr lang="fr-FR" sz="3200" b="1" dirty="0"/>
              <a:t>Eloignées du système de </a:t>
            </a:r>
            <a:r>
              <a:rPr lang="fr-FR" sz="3200" b="1" dirty="0" smtClean="0"/>
              <a:t>santé</a:t>
            </a:r>
            <a:endParaRPr lang="fr-FR" sz="3200" b="1" dirty="0"/>
          </a:p>
          <a:p>
            <a:pPr marL="457200" lvl="1" indent="0">
              <a:buNone/>
            </a:pPr>
            <a:r>
              <a:rPr lang="fr-FR" sz="3200" b="1" dirty="0"/>
              <a:t>Faible catégorie socioprofessionnelle, dépendance alcool/opiacés</a:t>
            </a:r>
          </a:p>
          <a:p>
            <a:pPr marL="457200" lvl="1" indent="0">
              <a:buNone/>
            </a:pPr>
            <a:r>
              <a:rPr lang="fr-FR" sz="3200" b="1" dirty="0"/>
              <a:t>Age élevé, ALD (obésité, diabète, psy, VIH, hépatites), </a:t>
            </a:r>
            <a:r>
              <a:rPr lang="fr-FR" sz="3200" b="1" dirty="0" err="1"/>
              <a:t>CMUc</a:t>
            </a:r>
            <a:r>
              <a:rPr lang="fr-FR" sz="3200" b="1" dirty="0"/>
              <a:t>, régions de faible densité médicale</a:t>
            </a:r>
          </a:p>
          <a:p>
            <a:pPr marL="457200" lvl="1" indent="0">
              <a:buNone/>
            </a:pPr>
            <a:r>
              <a:rPr lang="fr-FR" sz="3200" b="1" dirty="0"/>
              <a:t>Profil similaire aux jeunes filles non vaccinées HPV.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dirty="0"/>
              <a:t>Dépistage organisé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8440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79512" y="836712"/>
            <a:ext cx="8820472" cy="48245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b="1" dirty="0"/>
              <a:t>A l’inverse 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/>
              <a:t>En 2013, </a:t>
            </a:r>
            <a:r>
              <a:rPr lang="fr-FR" sz="3200" b="1" dirty="0" smtClean="0">
                <a:solidFill>
                  <a:srgbClr val="00B050"/>
                </a:solidFill>
              </a:rPr>
              <a:t>36%</a:t>
            </a:r>
            <a:r>
              <a:rPr lang="fr-FR" sz="3200" b="1" dirty="0" smtClean="0"/>
              <a:t> </a:t>
            </a:r>
            <a:r>
              <a:rPr lang="fr-FR" sz="3200" b="1" dirty="0"/>
              <a:t>des femmes de </a:t>
            </a:r>
            <a:r>
              <a:rPr lang="fr-FR" sz="3200" b="1" dirty="0">
                <a:solidFill>
                  <a:srgbClr val="00B050"/>
                </a:solidFill>
              </a:rPr>
              <a:t>moins de 25 ans </a:t>
            </a:r>
            <a:r>
              <a:rPr lang="fr-FR" sz="3200" b="1" dirty="0"/>
              <a:t>avaient eu un dépistage par </a:t>
            </a:r>
            <a:r>
              <a:rPr lang="fr-FR" sz="3200" b="1" dirty="0" smtClean="0"/>
              <a:t>frottis </a:t>
            </a:r>
            <a:r>
              <a:rPr lang="fr-FR" sz="3200" b="1" dirty="0"/>
              <a:t>au cours des trois années précédentes </a:t>
            </a:r>
            <a:r>
              <a:rPr lang="fr-FR" sz="3200" b="1" i="1" dirty="0"/>
              <a:t>(G. </a:t>
            </a:r>
            <a:r>
              <a:rPr lang="fr-FR" sz="3200" b="1" i="1" dirty="0" err="1"/>
              <a:t>Maura</a:t>
            </a:r>
            <a:r>
              <a:rPr lang="fr-FR" sz="3200" b="1" i="1" dirty="0"/>
              <a:t> et coll.)</a:t>
            </a:r>
          </a:p>
          <a:p>
            <a:pPr marL="0" indent="0">
              <a:spcBef>
                <a:spcPts val="0"/>
              </a:spcBef>
              <a:buNone/>
            </a:pPr>
            <a:endParaRPr lang="fr-F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Intérêt </a:t>
            </a:r>
            <a:r>
              <a:rPr lang="fr-FR" b="1" dirty="0"/>
              <a:t>du dépistage organisé par invitation-relance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/>
              <a:t>Diminuerait l’incidence du </a:t>
            </a:r>
            <a:r>
              <a:rPr lang="fr-FR" sz="3200" b="1" dirty="0" smtClean="0"/>
              <a:t>cancer du col utérin de </a:t>
            </a:r>
            <a:r>
              <a:rPr lang="fr-FR" sz="3200" b="1" dirty="0"/>
              <a:t>13 à 26%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3200" b="1" dirty="0"/>
              <a:t>L’envoi de kits d’auto dépistage HPV  permettrait de doubler la participation au dépistage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907379"/>
          </a:xfrm>
        </p:spPr>
        <p:txBody>
          <a:bodyPr>
            <a:normAutofit/>
          </a:bodyPr>
          <a:lstStyle/>
          <a:p>
            <a:r>
              <a:rPr lang="fr-FR" sz="3600" b="1" dirty="0"/>
              <a:t>Dépistage organisé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724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772400" cy="1362075"/>
          </a:xfrm>
        </p:spPr>
        <p:txBody>
          <a:bodyPr>
            <a:normAutofit/>
          </a:bodyPr>
          <a:lstStyle/>
          <a:p>
            <a:r>
              <a:rPr lang="fr-FR" cap="none" dirty="0" smtClean="0"/>
              <a:t>Dépistage du cancer de la prostate</a:t>
            </a:r>
            <a:endParaRPr lang="fr-FR" cap="none" dirty="0">
              <a:solidFill>
                <a:srgbClr val="3333CC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/>
              <a:pPr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56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8" y="476250"/>
            <a:ext cx="9144000" cy="706438"/>
          </a:xfrm>
          <a:noFill/>
        </p:spPr>
        <p:txBody>
          <a:bodyPr/>
          <a:lstStyle/>
          <a:p>
            <a:pPr eaLnBrk="1" hangingPunct="1"/>
            <a:r>
              <a:rPr lang="fr-FR" sz="3200" b="1" smtClean="0"/>
              <a:t>Risque de décès par cancer de la prostate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4" y="1746250"/>
            <a:ext cx="9144000" cy="5111750"/>
          </a:xfrm>
          <a:noFill/>
        </p:spPr>
        <p:txBody>
          <a:bodyPr/>
          <a:lstStyle/>
          <a:p>
            <a:pPr marL="180975" indent="0" eaLnBrk="1" hangingPunct="1">
              <a:buFontTx/>
              <a:buNone/>
            </a:pPr>
            <a:r>
              <a:rPr lang="fr-FR" b="1" smtClean="0"/>
              <a:t>Si on suit 1 000 hommes de la naissance à la mort, 44 mourront d’un cancer de la prostate, avec les risques observés en 2012, et il y aura :</a:t>
            </a:r>
          </a:p>
          <a:p>
            <a:pPr marL="180975" indent="0" eaLnBrk="1" hangingPunct="1">
              <a:buFontTx/>
              <a:buNone/>
            </a:pPr>
            <a:r>
              <a:rPr lang="fr-FR" b="1" smtClean="0"/>
              <a:t>		0 décès entre   0 et 49 ans</a:t>
            </a:r>
          </a:p>
          <a:p>
            <a:pPr marL="180975" indent="0" eaLnBrk="1" hangingPunct="1">
              <a:buFontTx/>
              <a:buNone/>
            </a:pPr>
            <a:r>
              <a:rPr lang="fr-FR" b="1" smtClean="0"/>
              <a:t>		6 décès entre 50 et 74 ans</a:t>
            </a:r>
          </a:p>
          <a:p>
            <a:pPr marL="180975" indent="0" eaLnBrk="1" hangingPunct="1">
              <a:buFontTx/>
              <a:buNone/>
            </a:pPr>
            <a:r>
              <a:rPr lang="fr-FR" b="1" smtClean="0"/>
              <a:t>	et   38 décès à partir de 75 ans</a:t>
            </a:r>
          </a:p>
          <a:p>
            <a:pPr marL="180975" indent="0" eaLnBrk="1" hangingPunct="1">
              <a:buFontTx/>
              <a:buNone/>
            </a:pPr>
            <a:r>
              <a:rPr lang="fr-FR" b="1" smtClean="0">
                <a:solidFill>
                  <a:srgbClr val="0000F4"/>
                </a:solidFill>
              </a:rPr>
              <a:t>Le risque est donc très faible avant 75 ans</a:t>
            </a:r>
          </a:p>
          <a:p>
            <a:pPr marL="180975" indent="0" eaLnBrk="1" hangingPunct="1">
              <a:buFontTx/>
              <a:buNone/>
            </a:pPr>
            <a:r>
              <a:rPr lang="fr-FR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00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679450"/>
          </a:xfrm>
          <a:noFill/>
        </p:spPr>
        <p:txBody>
          <a:bodyPr/>
          <a:lstStyle/>
          <a:p>
            <a:pPr eaLnBrk="1" hangingPunct="1"/>
            <a:r>
              <a:rPr lang="fr-FR" sz="3200" b="1" smtClean="0"/>
              <a:t>Etendue de l’épidémie due au dépistage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7134" y="1522413"/>
            <a:ext cx="8576733" cy="5362575"/>
          </a:xfrm>
          <a:noFill/>
        </p:spPr>
        <p:txBody>
          <a:bodyPr/>
          <a:lstStyle/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A cause du dépistage, on est passé de  </a:t>
            </a:r>
          </a:p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	10 000 cas par an en 1980 à </a:t>
            </a:r>
          </a:p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	21 000 cas en 1990,</a:t>
            </a:r>
          </a:p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	39 000 cas en 2000 et </a:t>
            </a:r>
          </a:p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	64 000 cas en 2005</a:t>
            </a:r>
          </a:p>
          <a:p>
            <a:pPr algn="l" eaLnBrk="1" hangingPunct="1"/>
            <a:r>
              <a:rPr lang="fr-FR" b="1" dirty="0" smtClean="0">
                <a:solidFill>
                  <a:schemeClr val="tx1"/>
                </a:solidFill>
              </a:rPr>
              <a:t>	53 000 cas en 2009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fr-FR" b="1" dirty="0" smtClean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(L’INVS n’a pas prolongé l’estimation jusqu’en 2012)</a:t>
            </a:r>
          </a:p>
        </p:txBody>
      </p:sp>
    </p:spTree>
    <p:extLst>
      <p:ext uri="{BB962C8B-B14F-4D97-AF65-F5344CB8AC3E}">
        <p14:creationId xmlns:p14="http://schemas.microsoft.com/office/powerpoint/2010/main" val="31562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8"/>
          <p:cNvSpPr>
            <a:spLocks noChangeShapeType="1"/>
          </p:cNvSpPr>
          <p:nvPr/>
        </p:nvSpPr>
        <p:spPr bwMode="auto">
          <a:xfrm>
            <a:off x="15523" y="2043385"/>
            <a:ext cx="9144000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731" name="Line 149"/>
          <p:cNvSpPr>
            <a:spLocks noChangeShapeType="1"/>
          </p:cNvSpPr>
          <p:nvPr/>
        </p:nvSpPr>
        <p:spPr bwMode="auto">
          <a:xfrm>
            <a:off x="5613400" y="4892675"/>
            <a:ext cx="0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732" name="Rectangle 168"/>
          <p:cNvSpPr>
            <a:spLocks noChangeArrowheads="1"/>
          </p:cNvSpPr>
          <p:nvPr/>
        </p:nvSpPr>
        <p:spPr bwMode="auto">
          <a:xfrm>
            <a:off x="6235701" y="6237288"/>
            <a:ext cx="3900311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fr-FR" sz="1800" b="1">
                <a:solidFill>
                  <a:srgbClr val="000000"/>
                </a:solidFill>
              </a:rPr>
              <a:t> Dépistage :   Mieux          Pire</a:t>
            </a:r>
            <a:endParaRPr lang="fr-FR" sz="1800" b="1"/>
          </a:p>
        </p:txBody>
      </p:sp>
      <p:sp>
        <p:nvSpPr>
          <p:cNvPr id="73733" name="Rectangle 201"/>
          <p:cNvSpPr>
            <a:spLocks noChangeArrowheads="1"/>
          </p:cNvSpPr>
          <p:nvPr/>
        </p:nvSpPr>
        <p:spPr bwMode="auto">
          <a:xfrm>
            <a:off x="204612" y="5445125"/>
            <a:ext cx="362721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Effet du dépistage     p=0,05</a:t>
            </a:r>
          </a:p>
          <a:p>
            <a:r>
              <a:rPr lang="fr-FR" sz="2400" b="1" dirty="0">
                <a:solidFill>
                  <a:srgbClr val="000000"/>
                </a:solidFill>
              </a:rPr>
              <a:t>Test d’hétérogénéité p=0,04 </a:t>
            </a:r>
            <a:endParaRPr lang="fr-FR" sz="2400" b="1" dirty="0"/>
          </a:p>
        </p:txBody>
      </p:sp>
      <p:sp>
        <p:nvSpPr>
          <p:cNvPr id="73734" name="Line 228"/>
          <p:cNvSpPr>
            <a:spLocks noChangeShapeType="1"/>
          </p:cNvSpPr>
          <p:nvPr/>
        </p:nvSpPr>
        <p:spPr bwMode="auto">
          <a:xfrm>
            <a:off x="5507567" y="4935538"/>
            <a:ext cx="0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735" name="Text Box 230"/>
          <p:cNvSpPr txBox="1">
            <a:spLocks noChangeArrowheads="1"/>
          </p:cNvSpPr>
          <p:nvPr/>
        </p:nvSpPr>
        <p:spPr bwMode="auto">
          <a:xfrm>
            <a:off x="1420989" y="393700"/>
            <a:ext cx="728697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400" b="1">
                <a:latin typeface="Arial" charset="0"/>
              </a:rPr>
              <a:t>Effet du dépistage du cancer de la prostate sur le risque de décès</a:t>
            </a:r>
          </a:p>
        </p:txBody>
      </p:sp>
      <p:sp>
        <p:nvSpPr>
          <p:cNvPr id="73736" name="ZoneTexte 1"/>
          <p:cNvSpPr txBox="1">
            <a:spLocks noChangeArrowheads="1"/>
          </p:cNvSpPr>
          <p:nvPr/>
        </p:nvSpPr>
        <p:spPr bwMode="auto">
          <a:xfrm>
            <a:off x="3867856" y="5815014"/>
            <a:ext cx="204893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1800" b="1" dirty="0">
                <a:solidFill>
                  <a:srgbClr val="00B050"/>
                </a:solidFill>
              </a:rPr>
              <a:t>Mise à jour</a:t>
            </a:r>
          </a:p>
          <a:p>
            <a:pPr algn="ctr"/>
            <a:r>
              <a:rPr lang="fr-FR" sz="1800" b="1" dirty="0">
                <a:solidFill>
                  <a:srgbClr val="00B050"/>
                </a:solidFill>
              </a:rPr>
              <a:t>-15% après 9 ans</a:t>
            </a:r>
          </a:p>
          <a:p>
            <a:pPr algn="ctr"/>
            <a:r>
              <a:rPr lang="fr-FR" sz="1800" b="1" dirty="0">
                <a:solidFill>
                  <a:srgbClr val="00B050"/>
                </a:solidFill>
              </a:rPr>
              <a:t>-21% après 13 ans</a:t>
            </a:r>
          </a:p>
        </p:txBody>
      </p:sp>
      <p:sp>
        <p:nvSpPr>
          <p:cNvPr id="73737" name="ZoneTexte 1"/>
          <p:cNvSpPr txBox="1">
            <a:spLocks noChangeArrowheads="1"/>
          </p:cNvSpPr>
          <p:nvPr/>
        </p:nvSpPr>
        <p:spPr bwMode="auto">
          <a:xfrm>
            <a:off x="124178" y="1225550"/>
            <a:ext cx="84059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b="1" dirty="0">
                <a:solidFill>
                  <a:srgbClr val="000000"/>
                </a:solidFill>
              </a:rPr>
              <a:t>Essai	     Gr. Dépistage         Gr. Témoin           Variation du risque  </a:t>
            </a:r>
          </a:p>
          <a:p>
            <a:r>
              <a:rPr lang="fr-FR" b="1" dirty="0">
                <a:solidFill>
                  <a:srgbClr val="000000"/>
                </a:solidFill>
              </a:rPr>
              <a:t>	Nb décès/Nb total	Nb décès/Nb total     &amp; intervalle 95%</a:t>
            </a:r>
            <a:endParaRPr lang="fr-FR" b="1" dirty="0"/>
          </a:p>
          <a:p>
            <a:endParaRPr lang="fr-FR" b="1" dirty="0"/>
          </a:p>
        </p:txBody>
      </p:sp>
      <p:sp>
        <p:nvSpPr>
          <p:cNvPr id="73738" name="Rectangle 1"/>
          <p:cNvSpPr>
            <a:spLocks noChangeArrowheads="1"/>
          </p:cNvSpPr>
          <p:nvPr/>
        </p:nvSpPr>
        <p:spPr bwMode="auto">
          <a:xfrm>
            <a:off x="15523" y="2060575"/>
            <a:ext cx="8748889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en-GB" sz="2400" b="1" dirty="0">
                <a:solidFill>
                  <a:srgbClr val="000000"/>
                </a:solidFill>
              </a:rPr>
              <a:t>Norrkoping	  20/    1 494	   97/    7 532 	+4% [-36% à +68%]</a:t>
            </a:r>
          </a:p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en-GB" sz="2400" b="1" dirty="0">
                <a:solidFill>
                  <a:srgbClr val="000000"/>
                </a:solidFill>
              </a:rPr>
              <a:t>Québec	153/  31 133	   75/  15 353	+1% [-34% à +34%]</a:t>
            </a:r>
          </a:p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fr-FR" sz="2400" b="1" dirty="0">
                <a:solidFill>
                  <a:srgbClr val="0000FF"/>
                </a:solidFill>
              </a:rPr>
              <a:t>Etats-Unis</a:t>
            </a:r>
            <a:r>
              <a:rPr lang="en-GB" sz="2400" b="1" dirty="0">
                <a:solidFill>
                  <a:srgbClr val="0000FF"/>
                </a:solidFill>
              </a:rPr>
              <a:t>	  92/  38 343	   82/  38 350	+11% [-17% à +49%]</a:t>
            </a:r>
          </a:p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en-GB" sz="2400" b="1" dirty="0">
                <a:solidFill>
                  <a:srgbClr val="00B050"/>
                </a:solidFill>
              </a:rPr>
              <a:t>Europe-</a:t>
            </a:r>
            <a:r>
              <a:rPr lang="fr-FR" sz="2400" b="1" dirty="0">
                <a:solidFill>
                  <a:srgbClr val="00B050"/>
                </a:solidFill>
              </a:rPr>
              <a:t>Suède</a:t>
            </a:r>
            <a:r>
              <a:rPr lang="en-GB" sz="2400" b="1" dirty="0">
                <a:solidFill>
                  <a:srgbClr val="00B050"/>
                </a:solidFill>
              </a:rPr>
              <a:t>	250/  76 915	 </a:t>
            </a:r>
            <a:r>
              <a:rPr lang="en-GB" sz="2400" b="1" dirty="0" smtClean="0">
                <a:solidFill>
                  <a:srgbClr val="00B050"/>
                </a:solidFill>
              </a:rPr>
              <a:t>344/ 93 </a:t>
            </a:r>
            <a:r>
              <a:rPr lang="en-GB" sz="2400" b="1" dirty="0">
                <a:solidFill>
                  <a:srgbClr val="00B050"/>
                </a:solidFill>
              </a:rPr>
              <a:t>233	-16% [-30% à -1%]</a:t>
            </a:r>
          </a:p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Suède</a:t>
            </a:r>
            <a:r>
              <a:rPr lang="en-GB" sz="2400" b="1" dirty="0" smtClean="0">
                <a:solidFill>
                  <a:srgbClr val="00B050"/>
                </a:solidFill>
              </a:rPr>
              <a:t>	  44</a:t>
            </a:r>
            <a:r>
              <a:rPr lang="en-GB" sz="2400" b="1" dirty="0">
                <a:solidFill>
                  <a:srgbClr val="00B050"/>
                </a:solidFill>
              </a:rPr>
              <a:t>/    9 952	  </a:t>
            </a:r>
            <a:r>
              <a:rPr lang="en-GB" sz="2400" b="1" dirty="0" smtClean="0">
                <a:solidFill>
                  <a:srgbClr val="00B050"/>
                </a:solidFill>
              </a:rPr>
              <a:t>78</a:t>
            </a:r>
            <a:r>
              <a:rPr lang="en-GB" sz="2400" b="1" dirty="0">
                <a:solidFill>
                  <a:srgbClr val="00B050"/>
                </a:solidFill>
              </a:rPr>
              <a:t>/ </a:t>
            </a:r>
            <a:r>
              <a:rPr lang="en-GB" sz="2400" b="1" dirty="0" smtClean="0">
                <a:solidFill>
                  <a:srgbClr val="00B050"/>
                </a:solidFill>
              </a:rPr>
              <a:t>9 952   -44</a:t>
            </a:r>
            <a:r>
              <a:rPr lang="en-GB" sz="2400" b="1" dirty="0">
                <a:solidFill>
                  <a:srgbClr val="00B050"/>
                </a:solidFill>
              </a:rPr>
              <a:t>% [-61% à -20%]</a:t>
            </a:r>
          </a:p>
          <a:p>
            <a:pPr>
              <a:lnSpc>
                <a:spcPct val="150000"/>
              </a:lnSpc>
              <a:tabLst>
                <a:tab pos="1879600" algn="l"/>
                <a:tab pos="3594100" algn="l"/>
                <a:tab pos="54737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Total	559/160 000	 676/160 000	-12% [-22% à 0%]</a:t>
            </a:r>
          </a:p>
        </p:txBody>
      </p:sp>
      <p:sp>
        <p:nvSpPr>
          <p:cNvPr id="73739" name="Line 8"/>
          <p:cNvSpPr>
            <a:spLocks noChangeShapeType="1"/>
          </p:cNvSpPr>
          <p:nvPr/>
        </p:nvSpPr>
        <p:spPr bwMode="auto">
          <a:xfrm>
            <a:off x="124178" y="1340768"/>
            <a:ext cx="9019822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740" name="Line 8"/>
          <p:cNvSpPr>
            <a:spLocks noChangeShapeType="1"/>
          </p:cNvSpPr>
          <p:nvPr/>
        </p:nvSpPr>
        <p:spPr bwMode="auto">
          <a:xfrm>
            <a:off x="-29634" y="5478463"/>
            <a:ext cx="8712201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741" name="Line 8"/>
          <p:cNvSpPr>
            <a:spLocks noChangeShapeType="1"/>
          </p:cNvSpPr>
          <p:nvPr/>
        </p:nvSpPr>
        <p:spPr bwMode="auto">
          <a:xfrm>
            <a:off x="52212" y="4724400"/>
            <a:ext cx="9091788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73742" name="Image 1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9" t="41806" r="17326" b="39435"/>
          <a:stretch>
            <a:fillRect/>
          </a:stretch>
        </p:blipFill>
        <p:spPr bwMode="auto">
          <a:xfrm>
            <a:off x="7605183" y="1827214"/>
            <a:ext cx="184996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3743" name="Connecteur droit 17"/>
          <p:cNvCxnSpPr>
            <a:cxnSpLocks noChangeShapeType="1"/>
          </p:cNvCxnSpPr>
          <p:nvPr/>
        </p:nvCxnSpPr>
        <p:spPr bwMode="auto">
          <a:xfrm>
            <a:off x="8316416" y="1882775"/>
            <a:ext cx="0" cy="356235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4" name="ZoneTexte 1"/>
          <p:cNvSpPr txBox="1">
            <a:spLocks noChangeArrowheads="1"/>
          </p:cNvSpPr>
          <p:nvPr/>
        </p:nvSpPr>
        <p:spPr bwMode="auto">
          <a:xfrm>
            <a:off x="7207955" y="5815014"/>
            <a:ext cx="211243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/>
              <a:t>-60%         -20%     +20%    +60%</a:t>
            </a:r>
          </a:p>
        </p:txBody>
      </p:sp>
      <p:cxnSp>
        <p:nvCxnSpPr>
          <p:cNvPr id="73745" name="Connecteur droit 3"/>
          <p:cNvCxnSpPr>
            <a:cxnSpLocks noChangeShapeType="1"/>
          </p:cNvCxnSpPr>
          <p:nvPr/>
        </p:nvCxnSpPr>
        <p:spPr bwMode="auto">
          <a:xfrm>
            <a:off x="8460432" y="1584325"/>
            <a:ext cx="0" cy="45989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63604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6995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b="1" smtClean="0"/>
              <a:t>Les effets indésirables des traitements, </a:t>
            </a:r>
            <a:br>
              <a:rPr lang="fr-FR" sz="3200" b="1" smtClean="0"/>
            </a:br>
            <a:r>
              <a:rPr lang="fr-FR" sz="3200" b="1" smtClean="0"/>
              <a:t>d’après Gomella 2009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8400"/>
            <a:ext cx="9144000" cy="5689600"/>
          </a:xfrm>
          <a:noFill/>
        </p:spPr>
        <p:txBody>
          <a:bodyPr/>
          <a:lstStyle/>
          <a:p>
            <a:pPr marL="158750" indent="-158750" eaLnBrk="1" hangingPunct="1">
              <a:lnSpc>
                <a:spcPct val="80000"/>
              </a:lnSpc>
            </a:pPr>
            <a:r>
              <a:rPr lang="fr-FR" sz="2600" b="1" smtClean="0"/>
              <a:t>Prostatectomie : 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60 à 90% des patients ont des problèmes d’érection 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       1 an après, amélioration ultérieure en général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1 à 12% de saignements importants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4 à 50% d’incontinence d’effort modérée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0 à 15% d’incontinence d’effort importante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2 à 9% de sténose de l’urètre</a:t>
            </a:r>
          </a:p>
          <a:p>
            <a:pPr marL="158750" indent="-158750" eaLnBrk="1" hangingPunct="1">
              <a:lnSpc>
                <a:spcPct val="80000"/>
              </a:lnSpc>
            </a:pPr>
            <a:r>
              <a:rPr lang="fr-FR" sz="2600" b="1" smtClean="0"/>
              <a:t>Curiethérapie, radiothérapie : 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40% d’impuissance 3 à 5 ans après curie et </a:t>
            </a:r>
          </a:p>
          <a:p>
            <a:pPr marL="625475" lvl="1" indent="-274638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80% d’impuissance après radiothérapie</a:t>
            </a:r>
          </a:p>
          <a:p>
            <a:pPr marL="158750" indent="-158750" eaLnBrk="1" hangingPunct="1">
              <a:lnSpc>
                <a:spcPct val="80000"/>
              </a:lnSpc>
            </a:pPr>
            <a:r>
              <a:rPr lang="fr-FR" sz="2600" b="1" smtClean="0"/>
              <a:t>Hormonothérapie</a:t>
            </a:r>
          </a:p>
          <a:p>
            <a:pPr marL="158750" indent="-158750" eaLnBrk="1" hangingPunct="1">
              <a:lnSpc>
                <a:spcPct val="80000"/>
              </a:lnSpc>
              <a:buFontTx/>
              <a:buNone/>
            </a:pPr>
            <a:r>
              <a:rPr lang="fr-FR" sz="2600" b="1" smtClean="0"/>
              <a:t>	50 à 100% de problèmes d’érection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850945" y="2546351"/>
            <a:ext cx="2343855" cy="26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sz="2600" b="1">
                <a:solidFill>
                  <a:srgbClr val="0000D7"/>
                </a:solidFill>
                <a:latin typeface="Arial" charset="0"/>
              </a:rPr>
              <a:t>Impuissance et/ou incontinence chez 50% des patients</a:t>
            </a:r>
          </a:p>
          <a:p>
            <a:pPr algn="ctr">
              <a:spcBef>
                <a:spcPct val="50000"/>
              </a:spcBef>
            </a:pPr>
            <a:r>
              <a:rPr lang="fr-FR" sz="2600" b="1">
                <a:solidFill>
                  <a:srgbClr val="0000D7"/>
                </a:solidFill>
                <a:latin typeface="Arial" charset="0"/>
              </a:rPr>
              <a:t>Howard 2009</a:t>
            </a:r>
          </a:p>
        </p:txBody>
      </p:sp>
    </p:spTree>
    <p:extLst>
      <p:ext uri="{BB962C8B-B14F-4D97-AF65-F5344CB8AC3E}">
        <p14:creationId xmlns:p14="http://schemas.microsoft.com/office/powerpoint/2010/main" val="18128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b="1" dirty="0"/>
              <a:t>Conditions d’un dépistage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733256"/>
          </a:xfrm>
        </p:spPr>
        <p:txBody>
          <a:bodyPr numCol="2" spcCol="360000">
            <a:noAutofit/>
          </a:bodyPr>
          <a:lstStyle/>
          <a:p>
            <a:pPr marL="0" indent="0">
              <a:buNone/>
            </a:pPr>
            <a:r>
              <a:rPr lang="fr-FR" b="1" dirty="0"/>
              <a:t>La </a:t>
            </a:r>
            <a:r>
              <a:rPr lang="fr-FR" b="1" dirty="0">
                <a:solidFill>
                  <a:srgbClr val="FF0000"/>
                </a:solidFill>
              </a:rPr>
              <a:t>maladie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Histoire naturelle connue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Décelable à un stade précoce ou latent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Problème de santé publique (morbidité et mortalité)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Pronostic amélioré par le dépistage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/>
              <a:t>Traitement </a:t>
            </a:r>
            <a:r>
              <a:rPr lang="fr-FR" b="1" dirty="0"/>
              <a:t>efficace disponible</a:t>
            </a:r>
          </a:p>
          <a:p>
            <a:pPr marL="0" indent="0">
              <a:buNone/>
            </a:pPr>
            <a:r>
              <a:rPr lang="fr-FR" b="1" dirty="0"/>
              <a:t>Le </a:t>
            </a:r>
            <a:r>
              <a:rPr lang="fr-FR" b="1" dirty="0">
                <a:solidFill>
                  <a:srgbClr val="0070C0"/>
                </a:solidFill>
              </a:rPr>
              <a:t>test 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Sensible, </a:t>
            </a:r>
            <a:r>
              <a:rPr lang="fr-FR" b="1" dirty="0" smtClean="0"/>
              <a:t>spécifique</a:t>
            </a:r>
            <a:endParaRPr lang="fr-FR" b="1" dirty="0"/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Fiable, reproductible, acceptable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Balance bénéfice-risque favorable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Balance coût-bénéfice favorable</a:t>
            </a:r>
          </a:p>
        </p:txBody>
      </p:sp>
    </p:spTree>
    <p:extLst>
      <p:ext uri="{BB962C8B-B14F-4D97-AF65-F5344CB8AC3E}">
        <p14:creationId xmlns:p14="http://schemas.microsoft.com/office/powerpoint/2010/main" val="14740588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5911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fr-FR" sz="3200" b="1" smtClean="0"/>
              <a:t>Bilan des avantages et des inconvénients du dépistage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6"/>
            <a:ext cx="8890000" cy="4712046"/>
          </a:xfrm>
          <a:noFill/>
        </p:spPr>
        <p:txBody>
          <a:bodyPr>
            <a:normAutofit lnSpcReduction="10000"/>
          </a:bodyPr>
          <a:lstStyle/>
          <a:p>
            <a:pPr marL="177800" indent="12700" eaLnBrk="1" hangingPunct="1">
              <a:lnSpc>
                <a:spcPct val="90000"/>
              </a:lnSpc>
              <a:buFontTx/>
              <a:buNone/>
            </a:pPr>
            <a:r>
              <a:rPr lang="fr-FR" b="1" dirty="0" smtClean="0"/>
              <a:t>En supposant que le dépistage réduit le risque de décès de 20%, il conduira à </a:t>
            </a:r>
            <a:br>
              <a:rPr lang="fr-FR" b="1" dirty="0" smtClean="0"/>
            </a:br>
            <a:r>
              <a:rPr lang="fr-FR" b="1" dirty="0" smtClean="0">
                <a:solidFill>
                  <a:srgbClr val="0000FF"/>
                </a:solidFill>
              </a:rPr>
              <a:t>éviter 1 décès</a:t>
            </a:r>
            <a:r>
              <a:rPr lang="fr-FR" b="1" dirty="0" smtClean="0"/>
              <a:t> pour 1 410 hommes de 50 à 69 ans suivis 10 ans</a:t>
            </a:r>
          </a:p>
          <a:p>
            <a:pPr marL="177800" indent="12700" eaLnBrk="1" hangingPunct="1">
              <a:lnSpc>
                <a:spcPct val="90000"/>
              </a:lnSpc>
              <a:buFontTx/>
              <a:buNone/>
            </a:pPr>
            <a:endParaRPr lang="fr-FR" b="1" dirty="0" smtClean="0"/>
          </a:p>
          <a:p>
            <a:pPr marL="177800" indent="12700" eaLnBrk="1" hangingPunct="1">
              <a:lnSpc>
                <a:spcPct val="90000"/>
              </a:lnSpc>
              <a:buFontTx/>
              <a:buNone/>
            </a:pPr>
            <a:r>
              <a:rPr lang="fr-FR" b="1" dirty="0" smtClean="0"/>
              <a:t>En contrepartie, on aura diagnostiqué et </a:t>
            </a:r>
            <a:r>
              <a:rPr lang="fr-FR" b="1" dirty="0" smtClean="0">
                <a:solidFill>
                  <a:srgbClr val="FF0066"/>
                </a:solidFill>
              </a:rPr>
              <a:t>traité 48 cancers</a:t>
            </a:r>
            <a:r>
              <a:rPr lang="fr-FR" b="1" dirty="0" smtClean="0"/>
              <a:t> qui n’auraient pas entrainé la mort et dont le traitement aura induit l’impuissance ou l’incontinence chez la moitié des patients.</a:t>
            </a:r>
          </a:p>
          <a:p>
            <a:pPr marL="177800" indent="12700" eaLnBrk="1" hangingPunct="1">
              <a:lnSpc>
                <a:spcPct val="90000"/>
              </a:lnSpc>
              <a:buFontTx/>
              <a:buNone/>
            </a:pPr>
            <a:r>
              <a:rPr lang="fr-FR" b="1" dirty="0" smtClean="0"/>
              <a:t>D’après Barry N Eng J Med</a:t>
            </a:r>
          </a:p>
        </p:txBody>
      </p:sp>
    </p:spTree>
    <p:extLst>
      <p:ext uri="{BB962C8B-B14F-4D97-AF65-F5344CB8AC3E}">
        <p14:creationId xmlns:p14="http://schemas.microsoft.com/office/powerpoint/2010/main" val="6329008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Merci de votre attention.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0" y="6356360"/>
            <a:ext cx="2133600" cy="365125"/>
          </a:xfrm>
        </p:spPr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27584" y="6309320"/>
            <a:ext cx="2895600" cy="365125"/>
          </a:xfrm>
        </p:spPr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60"/>
            <a:ext cx="2133600" cy="365125"/>
          </a:xfrm>
        </p:spPr>
        <p:txBody>
          <a:bodyPr/>
          <a:lstStyle/>
          <a:p>
            <a:fld id="{16F21E51-2723-4919-BB7C-AC26CDD9558B}" type="slidenum">
              <a:rPr lang="fr-FR" smtClean="0"/>
              <a:pPr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21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Dépistage </a:t>
            </a:r>
            <a:r>
              <a:rPr lang="fr-FR" sz="3600" b="1" dirty="0">
                <a:solidFill>
                  <a:srgbClr val="00B050"/>
                </a:solidFill>
              </a:rPr>
              <a:t>généralisé</a:t>
            </a:r>
            <a:r>
              <a:rPr lang="fr-FR" sz="3600" b="1" dirty="0"/>
              <a:t> et dépistage ciblé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93"/>
          </a:xfrm>
        </p:spPr>
        <p:txBody>
          <a:bodyPr>
            <a:noAutofit/>
          </a:bodyPr>
          <a:lstStyle/>
          <a:p>
            <a:r>
              <a:rPr lang="fr-FR" sz="3600" b="1" dirty="0"/>
              <a:t>Population </a:t>
            </a:r>
            <a:r>
              <a:rPr lang="fr-FR" sz="3600" b="1" dirty="0">
                <a:solidFill>
                  <a:srgbClr val="00B050"/>
                </a:solidFill>
              </a:rPr>
              <a:t>générale</a:t>
            </a:r>
          </a:p>
          <a:p>
            <a:pPr marL="457200" lvl="1" indent="0">
              <a:buNone/>
            </a:pPr>
            <a:r>
              <a:rPr lang="fr-FR" sz="3200" b="1" dirty="0"/>
              <a:t>Sans facteurs de risques spécifiques</a:t>
            </a:r>
          </a:p>
          <a:p>
            <a:pPr marL="457200" lvl="1" indent="0">
              <a:buNone/>
            </a:pPr>
            <a:r>
              <a:rPr lang="fr-FR" sz="3200" b="1" dirty="0"/>
              <a:t>Invitation par courrier</a:t>
            </a:r>
          </a:p>
          <a:p>
            <a:pPr marL="457200" lvl="1" indent="0">
              <a:buNone/>
            </a:pPr>
            <a:r>
              <a:rPr lang="fr-FR" sz="3200" b="1" dirty="0"/>
              <a:t>Liste de praticien agréés</a:t>
            </a:r>
          </a:p>
          <a:p>
            <a:pPr marL="457200" lvl="1" indent="0">
              <a:buNone/>
            </a:pPr>
            <a:r>
              <a:rPr lang="fr-FR" sz="3200" b="1" dirty="0"/>
              <a:t>Prise en charge à 100</a:t>
            </a:r>
            <a:r>
              <a:rPr lang="fr-FR" sz="3200" b="1" dirty="0" smtClean="0"/>
              <a:t>%</a:t>
            </a:r>
            <a:endParaRPr lang="fr-FR" sz="3200" b="1" dirty="0"/>
          </a:p>
          <a:p>
            <a:r>
              <a:rPr lang="fr-FR" sz="3600" b="1" dirty="0"/>
              <a:t>Population à </a:t>
            </a:r>
            <a:r>
              <a:rPr lang="fr-FR" sz="3600" b="1" dirty="0">
                <a:solidFill>
                  <a:srgbClr val="FF0000"/>
                </a:solidFill>
              </a:rPr>
              <a:t>risque élevé</a:t>
            </a:r>
          </a:p>
          <a:p>
            <a:pPr marL="457200" lvl="1" indent="0">
              <a:buNone/>
            </a:pPr>
            <a:r>
              <a:rPr lang="fr-FR" sz="3200" b="1" dirty="0"/>
              <a:t>Ex : BRCA 1 et 2, HNPCC…</a:t>
            </a:r>
          </a:p>
        </p:txBody>
      </p:sp>
    </p:spTree>
    <p:extLst>
      <p:ext uri="{BB962C8B-B14F-4D97-AF65-F5344CB8AC3E}">
        <p14:creationId xmlns:p14="http://schemas.microsoft.com/office/powerpoint/2010/main" val="109846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Limites des dépistages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B02-EDBE-482A-B372-53D8E5C2AEB1}" type="datetime1">
              <a:rPr lang="fr-FR" smtClean="0"/>
              <a:t>19/10/2017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Dépistages en cancérologie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1E51-2723-4919-BB7C-AC26CDD9558B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3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fr-FR" b="1" dirty="0"/>
              <a:t>Faux </a:t>
            </a:r>
            <a:r>
              <a:rPr lang="fr-FR" b="1" dirty="0" smtClean="0"/>
              <a:t>positifs et faux </a:t>
            </a:r>
            <a:r>
              <a:rPr lang="fr-FR" b="1" dirty="0"/>
              <a:t>négatifs</a:t>
            </a:r>
          </a:p>
          <a:p>
            <a:pPr>
              <a:lnSpc>
                <a:spcPct val="120000"/>
              </a:lnSpc>
            </a:pPr>
            <a:r>
              <a:rPr lang="fr-FR" b="1" dirty="0"/>
              <a:t>Surdiagnostic et surtraitement</a:t>
            </a:r>
          </a:p>
          <a:p>
            <a:pPr>
              <a:lnSpc>
                <a:spcPct val="120000"/>
              </a:lnSpc>
            </a:pPr>
            <a:r>
              <a:rPr lang="fr-FR" b="1" dirty="0"/>
              <a:t>Complications liées aux examens, aux traitements</a:t>
            </a:r>
          </a:p>
          <a:p>
            <a:pPr>
              <a:lnSpc>
                <a:spcPct val="120000"/>
              </a:lnSpc>
            </a:pPr>
            <a:r>
              <a:rPr lang="fr-FR" b="1" dirty="0"/>
              <a:t>Cancers de l’intervalle, cancers manqués</a:t>
            </a:r>
          </a:p>
          <a:p>
            <a:pPr>
              <a:lnSpc>
                <a:spcPct val="120000"/>
              </a:lnSpc>
            </a:pPr>
            <a:r>
              <a:rPr lang="fr-FR" b="1" dirty="0"/>
              <a:t>Cancers radio-induits</a:t>
            </a:r>
          </a:p>
          <a:p>
            <a:pPr>
              <a:lnSpc>
                <a:spcPct val="120000"/>
              </a:lnSpc>
            </a:pPr>
            <a:r>
              <a:rPr lang="fr-FR" b="1" dirty="0"/>
              <a:t>Défauts d’organisation</a:t>
            </a:r>
          </a:p>
          <a:p>
            <a:pPr>
              <a:lnSpc>
                <a:spcPct val="120000"/>
              </a:lnSpc>
            </a:pPr>
            <a:r>
              <a:rPr lang="fr-FR" b="1" dirty="0"/>
              <a:t>Impact psycho-social et économique</a:t>
            </a:r>
          </a:p>
          <a:p>
            <a:pPr>
              <a:lnSpc>
                <a:spcPct val="120000"/>
              </a:lnSpc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2307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2"/>
          <p:cNvSpPr txBox="1">
            <a:spLocks noChangeArrowheads="1"/>
          </p:cNvSpPr>
          <p:nvPr/>
        </p:nvSpPr>
        <p:spPr bwMode="auto">
          <a:xfrm>
            <a:off x="-26986" y="0"/>
            <a:ext cx="90725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1. Histoire naturelle de la maladie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74227573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85" y="1054108"/>
            <a:ext cx="9271001" cy="608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81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2"/>
          <p:cNvSpPr txBox="1">
            <a:spLocks noChangeArrowheads="1"/>
          </p:cNvSpPr>
          <p:nvPr/>
        </p:nvSpPr>
        <p:spPr bwMode="auto">
          <a:xfrm>
            <a:off x="5" y="-22225"/>
            <a:ext cx="90725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2. Diagnostic clinique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196632910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1128713"/>
            <a:ext cx="9194800" cy="60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80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6"/>
          <p:cNvSpPr txBox="1">
            <a:spLocks noChangeArrowheads="1"/>
          </p:cNvSpPr>
          <p:nvPr/>
        </p:nvSpPr>
        <p:spPr bwMode="auto">
          <a:xfrm>
            <a:off x="4" y="0"/>
            <a:ext cx="87487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dirty="0"/>
              <a:t>Surdiagnostic : définition </a:t>
            </a:r>
            <a:br>
              <a:rPr lang="fr-FR" dirty="0"/>
            </a:br>
            <a:r>
              <a:rPr lang="fr-FR" dirty="0"/>
              <a:t>3. Un cas dépisté</a:t>
            </a: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35734365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" y="1196756"/>
            <a:ext cx="8919028" cy="5854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0927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1526</Words>
  <Application>Microsoft Office PowerPoint</Application>
  <PresentationFormat>Affichage à l'écran (4:3)</PresentationFormat>
  <Paragraphs>273</Paragraphs>
  <Slides>41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Thème Office</vt:lpstr>
      <vt:lpstr>Dépistage des cancers en France</vt:lpstr>
      <vt:lpstr>Dépistages</vt:lpstr>
      <vt:lpstr>Le dépistage (OMS 1970)</vt:lpstr>
      <vt:lpstr>Conditions d’un dépistage</vt:lpstr>
      <vt:lpstr>Dépistage généralisé et dépistage ciblé</vt:lpstr>
      <vt:lpstr>Limites des dépistages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programme national du dépistage organisé du cancer du sein</vt:lpstr>
      <vt:lpstr>Historique</vt:lpstr>
      <vt:lpstr>Résultats du dépistage organisé, 2011-2012</vt:lpstr>
      <vt:lpstr>Observance du dépistage organisé</vt:lpstr>
      <vt:lpstr>Présentation PowerPoint</vt:lpstr>
      <vt:lpstr>Efficacité du dépistage</vt:lpstr>
      <vt:lpstr>Présentation PowerPoint</vt:lpstr>
      <vt:lpstr>Une remise en question du dépistage ?</vt:lpstr>
      <vt:lpstr>Présentation PowerPoint</vt:lpstr>
      <vt:lpstr>Présentation PowerPoint</vt:lpstr>
      <vt:lpstr>Surdiagnostic</vt:lpstr>
      <vt:lpstr>Le programme national du dépistage organisé du cancer colorectal</vt:lpstr>
      <vt:lpstr>Dépistage depuis 2009</vt:lpstr>
      <vt:lpstr>Dépistage</vt:lpstr>
      <vt:lpstr>Bilan du dépistage en 2011-2012</vt:lpstr>
      <vt:lpstr>Objectif du dépistage</vt:lpstr>
      <vt:lpstr>Généralisation du dépistage organisé du cancer du col de l’utérus</vt:lpstr>
      <vt:lpstr>Historique</vt:lpstr>
      <vt:lpstr>Dépistage organisé</vt:lpstr>
      <vt:lpstr>Dépistage organisé</vt:lpstr>
      <vt:lpstr>Dépistage organisé</vt:lpstr>
      <vt:lpstr>Dépistage du cancer de la prostate</vt:lpstr>
      <vt:lpstr>Risque de décès par cancer de la prostate</vt:lpstr>
      <vt:lpstr>Etendue de l’épidémie due au dépistage</vt:lpstr>
      <vt:lpstr>Présentation PowerPoint</vt:lpstr>
      <vt:lpstr>Les effets indésirables des traitements,  d’après Gomella 2009</vt:lpstr>
      <vt:lpstr>Bilan des avantages et des inconvénients du dépistage</vt:lpstr>
      <vt:lpstr>Merci de votre attention.</vt:lpstr>
    </vt:vector>
  </TitlesOfParts>
  <Company>IGR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Dépistage des cancers en France</dc:title>
  <dc:creator>Administrateur</dc:creator>
  <cp:lastModifiedBy>Administrateur</cp:lastModifiedBy>
  <cp:revision>3</cp:revision>
  <dcterms:created xsi:type="dcterms:W3CDTF">2017-10-18T08:30:51Z</dcterms:created>
  <dcterms:modified xsi:type="dcterms:W3CDTF">2017-10-19T15:48:28Z</dcterms:modified>
</cp:coreProperties>
</file>